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Layouts/slideLayout7.xml" ContentType="application/vnd.openxmlformats-officedocument.presentationml.slideLayout+xml"/>
  <Override PartName="/ppt/theme/theme3.xml" ContentType="application/vnd.openxmlformats-officedocument.them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4.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5.xml" ContentType="application/vnd.openxmlformats-officedocument.theme+xml"/>
  <Override PartName="/ppt/slideLayouts/slideLayout15.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49" r:id="rId1"/>
    <p:sldMasterId id="2147483662" r:id="rId2"/>
    <p:sldMasterId id="2147483730" r:id="rId3"/>
    <p:sldMasterId id="2147483720" r:id="rId4"/>
    <p:sldMasterId id="2147484091" r:id="rId5"/>
    <p:sldMasterId id="2147484083" r:id="rId6"/>
  </p:sldMasterIdLst>
  <p:notesMasterIdLst>
    <p:notesMasterId r:id="rId33"/>
  </p:notesMasterIdLst>
  <p:handoutMasterIdLst>
    <p:handoutMasterId r:id="rId34"/>
  </p:handoutMasterIdLst>
  <p:sldIdLst>
    <p:sldId id="268" r:id="rId7"/>
    <p:sldId id="393" r:id="rId8"/>
    <p:sldId id="414" r:id="rId9"/>
    <p:sldId id="388" r:id="rId10"/>
    <p:sldId id="394" r:id="rId11"/>
    <p:sldId id="399" r:id="rId12"/>
    <p:sldId id="400" r:id="rId13"/>
    <p:sldId id="395" r:id="rId14"/>
    <p:sldId id="397" r:id="rId15"/>
    <p:sldId id="396" r:id="rId16"/>
    <p:sldId id="412" r:id="rId17"/>
    <p:sldId id="401" r:id="rId18"/>
    <p:sldId id="389" r:id="rId19"/>
    <p:sldId id="402" r:id="rId20"/>
    <p:sldId id="403" r:id="rId21"/>
    <p:sldId id="404" r:id="rId22"/>
    <p:sldId id="390" r:id="rId23"/>
    <p:sldId id="391" r:id="rId24"/>
    <p:sldId id="405" r:id="rId25"/>
    <p:sldId id="406" r:id="rId26"/>
    <p:sldId id="407" r:id="rId27"/>
    <p:sldId id="408" r:id="rId28"/>
    <p:sldId id="409" r:id="rId29"/>
    <p:sldId id="410" r:id="rId30"/>
    <p:sldId id="411" r:id="rId31"/>
    <p:sldId id="413" r:id="rId32"/>
  </p:sldIdLst>
  <p:sldSz cx="12192000" cy="6858000"/>
  <p:notesSz cx="6858000" cy="994568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493"/>
    <a:srgbClr val="E4D25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4191"/>
    <p:restoredTop sz="94746"/>
  </p:normalViewPr>
  <p:slideViewPr>
    <p:cSldViewPr snapToGrid="0">
      <p:cViewPr varScale="1">
        <p:scale>
          <a:sx n="82" d="100"/>
          <a:sy n="82" d="100"/>
        </p:scale>
        <p:origin x="1142" y="62"/>
      </p:cViewPr>
      <p:guideLst/>
    </p:cSldViewPr>
  </p:slideViewPr>
  <p:notesTextViewPr>
    <p:cViewPr>
      <p:scale>
        <a:sx n="1" d="1"/>
        <a:sy n="1" d="1"/>
      </p:scale>
      <p:origin x="0" y="0"/>
    </p:cViewPr>
  </p:notesTextViewPr>
  <p:sorterViewPr>
    <p:cViewPr varScale="1">
      <p:scale>
        <a:sx n="100" d="100"/>
        <a:sy n="100" d="100"/>
      </p:scale>
      <p:origin x="0" y="-6048"/>
    </p:cViewPr>
  </p:sorterViewPr>
  <p:notesViewPr>
    <p:cSldViewPr snapToGrid="0">
      <p:cViewPr varScale="1">
        <p:scale>
          <a:sx n="152" d="100"/>
          <a:sy n="152" d="100"/>
        </p:scale>
        <p:origin x="3736" y="19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21" Type="http://schemas.openxmlformats.org/officeDocument/2006/relationships/slide" Target="slides/slide15.xml"/><Relationship Id="rId34" Type="http://schemas.openxmlformats.org/officeDocument/2006/relationships/handoutMaster" Target="handoutMasters/handoutMaster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viewProps" Target="viewProp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presProps" Target="presProps.xml"/><Relationship Id="rId8" Type="http://schemas.openxmlformats.org/officeDocument/2006/relationships/slide" Target="slides/slide2.xml"/><Relationship Id="rId3" Type="http://schemas.openxmlformats.org/officeDocument/2006/relationships/slideMaster" Target="slideMasters/slideMaster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a:extLst>
              <a:ext uri="{FF2B5EF4-FFF2-40B4-BE49-F238E27FC236}">
                <a16:creationId xmlns:a16="http://schemas.microsoft.com/office/drawing/2014/main" id="{517025B4-285C-4645-B5C5-2B11A510DAE8}"/>
              </a:ext>
            </a:extLst>
          </p:cNvPr>
          <p:cNvSpPr>
            <a:spLocks noGrp="1"/>
          </p:cNvSpPr>
          <p:nvPr>
            <p:ph type="hdr" sz="quarter"/>
          </p:nvPr>
        </p:nvSpPr>
        <p:spPr>
          <a:xfrm>
            <a:off x="0" y="0"/>
            <a:ext cx="2971800" cy="499012"/>
          </a:xfrm>
          <a:prstGeom prst="rect">
            <a:avLst/>
          </a:prstGeom>
        </p:spPr>
        <p:txBody>
          <a:bodyPr vert="horz" lIns="91440" tIns="45720" rIns="91440" bIns="45720" rtlCol="0"/>
          <a:lstStyle>
            <a:lvl1pPr algn="l">
              <a:defRPr sz="1200"/>
            </a:lvl1pPr>
          </a:lstStyle>
          <a:p>
            <a:endParaRPr lang="fr-FR"/>
          </a:p>
        </p:txBody>
      </p:sp>
      <p:sp>
        <p:nvSpPr>
          <p:cNvPr id="3" name="Espace réservé de la date 2">
            <a:extLst>
              <a:ext uri="{FF2B5EF4-FFF2-40B4-BE49-F238E27FC236}">
                <a16:creationId xmlns:a16="http://schemas.microsoft.com/office/drawing/2014/main" id="{E912997C-B6A5-D447-BF05-25B29EBC467D}"/>
              </a:ext>
            </a:extLst>
          </p:cNvPr>
          <p:cNvSpPr>
            <a:spLocks noGrp="1"/>
          </p:cNvSpPr>
          <p:nvPr>
            <p:ph type="dt" sz="quarter" idx="1"/>
          </p:nvPr>
        </p:nvSpPr>
        <p:spPr>
          <a:xfrm>
            <a:off x="3884613" y="0"/>
            <a:ext cx="2971800" cy="499012"/>
          </a:xfrm>
          <a:prstGeom prst="rect">
            <a:avLst/>
          </a:prstGeom>
        </p:spPr>
        <p:txBody>
          <a:bodyPr vert="horz" lIns="91440" tIns="45720" rIns="91440" bIns="45720" rtlCol="0"/>
          <a:lstStyle>
            <a:lvl1pPr algn="r">
              <a:defRPr sz="1200"/>
            </a:lvl1pPr>
          </a:lstStyle>
          <a:p>
            <a:fld id="{EC1B6845-051B-E740-826C-322AB7299675}" type="datetimeFigureOut">
              <a:rPr lang="fr-FR" smtClean="0"/>
              <a:t>14/06/2023</a:t>
            </a:fld>
            <a:endParaRPr lang="fr-FR"/>
          </a:p>
        </p:txBody>
      </p:sp>
      <p:sp>
        <p:nvSpPr>
          <p:cNvPr id="4" name="Espace réservé du pied de page 3">
            <a:extLst>
              <a:ext uri="{FF2B5EF4-FFF2-40B4-BE49-F238E27FC236}">
                <a16:creationId xmlns:a16="http://schemas.microsoft.com/office/drawing/2014/main" id="{77FAA0BF-2868-F34C-9AF3-03F3AE455669}"/>
              </a:ext>
            </a:extLst>
          </p:cNvPr>
          <p:cNvSpPr>
            <a:spLocks noGrp="1"/>
          </p:cNvSpPr>
          <p:nvPr>
            <p:ph type="ftr" sz="quarter" idx="2"/>
          </p:nvPr>
        </p:nvSpPr>
        <p:spPr>
          <a:xfrm>
            <a:off x="0" y="9446678"/>
            <a:ext cx="2971800" cy="499011"/>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a:extLst>
              <a:ext uri="{FF2B5EF4-FFF2-40B4-BE49-F238E27FC236}">
                <a16:creationId xmlns:a16="http://schemas.microsoft.com/office/drawing/2014/main" id="{1F561B9B-3B58-F448-B252-066ED01FF1B1}"/>
              </a:ext>
            </a:extLst>
          </p:cNvPr>
          <p:cNvSpPr>
            <a:spLocks noGrp="1"/>
          </p:cNvSpPr>
          <p:nvPr>
            <p:ph type="sldNum" sz="quarter" idx="3"/>
          </p:nvPr>
        </p:nvSpPr>
        <p:spPr>
          <a:xfrm>
            <a:off x="3884613" y="9446678"/>
            <a:ext cx="2971800" cy="499011"/>
          </a:xfrm>
          <a:prstGeom prst="rect">
            <a:avLst/>
          </a:prstGeom>
        </p:spPr>
        <p:txBody>
          <a:bodyPr vert="horz" lIns="91440" tIns="45720" rIns="91440" bIns="45720" rtlCol="0" anchor="b"/>
          <a:lstStyle>
            <a:lvl1pPr algn="r">
              <a:defRPr sz="1200"/>
            </a:lvl1pPr>
          </a:lstStyle>
          <a:p>
            <a:fld id="{5AEF6A49-AF41-714E-BEAD-7C6AB3FAA813}" type="slidenum">
              <a:rPr lang="fr-FR" smtClean="0"/>
              <a:t>‹N°›</a:t>
            </a:fld>
            <a:endParaRPr lang="fr-FR"/>
          </a:p>
        </p:txBody>
      </p:sp>
    </p:spTree>
    <p:extLst>
      <p:ext uri="{BB962C8B-B14F-4D97-AF65-F5344CB8AC3E}">
        <p14:creationId xmlns:p14="http://schemas.microsoft.com/office/powerpoint/2010/main" val="325785252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99012"/>
          </a:xfrm>
          <a:prstGeom prst="rect">
            <a:avLst/>
          </a:prstGeom>
        </p:spPr>
        <p:txBody>
          <a:bodyPr vert="horz" lIns="91440" tIns="45720" rIns="91440" bIns="45720" rtlCol="0"/>
          <a:lstStyle>
            <a:lvl1pPr algn="l">
              <a:defRPr sz="1200"/>
            </a:lvl1pPr>
          </a:lstStyle>
          <a:p>
            <a:endParaRPr lang="en-US"/>
          </a:p>
        </p:txBody>
      </p:sp>
      <p:sp>
        <p:nvSpPr>
          <p:cNvPr id="3" name="Дата 2"/>
          <p:cNvSpPr>
            <a:spLocks noGrp="1"/>
          </p:cNvSpPr>
          <p:nvPr>
            <p:ph type="dt" idx="1"/>
          </p:nvPr>
        </p:nvSpPr>
        <p:spPr>
          <a:xfrm>
            <a:off x="3884613" y="0"/>
            <a:ext cx="2971800" cy="499012"/>
          </a:xfrm>
          <a:prstGeom prst="rect">
            <a:avLst/>
          </a:prstGeom>
        </p:spPr>
        <p:txBody>
          <a:bodyPr vert="horz" lIns="91440" tIns="45720" rIns="91440" bIns="45720" rtlCol="0"/>
          <a:lstStyle>
            <a:lvl1pPr algn="r">
              <a:defRPr sz="1200"/>
            </a:lvl1pPr>
          </a:lstStyle>
          <a:p>
            <a:fld id="{1B5BEDEB-525F-4E6B-B1FD-7FCDC0BDAE0D}" type="datetimeFigureOut">
              <a:rPr lang="en-US" smtClean="0"/>
              <a:t>6/14/2023</a:t>
            </a:fld>
            <a:endParaRPr lang="en-US"/>
          </a:p>
        </p:txBody>
      </p:sp>
      <p:sp>
        <p:nvSpPr>
          <p:cNvPr id="4" name="Образ слайда 3"/>
          <p:cNvSpPr>
            <a:spLocks noGrp="1" noRot="1" noChangeAspect="1"/>
          </p:cNvSpPr>
          <p:nvPr>
            <p:ph type="sldImg" idx="2"/>
          </p:nvPr>
        </p:nvSpPr>
        <p:spPr>
          <a:xfrm>
            <a:off x="444500" y="1243013"/>
            <a:ext cx="5969000" cy="3357562"/>
          </a:xfrm>
          <a:prstGeom prst="rect">
            <a:avLst/>
          </a:prstGeom>
          <a:noFill/>
          <a:ln w="12700">
            <a:solidFill>
              <a:prstClr val="black"/>
            </a:solidFill>
          </a:ln>
        </p:spPr>
        <p:txBody>
          <a:bodyPr vert="horz" lIns="91440" tIns="45720" rIns="91440" bIns="45720" rtlCol="0" anchor="ctr"/>
          <a:lstStyle/>
          <a:p>
            <a:endParaRPr lang="en-US"/>
          </a:p>
        </p:txBody>
      </p:sp>
      <p:sp>
        <p:nvSpPr>
          <p:cNvPr id="5" name="Заметки 4"/>
          <p:cNvSpPr>
            <a:spLocks noGrp="1"/>
          </p:cNvSpPr>
          <p:nvPr>
            <p:ph type="body" sz="quarter" idx="3"/>
          </p:nvPr>
        </p:nvSpPr>
        <p:spPr>
          <a:xfrm>
            <a:off x="685800" y="4786362"/>
            <a:ext cx="5486400" cy="3916115"/>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6" name="Нижний колонтитул 5"/>
          <p:cNvSpPr>
            <a:spLocks noGrp="1"/>
          </p:cNvSpPr>
          <p:nvPr>
            <p:ph type="ftr" sz="quarter" idx="4"/>
          </p:nvPr>
        </p:nvSpPr>
        <p:spPr>
          <a:xfrm>
            <a:off x="0" y="9446678"/>
            <a:ext cx="2971800" cy="499011"/>
          </a:xfrm>
          <a:prstGeom prst="rect">
            <a:avLst/>
          </a:prstGeom>
        </p:spPr>
        <p:txBody>
          <a:bodyPr vert="horz" lIns="91440" tIns="45720" rIns="91440" bIns="45720" rtlCol="0" anchor="b"/>
          <a:lstStyle>
            <a:lvl1pPr algn="l">
              <a:defRPr sz="1200"/>
            </a:lvl1pPr>
          </a:lstStyle>
          <a:p>
            <a:endParaRPr lang="en-US"/>
          </a:p>
        </p:txBody>
      </p:sp>
      <p:sp>
        <p:nvSpPr>
          <p:cNvPr id="7" name="Номер слайда 6"/>
          <p:cNvSpPr>
            <a:spLocks noGrp="1"/>
          </p:cNvSpPr>
          <p:nvPr>
            <p:ph type="sldNum" sz="quarter" idx="5"/>
          </p:nvPr>
        </p:nvSpPr>
        <p:spPr>
          <a:xfrm>
            <a:off x="3884613" y="9446678"/>
            <a:ext cx="2971800" cy="499011"/>
          </a:xfrm>
          <a:prstGeom prst="rect">
            <a:avLst/>
          </a:prstGeom>
        </p:spPr>
        <p:txBody>
          <a:bodyPr vert="horz" lIns="91440" tIns="45720" rIns="91440" bIns="45720" rtlCol="0" anchor="b"/>
          <a:lstStyle>
            <a:lvl1pPr algn="r">
              <a:defRPr sz="1200"/>
            </a:lvl1pPr>
          </a:lstStyle>
          <a:p>
            <a:fld id="{95D20664-4519-4318-A265-D3CEAF86C15E}" type="slidenum">
              <a:rPr lang="en-US" smtClean="0"/>
              <a:t>‹N°›</a:t>
            </a:fld>
            <a:endParaRPr lang="en-US"/>
          </a:p>
        </p:txBody>
      </p:sp>
    </p:spTree>
    <p:extLst>
      <p:ext uri="{BB962C8B-B14F-4D97-AF65-F5344CB8AC3E}">
        <p14:creationId xmlns:p14="http://schemas.microsoft.com/office/powerpoint/2010/main" val="35933757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  </a:t>
            </a:r>
          </a:p>
        </p:txBody>
      </p:sp>
      <p:sp>
        <p:nvSpPr>
          <p:cNvPr id="4" name="Номер слайда 3"/>
          <p:cNvSpPr>
            <a:spLocks noGrp="1"/>
          </p:cNvSpPr>
          <p:nvPr>
            <p:ph type="sldNum" sz="quarter" idx="10"/>
          </p:nvPr>
        </p:nvSpPr>
        <p:spPr/>
        <p:txBody>
          <a:bodyPr/>
          <a:lstStyle/>
          <a:p>
            <a:fld id="{95D20664-4519-4318-A265-D3CEAF86C15E}" type="slidenum">
              <a:rPr lang="en-US" smtClean="0"/>
              <a:t>1</a:t>
            </a:fld>
            <a:endParaRPr lang="en-US"/>
          </a:p>
        </p:txBody>
      </p:sp>
    </p:spTree>
    <p:extLst>
      <p:ext uri="{BB962C8B-B14F-4D97-AF65-F5344CB8AC3E}">
        <p14:creationId xmlns:p14="http://schemas.microsoft.com/office/powerpoint/2010/main" val="25124720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58E984-421C-4755-80D0-8EF7F7ADBD9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085207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58E984-421C-4755-80D0-8EF7F7ADBD9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058892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E0B25B-F1F1-4852-A62B-330277627C9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154350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6C9D4B3-C4BB-484D-9967-E409F58DB277}" type="slidenum">
              <a:rPr lang="en-US" smtClean="0"/>
              <a:t>6</a:t>
            </a:fld>
            <a:endParaRPr lang="en-US"/>
          </a:p>
        </p:txBody>
      </p:sp>
    </p:spTree>
    <p:extLst>
      <p:ext uri="{BB962C8B-B14F-4D97-AF65-F5344CB8AC3E}">
        <p14:creationId xmlns:p14="http://schemas.microsoft.com/office/powerpoint/2010/main" val="29972619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is where the Time 2 re-focus program comes in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9A82AF-19A9-6343-9169-6BF708AF18D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832793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49A82AF-19A9-6343-9169-6BF708AF18D5}" type="slidenum">
              <a:rPr lang="en-US" smtClean="0"/>
              <a:t>14</a:t>
            </a:fld>
            <a:endParaRPr lang="en-US"/>
          </a:p>
        </p:txBody>
      </p:sp>
    </p:spTree>
    <p:extLst>
      <p:ext uri="{BB962C8B-B14F-4D97-AF65-F5344CB8AC3E}">
        <p14:creationId xmlns:p14="http://schemas.microsoft.com/office/powerpoint/2010/main" val="17775977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49A82AF-19A9-6343-9169-6BF708AF18D5}" type="slidenum">
              <a:rPr lang="en-US" smtClean="0"/>
              <a:t>19</a:t>
            </a:fld>
            <a:endParaRPr lang="en-US"/>
          </a:p>
        </p:txBody>
      </p:sp>
    </p:spTree>
    <p:extLst>
      <p:ext uri="{BB962C8B-B14F-4D97-AF65-F5344CB8AC3E}">
        <p14:creationId xmlns:p14="http://schemas.microsoft.com/office/powerpoint/2010/main" val="5050199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9CB54F2-4958-4A19-B9BB-3C276E59B909}" type="slidenum">
              <a:rPr lang="en-US" smtClean="0"/>
              <a:t>20</a:t>
            </a:fld>
            <a:endParaRPr lang="en-US"/>
          </a:p>
        </p:txBody>
      </p:sp>
    </p:spTree>
    <p:extLst>
      <p:ext uri="{BB962C8B-B14F-4D97-AF65-F5344CB8AC3E}">
        <p14:creationId xmlns:p14="http://schemas.microsoft.com/office/powerpoint/2010/main" val="40115169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FABF557-EEED-423C-A72E-054BE4339357}" type="slidenum">
              <a:rPr lang="en-US" smtClean="0"/>
              <a:t>21</a:t>
            </a:fld>
            <a:endParaRPr lang="en-US"/>
          </a:p>
        </p:txBody>
      </p:sp>
    </p:spTree>
    <p:extLst>
      <p:ext uri="{BB962C8B-B14F-4D97-AF65-F5344CB8AC3E}">
        <p14:creationId xmlns:p14="http://schemas.microsoft.com/office/powerpoint/2010/main" val="14536874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AFABF557-EEED-423C-A72E-054BE4339357}" type="slidenum">
              <a:rPr lang="en-US" smtClean="0"/>
              <a:t>22</a:t>
            </a:fld>
            <a:endParaRPr lang="en-US"/>
          </a:p>
        </p:txBody>
      </p:sp>
    </p:spTree>
    <p:extLst>
      <p:ext uri="{BB962C8B-B14F-4D97-AF65-F5344CB8AC3E}">
        <p14:creationId xmlns:p14="http://schemas.microsoft.com/office/powerpoint/2010/main" val="11332535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fr-FR" dirty="0"/>
              <a:t>Modifiez le style du titre</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Modifiez le style des sous-titres du masque</a:t>
            </a:r>
            <a:endParaRPr lang="en-US" dirty="0"/>
          </a:p>
        </p:txBody>
      </p:sp>
      <p:sp>
        <p:nvSpPr>
          <p:cNvPr id="4" name="Date Placeholder 3"/>
          <p:cNvSpPr>
            <a:spLocks noGrp="1"/>
          </p:cNvSpPr>
          <p:nvPr>
            <p:ph type="dt" sz="half" idx="10"/>
          </p:nvPr>
        </p:nvSpPr>
        <p:spPr>
          <a:xfrm>
            <a:off x="11045717" y="6487604"/>
            <a:ext cx="1146283" cy="370396"/>
          </a:xfrm>
        </p:spPr>
        <p:txBody>
          <a:bodyPr/>
          <a:lstStyle/>
          <a:p>
            <a:fld id="{6CEB0589-D44A-465C-B946-324FFACA3089}" type="datetime1">
              <a:rPr lang="en-US" smtClean="0"/>
              <a:t>6/14/2023</a:t>
            </a:fld>
            <a:endParaRPr lang="en-US"/>
          </a:p>
        </p:txBody>
      </p:sp>
      <p:sp>
        <p:nvSpPr>
          <p:cNvPr id="5" name="Footer Placeholder 4"/>
          <p:cNvSpPr>
            <a:spLocks noGrp="1"/>
          </p:cNvSpPr>
          <p:nvPr>
            <p:ph type="ftr" sz="quarter" idx="11"/>
          </p:nvPr>
        </p:nvSpPr>
        <p:spPr>
          <a:xfrm>
            <a:off x="0" y="6507520"/>
            <a:ext cx="7619999" cy="365125"/>
          </a:xfrm>
          <a:prstGeom prst="rect">
            <a:avLst/>
          </a:prstGeom>
        </p:spPr>
        <p:txBody>
          <a:bodyPr/>
          <a:lstStyle/>
          <a:p>
            <a:endParaRPr lang="en-US" dirty="0"/>
          </a:p>
        </p:txBody>
      </p:sp>
    </p:spTree>
    <p:extLst>
      <p:ext uri="{BB962C8B-B14F-4D97-AF65-F5344CB8AC3E}">
        <p14:creationId xmlns:p14="http://schemas.microsoft.com/office/powerpoint/2010/main" val="4277470731"/>
      </p:ext>
    </p:extLst>
  </p:cSld>
  <p:clrMapOvr>
    <a:masterClrMapping/>
  </p:clrMapOvr>
  <p:hf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p>
        </p:txBody>
      </p:sp>
      <p:sp>
        <p:nvSpPr>
          <p:cNvPr id="3" name="Rectangle 5"/>
          <p:cNvSpPr>
            <a:spLocks noGrp="1" noChangeArrowheads="1"/>
          </p:cNvSpPr>
          <p:nvPr>
            <p:ph type="ftr" sz="quarter" idx="11"/>
          </p:nvPr>
        </p:nvSpPr>
        <p:spPr>
          <a:ln/>
        </p:spPr>
        <p:txBody>
          <a:bodyPr/>
          <a:lstStyle>
            <a:lvl1pPr>
              <a:defRPr/>
            </a:lvl1pPr>
          </a:lstStyle>
          <a:p>
            <a:pPr>
              <a:defRPr/>
            </a:pPr>
            <a:endParaRPr lang="en-GB"/>
          </a:p>
        </p:txBody>
      </p:sp>
      <p:sp>
        <p:nvSpPr>
          <p:cNvPr id="4" name="Rectangle 6"/>
          <p:cNvSpPr>
            <a:spLocks noGrp="1" noChangeArrowheads="1"/>
          </p:cNvSpPr>
          <p:nvPr>
            <p:ph type="sldNum" sz="quarter" idx="12"/>
          </p:nvPr>
        </p:nvSpPr>
        <p:spPr>
          <a:ln/>
        </p:spPr>
        <p:txBody>
          <a:bodyPr/>
          <a:lstStyle>
            <a:lvl1pPr>
              <a:defRPr/>
            </a:lvl1pPr>
          </a:lstStyle>
          <a:p>
            <a:pPr>
              <a:defRPr/>
            </a:pPr>
            <a:fld id="{C78AA417-252E-4E63-BDA5-1DFCF25F5EFD}" type="slidenum">
              <a:rPr lang="en-GB"/>
              <a:pPr>
                <a:defRPr/>
              </a:pPr>
              <a:t>‹N°›</a:t>
            </a:fld>
            <a:endParaRPr lang="en-GB"/>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8E8839-C9EC-425F-B4AA-3857A05122A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D0E711D-64CF-46A4-8012-0D912428206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E301340-24D2-4779-BA68-066139F8A5F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A6C8726-69CA-4F20-871F-6C7AFD71A9DC}"/>
              </a:ext>
            </a:extLst>
          </p:cNvPr>
          <p:cNvSpPr>
            <a:spLocks noGrp="1"/>
          </p:cNvSpPr>
          <p:nvPr>
            <p:ph type="dt" sz="half" idx="10"/>
          </p:nvPr>
        </p:nvSpPr>
        <p:spPr/>
        <p:txBody>
          <a:bodyPr/>
          <a:lstStyle/>
          <a:p>
            <a:fld id="{8592A788-ED3B-49E4-A8D4-1F17B1D77C8D}" type="datetimeFigureOut">
              <a:rPr lang="en-US" smtClean="0"/>
              <a:t>6/14/2023</a:t>
            </a:fld>
            <a:endParaRPr lang="en-US"/>
          </a:p>
        </p:txBody>
      </p:sp>
      <p:sp>
        <p:nvSpPr>
          <p:cNvPr id="6" name="Footer Placeholder 5">
            <a:extLst>
              <a:ext uri="{FF2B5EF4-FFF2-40B4-BE49-F238E27FC236}">
                <a16:creationId xmlns:a16="http://schemas.microsoft.com/office/drawing/2014/main" id="{84B9F752-6421-421C-AB0A-B3AE1AC4362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BB338B6-79B2-499F-A196-C5BD2CD39689}"/>
              </a:ext>
            </a:extLst>
          </p:cNvPr>
          <p:cNvSpPr>
            <a:spLocks noGrp="1"/>
          </p:cNvSpPr>
          <p:nvPr>
            <p:ph type="sldNum" sz="quarter" idx="12"/>
          </p:nvPr>
        </p:nvSpPr>
        <p:spPr/>
        <p:txBody>
          <a:bodyPr/>
          <a:lstStyle/>
          <a:p>
            <a:fld id="{7E31D8EC-8B3C-46C1-A7AE-630AC778BFC6}" type="slidenum">
              <a:rPr lang="en-US" smtClean="0"/>
              <a:t>‹N°›</a:t>
            </a:fld>
            <a:endParaRPr lang="en-US"/>
          </a:p>
        </p:txBody>
      </p:sp>
    </p:spTree>
    <p:extLst>
      <p:ext uri="{BB962C8B-B14F-4D97-AF65-F5344CB8AC3E}">
        <p14:creationId xmlns:p14="http://schemas.microsoft.com/office/powerpoint/2010/main" val="29987537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‹N°›</a:t>
            </a:fld>
            <a:endParaRPr lang="en"/>
          </a:p>
        </p:txBody>
      </p:sp>
    </p:spTree>
    <p:extLst>
      <p:ext uri="{BB962C8B-B14F-4D97-AF65-F5344CB8AC3E}">
        <p14:creationId xmlns:p14="http://schemas.microsoft.com/office/powerpoint/2010/main" val="2829688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5C0950-C9D2-4815-A99C-09530F5E497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0EC050C-2131-410B-98A4-12D88F07B6B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8778913-1B19-436A-BE6D-9C746EDD473E}"/>
              </a:ext>
            </a:extLst>
          </p:cNvPr>
          <p:cNvSpPr>
            <a:spLocks noGrp="1"/>
          </p:cNvSpPr>
          <p:nvPr>
            <p:ph type="dt" sz="half" idx="10"/>
          </p:nvPr>
        </p:nvSpPr>
        <p:spPr/>
        <p:txBody>
          <a:bodyPr/>
          <a:lstStyle/>
          <a:p>
            <a:fld id="{8592A788-ED3B-49E4-A8D4-1F17B1D77C8D}" type="datetimeFigureOut">
              <a:rPr lang="en-US" smtClean="0"/>
              <a:t>6/14/2023</a:t>
            </a:fld>
            <a:endParaRPr lang="en-US"/>
          </a:p>
        </p:txBody>
      </p:sp>
      <p:sp>
        <p:nvSpPr>
          <p:cNvPr id="5" name="Footer Placeholder 4">
            <a:extLst>
              <a:ext uri="{FF2B5EF4-FFF2-40B4-BE49-F238E27FC236}">
                <a16:creationId xmlns:a16="http://schemas.microsoft.com/office/drawing/2014/main" id="{CDB899CA-F64E-479A-A448-F0AC3232B60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AED8AAE-F70B-436C-8BFD-0656FD82A575}"/>
              </a:ext>
            </a:extLst>
          </p:cNvPr>
          <p:cNvSpPr>
            <a:spLocks noGrp="1"/>
          </p:cNvSpPr>
          <p:nvPr>
            <p:ph type="sldNum" sz="quarter" idx="12"/>
          </p:nvPr>
        </p:nvSpPr>
        <p:spPr/>
        <p:txBody>
          <a:bodyPr/>
          <a:lstStyle/>
          <a:p>
            <a:fld id="{7E31D8EC-8B3C-46C1-A7AE-630AC778BFC6}" type="slidenum">
              <a:rPr lang="en-US" smtClean="0"/>
              <a:t>‹N°›</a:t>
            </a:fld>
            <a:endParaRPr lang="en-US"/>
          </a:p>
        </p:txBody>
      </p:sp>
    </p:spTree>
    <p:extLst>
      <p:ext uri="{BB962C8B-B14F-4D97-AF65-F5344CB8AC3E}">
        <p14:creationId xmlns:p14="http://schemas.microsoft.com/office/powerpoint/2010/main" val="364213264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457189" lvl="0" indent="-342892">
              <a:spcBef>
                <a:spcPts val="0"/>
              </a:spcBef>
              <a:spcAft>
                <a:spcPts val="0"/>
              </a:spcAft>
              <a:buSzPts val="1800"/>
              <a:buChar char="●"/>
              <a:defRPr/>
            </a:lvl1pPr>
            <a:lvl2pPr marL="914378" lvl="1" indent="-317492">
              <a:spcBef>
                <a:spcPts val="1600"/>
              </a:spcBef>
              <a:spcAft>
                <a:spcPts val="0"/>
              </a:spcAft>
              <a:buSzPts val="1400"/>
              <a:buChar char="○"/>
              <a:defRPr/>
            </a:lvl2pPr>
            <a:lvl3pPr marL="1371566" lvl="2" indent="-317492">
              <a:spcBef>
                <a:spcPts val="1600"/>
              </a:spcBef>
              <a:spcAft>
                <a:spcPts val="0"/>
              </a:spcAft>
              <a:buSzPts val="1400"/>
              <a:buChar char="■"/>
              <a:defRPr/>
            </a:lvl3pPr>
            <a:lvl4pPr marL="1828754" lvl="3" indent="-317492">
              <a:spcBef>
                <a:spcPts val="1600"/>
              </a:spcBef>
              <a:spcAft>
                <a:spcPts val="0"/>
              </a:spcAft>
              <a:buSzPts val="1400"/>
              <a:buChar char="●"/>
              <a:defRPr/>
            </a:lvl4pPr>
            <a:lvl5pPr marL="2285943" lvl="4" indent="-317492">
              <a:spcBef>
                <a:spcPts val="1600"/>
              </a:spcBef>
              <a:spcAft>
                <a:spcPts val="0"/>
              </a:spcAft>
              <a:buSzPts val="1400"/>
              <a:buChar char="○"/>
              <a:defRPr/>
            </a:lvl5pPr>
            <a:lvl6pPr marL="2743132" lvl="5" indent="-317492">
              <a:spcBef>
                <a:spcPts val="1600"/>
              </a:spcBef>
              <a:spcAft>
                <a:spcPts val="0"/>
              </a:spcAft>
              <a:buSzPts val="1400"/>
              <a:buChar char="■"/>
              <a:defRPr/>
            </a:lvl6pPr>
            <a:lvl7pPr marL="3200320" lvl="6" indent="-317492">
              <a:spcBef>
                <a:spcPts val="1600"/>
              </a:spcBef>
              <a:spcAft>
                <a:spcPts val="0"/>
              </a:spcAft>
              <a:buSzPts val="1400"/>
              <a:buChar char="●"/>
              <a:defRPr/>
            </a:lvl7pPr>
            <a:lvl8pPr marL="3657509" lvl="7" indent="-317492">
              <a:spcBef>
                <a:spcPts val="1600"/>
              </a:spcBef>
              <a:spcAft>
                <a:spcPts val="0"/>
              </a:spcAft>
              <a:buSzPts val="1400"/>
              <a:buChar char="○"/>
              <a:defRPr/>
            </a:lvl8pPr>
            <a:lvl9pPr marL="4114697" lvl="8" indent="-317492">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‹N°›</a:t>
            </a:fld>
            <a:endParaRPr lang="en"/>
          </a:p>
        </p:txBody>
      </p:sp>
    </p:spTree>
    <p:extLst>
      <p:ext uri="{BB962C8B-B14F-4D97-AF65-F5344CB8AC3E}">
        <p14:creationId xmlns:p14="http://schemas.microsoft.com/office/powerpoint/2010/main" val="421442734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EA6151-73FD-5141-92D5-2C0D7F3CD63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F3D1BDE-6C5F-DB4B-B16A-540E8C20E49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7E0B80B-1574-534B-981B-FCCCEC725FF3}"/>
              </a:ext>
            </a:extLst>
          </p:cNvPr>
          <p:cNvSpPr>
            <a:spLocks noGrp="1"/>
          </p:cNvSpPr>
          <p:nvPr>
            <p:ph type="dt" sz="half" idx="10"/>
          </p:nvPr>
        </p:nvSpPr>
        <p:spPr/>
        <p:txBody>
          <a:bodyPr/>
          <a:lstStyle/>
          <a:p>
            <a:fld id="{802D5975-DA02-134E-9675-5431B291BFE5}" type="datetimeFigureOut">
              <a:rPr lang="en-US" smtClean="0"/>
              <a:t>6/14/2023</a:t>
            </a:fld>
            <a:endParaRPr lang="en-US"/>
          </a:p>
        </p:txBody>
      </p:sp>
      <p:sp>
        <p:nvSpPr>
          <p:cNvPr id="5" name="Footer Placeholder 4">
            <a:extLst>
              <a:ext uri="{FF2B5EF4-FFF2-40B4-BE49-F238E27FC236}">
                <a16:creationId xmlns:a16="http://schemas.microsoft.com/office/drawing/2014/main" id="{B8407538-99C2-C24C-A24A-D6DCD0A4FF4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CEFC91A-CC16-7E4C-8202-7D06BD28350B}"/>
              </a:ext>
            </a:extLst>
          </p:cNvPr>
          <p:cNvSpPr>
            <a:spLocks noGrp="1"/>
          </p:cNvSpPr>
          <p:nvPr>
            <p:ph type="sldNum" sz="quarter" idx="12"/>
          </p:nvPr>
        </p:nvSpPr>
        <p:spPr/>
        <p:txBody>
          <a:bodyPr/>
          <a:lstStyle/>
          <a:p>
            <a:fld id="{73BA737E-960C-4B40-A768-54E39365F2A7}" type="slidenum">
              <a:rPr lang="en-US" smtClean="0"/>
              <a:t>‹N°›</a:t>
            </a:fld>
            <a:endParaRPr lang="en-US"/>
          </a:p>
        </p:txBody>
      </p:sp>
    </p:spTree>
    <p:extLst>
      <p:ext uri="{BB962C8B-B14F-4D97-AF65-F5344CB8AC3E}">
        <p14:creationId xmlns:p14="http://schemas.microsoft.com/office/powerpoint/2010/main" val="16245368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a:xfrm>
            <a:off x="781542" y="624110"/>
            <a:ext cx="10687647" cy="656050"/>
          </a:xfrm>
        </p:spPr>
        <p:txBody>
          <a:bodyPr/>
          <a:lstStyle/>
          <a:p>
            <a:r>
              <a:rPr lang="fr-FR"/>
              <a:t>Modifiez le style du titre</a:t>
            </a:r>
            <a:endParaRPr lang="en-US" dirty="0"/>
          </a:p>
        </p:txBody>
      </p:sp>
      <p:sp>
        <p:nvSpPr>
          <p:cNvPr id="3" name="Content Placeholder 2"/>
          <p:cNvSpPr>
            <a:spLocks noGrp="1"/>
          </p:cNvSpPr>
          <p:nvPr>
            <p:ph idx="1"/>
          </p:nvPr>
        </p:nvSpPr>
        <p:spPr>
          <a:xfrm>
            <a:off x="781542" y="1477550"/>
            <a:ext cx="10687646" cy="4426862"/>
          </a:xfrm>
        </p:spPr>
        <p:txBody>
          <a:bodyPr/>
          <a:lstStyle>
            <a:lvl1pPr marL="342900" indent="-342900">
              <a:buFontTx/>
              <a:buBlip>
                <a:blip r:embed="rId2"/>
              </a:buBlip>
              <a:defRPr/>
            </a:lvl1pPr>
            <a:lvl2pPr marL="742950" indent="-285750">
              <a:buFontTx/>
              <a:buBlip>
                <a:blip r:embed="rId2"/>
              </a:buBlip>
              <a:defRPr/>
            </a:lvl2pPr>
            <a:lvl3pPr marL="1143000" indent="-228600">
              <a:buFontTx/>
              <a:buBlip>
                <a:blip r:embed="rId2"/>
              </a:buBlip>
              <a:defRPr/>
            </a:lvl3pPr>
            <a:lvl4pPr marL="1600200" indent="-228600">
              <a:buFontTx/>
              <a:buBlip>
                <a:blip r:embed="rId2"/>
              </a:buBlip>
              <a:defRPr/>
            </a:lvl4pPr>
            <a:lvl5pPr marL="2057400" indent="-228600">
              <a:buFontTx/>
              <a:buBlip>
                <a:blip r:embed="rId2"/>
              </a:buBlip>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en-US" dirty="0"/>
          </a:p>
        </p:txBody>
      </p:sp>
      <p:sp>
        <p:nvSpPr>
          <p:cNvPr id="4" name="Date Placeholder 3"/>
          <p:cNvSpPr>
            <a:spLocks noGrp="1"/>
          </p:cNvSpPr>
          <p:nvPr>
            <p:ph type="dt" sz="half" idx="10"/>
          </p:nvPr>
        </p:nvSpPr>
        <p:spPr>
          <a:xfrm>
            <a:off x="11045717" y="6513393"/>
            <a:ext cx="1146283" cy="370396"/>
          </a:xfrm>
        </p:spPr>
        <p:txBody>
          <a:bodyPr/>
          <a:lstStyle/>
          <a:p>
            <a:fld id="{6CEB0589-D44A-465C-B946-324FFACA3089}" type="datetime1">
              <a:rPr lang="en-US" smtClean="0"/>
              <a:t>6/14/2023</a:t>
            </a:fld>
            <a:endParaRPr lang="en-US"/>
          </a:p>
        </p:txBody>
      </p:sp>
      <p:sp>
        <p:nvSpPr>
          <p:cNvPr id="5" name="Footer Placeholder 4"/>
          <p:cNvSpPr>
            <a:spLocks noGrp="1"/>
          </p:cNvSpPr>
          <p:nvPr>
            <p:ph type="ftr" sz="quarter" idx="11"/>
          </p:nvPr>
        </p:nvSpPr>
        <p:spPr>
          <a:xfrm>
            <a:off x="0" y="6500894"/>
            <a:ext cx="7619999" cy="365125"/>
          </a:xfrm>
          <a:prstGeom prst="rect">
            <a:avLst/>
          </a:prstGeom>
        </p:spPr>
        <p:txBody>
          <a:bodyPr/>
          <a:lstStyle/>
          <a:p>
            <a:endParaRPr lang="en-US" dirty="0"/>
          </a:p>
        </p:txBody>
      </p:sp>
    </p:spTree>
    <p:extLst>
      <p:ext uri="{BB962C8B-B14F-4D97-AF65-F5344CB8AC3E}">
        <p14:creationId xmlns:p14="http://schemas.microsoft.com/office/powerpoint/2010/main" val="1591665539"/>
      </p:ext>
    </p:extLst>
  </p:cSld>
  <p:clrMapOvr>
    <a:masterClrMapping/>
  </p:clrMapOvr>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795246" y="3296156"/>
            <a:ext cx="10456228" cy="1468800"/>
          </a:xfrm>
        </p:spPr>
        <p:txBody>
          <a:bodyPr anchor="b"/>
          <a:lstStyle>
            <a:lvl1pPr algn="l">
              <a:defRPr sz="4000" b="1" i="0" cap="none">
                <a:latin typeface="Fira Sans" panose="020B0503050000020004" pitchFamily="34" charset="0"/>
                <a:ea typeface="Fira Sans" panose="020B0503050000020004" pitchFamily="34" charset="0"/>
              </a:defRPr>
            </a:lvl1pPr>
          </a:lstStyle>
          <a:p>
            <a:r>
              <a:rPr lang="fr-FR" dirty="0"/>
              <a:t>Modifiez le style du titre</a:t>
            </a:r>
            <a:endParaRPr lang="en-US" dirty="0"/>
          </a:p>
        </p:txBody>
      </p:sp>
      <p:sp>
        <p:nvSpPr>
          <p:cNvPr id="3" name="Text Placeholder 2"/>
          <p:cNvSpPr>
            <a:spLocks noGrp="1"/>
          </p:cNvSpPr>
          <p:nvPr>
            <p:ph type="body" idx="1"/>
          </p:nvPr>
        </p:nvSpPr>
        <p:spPr>
          <a:xfrm>
            <a:off x="795246" y="5054129"/>
            <a:ext cx="10456228"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a:xfrm>
            <a:off x="11045717" y="6487604"/>
            <a:ext cx="1146283" cy="370396"/>
          </a:xfrm>
        </p:spPr>
        <p:txBody>
          <a:bodyPr/>
          <a:lstStyle/>
          <a:p>
            <a:fld id="{6CEB0589-D44A-465C-B946-324FFACA3089}" type="datetime1">
              <a:rPr lang="en-US" smtClean="0"/>
              <a:t>6/14/2023</a:t>
            </a:fld>
            <a:endParaRPr lang="en-US"/>
          </a:p>
        </p:txBody>
      </p:sp>
      <p:sp>
        <p:nvSpPr>
          <p:cNvPr id="5" name="Footer Placeholder 4"/>
          <p:cNvSpPr>
            <a:spLocks noGrp="1"/>
          </p:cNvSpPr>
          <p:nvPr>
            <p:ph type="ftr" sz="quarter" idx="11"/>
          </p:nvPr>
        </p:nvSpPr>
        <p:spPr>
          <a:xfrm>
            <a:off x="0" y="6492875"/>
            <a:ext cx="7619999" cy="365125"/>
          </a:xfrm>
          <a:prstGeom prst="rect">
            <a:avLst/>
          </a:prstGeom>
        </p:spPr>
        <p:txBody>
          <a:bodyPr/>
          <a:lstStyle/>
          <a:p>
            <a:endParaRPr lang="en-US"/>
          </a:p>
        </p:txBody>
      </p:sp>
    </p:spTree>
    <p:extLst>
      <p:ext uri="{BB962C8B-B14F-4D97-AF65-F5344CB8AC3E}">
        <p14:creationId xmlns:p14="http://schemas.microsoft.com/office/powerpoint/2010/main" val="4107157596"/>
      </p:ext>
    </p:extLst>
  </p:cSld>
  <p:clrMapOvr>
    <a:masterClrMapping/>
  </p:clrMapOvr>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eux contenus">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fr-FR"/>
              <a:t>Modifiez le style du titre</a:t>
            </a:r>
            <a:endParaRPr lang="en-US" dirty="0"/>
          </a:p>
        </p:txBody>
      </p:sp>
      <p:sp>
        <p:nvSpPr>
          <p:cNvPr id="5" name="Date Placeholder 4"/>
          <p:cNvSpPr>
            <a:spLocks noGrp="1"/>
          </p:cNvSpPr>
          <p:nvPr>
            <p:ph type="dt" sz="half" idx="10"/>
          </p:nvPr>
        </p:nvSpPr>
        <p:spPr>
          <a:xfrm>
            <a:off x="11045717" y="6487604"/>
            <a:ext cx="1146283" cy="370396"/>
          </a:xfrm>
        </p:spPr>
        <p:txBody>
          <a:bodyPr/>
          <a:lstStyle/>
          <a:p>
            <a:fld id="{6CEB0589-D44A-465C-B946-324FFACA3089}" type="datetime1">
              <a:rPr lang="en-US" smtClean="0"/>
              <a:t>6/14/2023</a:t>
            </a:fld>
            <a:endParaRPr lang="en-US"/>
          </a:p>
        </p:txBody>
      </p:sp>
      <p:sp>
        <p:nvSpPr>
          <p:cNvPr id="6" name="Footer Placeholder 5"/>
          <p:cNvSpPr>
            <a:spLocks noGrp="1"/>
          </p:cNvSpPr>
          <p:nvPr>
            <p:ph type="ftr" sz="quarter" idx="11"/>
          </p:nvPr>
        </p:nvSpPr>
        <p:spPr>
          <a:xfrm>
            <a:off x="0" y="6500436"/>
            <a:ext cx="7619999" cy="365125"/>
          </a:xfrm>
          <a:prstGeom prst="rect">
            <a:avLst/>
          </a:prstGeom>
        </p:spPr>
        <p:txBody>
          <a:bodyPr/>
          <a:lstStyle/>
          <a:p>
            <a:endParaRPr lang="en-US"/>
          </a:p>
        </p:txBody>
      </p:sp>
      <p:sp>
        <p:nvSpPr>
          <p:cNvPr id="7" name="Content Placeholder 2">
            <a:extLst>
              <a:ext uri="{FF2B5EF4-FFF2-40B4-BE49-F238E27FC236}">
                <a16:creationId xmlns:a16="http://schemas.microsoft.com/office/drawing/2014/main" id="{DBE296FF-3CB8-FE41-8E6C-6CC7D51A01A9}"/>
              </a:ext>
            </a:extLst>
          </p:cNvPr>
          <p:cNvSpPr>
            <a:spLocks noGrp="1"/>
          </p:cNvSpPr>
          <p:nvPr>
            <p:ph idx="1"/>
          </p:nvPr>
        </p:nvSpPr>
        <p:spPr>
          <a:xfrm>
            <a:off x="842501" y="1881588"/>
            <a:ext cx="4891992" cy="4426862"/>
          </a:xfrm>
        </p:spPr>
        <p:txBody>
          <a:bodyPr/>
          <a:lstStyle>
            <a:lvl1pPr marL="342900" indent="-342900">
              <a:buFontTx/>
              <a:buBlip>
                <a:blip r:embed="rId2"/>
              </a:buBlip>
              <a:defRPr/>
            </a:lvl1pPr>
            <a:lvl2pPr marL="742950" indent="-285750">
              <a:buFontTx/>
              <a:buBlip>
                <a:blip r:embed="rId2"/>
              </a:buBlip>
              <a:defRPr/>
            </a:lvl2pPr>
            <a:lvl3pPr marL="1143000" indent="-228600">
              <a:buFontTx/>
              <a:buBlip>
                <a:blip r:embed="rId2"/>
              </a:buBlip>
              <a:defRPr/>
            </a:lvl3pPr>
            <a:lvl4pPr marL="1600200" indent="-228600">
              <a:buFontTx/>
              <a:buBlip>
                <a:blip r:embed="rId2"/>
              </a:buBlip>
              <a:defRPr/>
            </a:lvl4pPr>
            <a:lvl5pPr marL="2057400" indent="-228600">
              <a:buFontTx/>
              <a:buBlip>
                <a:blip r:embed="rId2"/>
              </a:buBlip>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en-US" dirty="0"/>
          </a:p>
        </p:txBody>
      </p:sp>
      <p:sp>
        <p:nvSpPr>
          <p:cNvPr id="9" name="Content Placeholder 2">
            <a:extLst>
              <a:ext uri="{FF2B5EF4-FFF2-40B4-BE49-F238E27FC236}">
                <a16:creationId xmlns:a16="http://schemas.microsoft.com/office/drawing/2014/main" id="{5834AA8A-EA68-A541-A4D4-80EF967C419E}"/>
              </a:ext>
            </a:extLst>
          </p:cNvPr>
          <p:cNvSpPr>
            <a:spLocks noGrp="1"/>
          </p:cNvSpPr>
          <p:nvPr>
            <p:ph idx="12"/>
          </p:nvPr>
        </p:nvSpPr>
        <p:spPr>
          <a:xfrm>
            <a:off x="6406873" y="1881588"/>
            <a:ext cx="4891992" cy="4426862"/>
          </a:xfrm>
        </p:spPr>
        <p:txBody>
          <a:bodyPr/>
          <a:lstStyle>
            <a:lvl1pPr marL="342900" indent="-342900">
              <a:buFontTx/>
              <a:buBlip>
                <a:blip r:embed="rId2"/>
              </a:buBlip>
              <a:defRPr/>
            </a:lvl1pPr>
            <a:lvl2pPr marL="742950" indent="-285750">
              <a:buFontTx/>
              <a:buBlip>
                <a:blip r:embed="rId2"/>
              </a:buBlip>
              <a:defRPr/>
            </a:lvl2pPr>
            <a:lvl3pPr marL="1143000" indent="-228600">
              <a:buFontTx/>
              <a:buBlip>
                <a:blip r:embed="rId2"/>
              </a:buBlip>
              <a:defRPr/>
            </a:lvl3pPr>
            <a:lvl4pPr marL="1600200" indent="-228600">
              <a:buFontTx/>
              <a:buBlip>
                <a:blip r:embed="rId2"/>
              </a:buBlip>
              <a:defRPr/>
            </a:lvl4pPr>
            <a:lvl5pPr marL="2057400" indent="-228600">
              <a:buFontTx/>
              <a:buBlip>
                <a:blip r:embed="rId2"/>
              </a:buBlip>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en-US" dirty="0"/>
          </a:p>
        </p:txBody>
      </p:sp>
    </p:spTree>
    <p:extLst>
      <p:ext uri="{BB962C8B-B14F-4D97-AF65-F5344CB8AC3E}">
        <p14:creationId xmlns:p14="http://schemas.microsoft.com/office/powerpoint/2010/main" val="3947899287"/>
      </p:ext>
    </p:extLst>
  </p:cSld>
  <p:clrMapOvr>
    <a:masterClrMapping/>
  </p:clrMapOvr>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11045717" y="6493894"/>
            <a:ext cx="1146283" cy="370396"/>
          </a:xfrm>
        </p:spPr>
        <p:txBody>
          <a:bodyPr/>
          <a:lstStyle/>
          <a:p>
            <a:fld id="{6CEB0589-D44A-465C-B946-324FFACA3089}" type="datetime1">
              <a:rPr lang="en-US" smtClean="0"/>
              <a:t>6/14/2023</a:t>
            </a:fld>
            <a:endParaRPr lang="en-US"/>
          </a:p>
        </p:txBody>
      </p:sp>
      <p:sp>
        <p:nvSpPr>
          <p:cNvPr id="3" name="Footer Placeholder 2"/>
          <p:cNvSpPr>
            <a:spLocks noGrp="1"/>
          </p:cNvSpPr>
          <p:nvPr>
            <p:ph type="ftr" sz="quarter" idx="11"/>
          </p:nvPr>
        </p:nvSpPr>
        <p:spPr>
          <a:xfrm>
            <a:off x="72435" y="6521202"/>
            <a:ext cx="7619999" cy="365125"/>
          </a:xfrm>
          <a:prstGeom prst="rect">
            <a:avLst/>
          </a:prstGeom>
        </p:spPr>
        <p:txBody>
          <a:bodyPr/>
          <a:lstStyle/>
          <a:p>
            <a:endParaRPr lang="en-US"/>
          </a:p>
        </p:txBody>
      </p:sp>
    </p:spTree>
    <p:extLst>
      <p:ext uri="{BB962C8B-B14F-4D97-AF65-F5344CB8AC3E}">
        <p14:creationId xmlns:p14="http://schemas.microsoft.com/office/powerpoint/2010/main" val="1892897774"/>
      </p:ext>
    </p:extLst>
  </p:cSld>
  <p:clrMapOvr>
    <a:masterClrMapping/>
  </p:clrMapOvr>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6170996-84A6-47A3-B283-40C78EAC684C}"/>
              </a:ext>
            </a:extLst>
          </p:cNvPr>
          <p:cNvSpPr>
            <a:spLocks noGrp="1"/>
          </p:cNvSpPr>
          <p:nvPr>
            <p:ph type="dt" sz="half" idx="10"/>
          </p:nvPr>
        </p:nvSpPr>
        <p:spPr/>
        <p:txBody>
          <a:bodyPr/>
          <a:lstStyle/>
          <a:p>
            <a:fld id="{0FF16594-B3EE-4C2A-B455-0D1B86751E74}" type="datetimeFigureOut">
              <a:rPr lang="en-GB" smtClean="0"/>
              <a:t>14/06/2023</a:t>
            </a:fld>
            <a:endParaRPr lang="en-GB"/>
          </a:p>
        </p:txBody>
      </p:sp>
      <p:sp>
        <p:nvSpPr>
          <p:cNvPr id="3" name="Footer Placeholder 2">
            <a:extLst>
              <a:ext uri="{FF2B5EF4-FFF2-40B4-BE49-F238E27FC236}">
                <a16:creationId xmlns:a16="http://schemas.microsoft.com/office/drawing/2014/main" id="{6F6CBBAD-E829-4EE2-98DD-674D61BB3D5B}"/>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6FAC3A27-4264-4CD4-9003-B0BB40539CFF}"/>
              </a:ext>
            </a:extLst>
          </p:cNvPr>
          <p:cNvSpPr>
            <a:spLocks noGrp="1"/>
          </p:cNvSpPr>
          <p:nvPr>
            <p:ph type="sldNum" sz="quarter" idx="12"/>
          </p:nvPr>
        </p:nvSpPr>
        <p:spPr/>
        <p:txBody>
          <a:bodyPr/>
          <a:lstStyle/>
          <a:p>
            <a:fld id="{A8126D52-7C85-4E9E-934C-0607F49FEE54}" type="slidenum">
              <a:rPr lang="en-GB" smtClean="0"/>
              <a:t>‹N°›</a:t>
            </a:fld>
            <a:endParaRPr lang="en-GB"/>
          </a:p>
        </p:txBody>
      </p:sp>
    </p:spTree>
    <p:extLst>
      <p:ext uri="{BB962C8B-B14F-4D97-AF65-F5344CB8AC3E}">
        <p14:creationId xmlns:p14="http://schemas.microsoft.com/office/powerpoint/2010/main" val="31258709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8A662D-607B-FC49-ABE9-C6212F66B67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C28A4E3-6FF2-C74E-888C-2ECB65356D0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5CADFEF-B984-D648-8A6E-960002B51C32}"/>
              </a:ext>
            </a:extLst>
          </p:cNvPr>
          <p:cNvSpPr>
            <a:spLocks noGrp="1"/>
          </p:cNvSpPr>
          <p:nvPr>
            <p:ph type="dt" sz="half" idx="10"/>
          </p:nvPr>
        </p:nvSpPr>
        <p:spPr/>
        <p:txBody>
          <a:bodyPr/>
          <a:lstStyle/>
          <a:p>
            <a:fld id="{B5908E32-4E6A-5A42-9C2D-D2E202B2D205}" type="datetimeFigureOut">
              <a:rPr lang="en-US" smtClean="0"/>
              <a:t>6/14/2023</a:t>
            </a:fld>
            <a:endParaRPr lang="en-US"/>
          </a:p>
        </p:txBody>
      </p:sp>
      <p:sp>
        <p:nvSpPr>
          <p:cNvPr id="5" name="Footer Placeholder 4">
            <a:extLst>
              <a:ext uri="{FF2B5EF4-FFF2-40B4-BE49-F238E27FC236}">
                <a16:creationId xmlns:a16="http://schemas.microsoft.com/office/drawing/2014/main" id="{7AC2A1AA-3595-B243-8466-D1132C694C5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DEFB704-F89A-7841-A44C-CF833989E29C}"/>
              </a:ext>
            </a:extLst>
          </p:cNvPr>
          <p:cNvSpPr>
            <a:spLocks noGrp="1"/>
          </p:cNvSpPr>
          <p:nvPr>
            <p:ph type="sldNum" sz="quarter" idx="12"/>
          </p:nvPr>
        </p:nvSpPr>
        <p:spPr/>
        <p:txBody>
          <a:bodyPr/>
          <a:lstStyle/>
          <a:p>
            <a:fld id="{ADD0F9FB-3F9E-4241-B0B9-496D909A8A56}" type="slidenum">
              <a:rPr lang="en-US" smtClean="0"/>
              <a:t>‹N°›</a:t>
            </a:fld>
            <a:endParaRPr lang="en-US"/>
          </a:p>
        </p:txBody>
      </p:sp>
    </p:spTree>
    <p:extLst>
      <p:ext uri="{BB962C8B-B14F-4D97-AF65-F5344CB8AC3E}">
        <p14:creationId xmlns:p14="http://schemas.microsoft.com/office/powerpoint/2010/main" val="19536152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3F1987F0-B470-495C-A5D6-CA6FB9CECD3C}" type="slidenum">
              <a:rPr lang="en-GB"/>
              <a:pPr>
                <a:defRPr/>
              </a:pPr>
              <a:t>‹N°›</a:t>
            </a:fld>
            <a:endParaRPr lang="en-GB"/>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endParaRPr lang="en-GB"/>
          </a:p>
        </p:txBody>
      </p:sp>
      <p:sp>
        <p:nvSpPr>
          <p:cNvPr id="3" name="Date Placeholder 2"/>
          <p:cNvSpPr>
            <a:spLocks noGrp="1"/>
          </p:cNvSpPr>
          <p:nvPr>
            <p:ph type="dt" sz="half" idx="10"/>
          </p:nvPr>
        </p:nvSpPr>
        <p:spPr>
          <a:xfrm>
            <a:off x="914400" y="6248400"/>
            <a:ext cx="2540000" cy="457200"/>
          </a:xfrm>
        </p:spPr>
        <p:txBody>
          <a:bodyPr/>
          <a:lstStyle>
            <a:lvl1pPr>
              <a:defRPr/>
            </a:lvl1pPr>
          </a:lstStyle>
          <a:p>
            <a:pPr>
              <a:defRPr/>
            </a:pPr>
            <a:endParaRPr lang="en-GB"/>
          </a:p>
        </p:txBody>
      </p:sp>
      <p:sp>
        <p:nvSpPr>
          <p:cNvPr id="4" name="Footer Placeholder 3"/>
          <p:cNvSpPr>
            <a:spLocks noGrp="1"/>
          </p:cNvSpPr>
          <p:nvPr>
            <p:ph type="ftr" sz="quarter" idx="11"/>
          </p:nvPr>
        </p:nvSpPr>
        <p:spPr>
          <a:xfrm>
            <a:off x="4165600" y="6248400"/>
            <a:ext cx="3860800" cy="457200"/>
          </a:xfrm>
        </p:spPr>
        <p:txBody>
          <a:bodyPr/>
          <a:lstStyle>
            <a:lvl1pPr>
              <a:defRPr/>
            </a:lvl1pPr>
          </a:lstStyle>
          <a:p>
            <a:pPr>
              <a:defRPr/>
            </a:pPr>
            <a:endParaRPr lang="en-GB"/>
          </a:p>
        </p:txBody>
      </p:sp>
      <p:sp>
        <p:nvSpPr>
          <p:cNvPr id="5" name="Slide Number Placeholder 4"/>
          <p:cNvSpPr>
            <a:spLocks noGrp="1"/>
          </p:cNvSpPr>
          <p:nvPr>
            <p:ph type="sldNum" sz="quarter" idx="12"/>
          </p:nvPr>
        </p:nvSpPr>
        <p:spPr>
          <a:xfrm>
            <a:off x="8737600" y="6248400"/>
            <a:ext cx="2540000" cy="457200"/>
          </a:xfrm>
        </p:spPr>
        <p:txBody>
          <a:bodyPr/>
          <a:lstStyle>
            <a:lvl1pPr>
              <a:defRPr/>
            </a:lvl1pPr>
          </a:lstStyle>
          <a:p>
            <a:pPr>
              <a:defRPr/>
            </a:pPr>
            <a:fld id="{27A122E0-2498-4985-B32D-3F4673FFBE5B}" type="slidenum">
              <a:rPr lang="en-GB"/>
              <a:pPr>
                <a:defRPr/>
              </a:pPr>
              <a:t>‹N°›</a:t>
            </a:fld>
            <a:endParaRPr lang="en-GB"/>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6.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7.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slideLayout" Target="../slideLayouts/slideLayout9.xml"/><Relationship Id="rId1" Type="http://schemas.openxmlformats.org/officeDocument/2006/relationships/slideLayout" Target="../slideLayouts/slideLayout8.xml"/><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slideLayout" Target="../slideLayouts/slideLayout12.xml"/><Relationship Id="rId1" Type="http://schemas.openxmlformats.org/officeDocument/2006/relationships/slideLayout" Target="../slideLayouts/slideLayout11.xml"/><Relationship Id="rId5" Type="http://schemas.openxmlformats.org/officeDocument/2006/relationships/theme" Target="../theme/theme5.xml"/><Relationship Id="rId4" Type="http://schemas.openxmlformats.org/officeDocument/2006/relationships/slideLayout" Target="../slideLayouts/slideLayout14.xml"/></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42501" y="757356"/>
            <a:ext cx="10382848" cy="696975"/>
          </a:xfrm>
          <a:prstGeom prst="rect">
            <a:avLst/>
          </a:prstGeom>
        </p:spPr>
        <p:txBody>
          <a:bodyPr vert="horz" lIns="0" tIns="0" rIns="0" bIns="0" rtlCol="0" anchor="t">
            <a:normAutofit/>
          </a:bodyPr>
          <a:lstStyle/>
          <a:p>
            <a:r>
              <a:rPr lang="fr-FR" dirty="0"/>
              <a:t>Modifiez le style du titre</a:t>
            </a:r>
            <a:endParaRPr lang="en-US" dirty="0"/>
          </a:p>
        </p:txBody>
      </p:sp>
      <p:sp>
        <p:nvSpPr>
          <p:cNvPr id="3" name="Text Placeholder 2"/>
          <p:cNvSpPr>
            <a:spLocks noGrp="1"/>
          </p:cNvSpPr>
          <p:nvPr>
            <p:ph type="body" idx="1"/>
          </p:nvPr>
        </p:nvSpPr>
        <p:spPr>
          <a:xfrm>
            <a:off x="842500" y="1733957"/>
            <a:ext cx="10382847" cy="2392017"/>
          </a:xfrm>
          <a:prstGeom prst="rect">
            <a:avLst/>
          </a:prstGeom>
        </p:spPr>
        <p:txBody>
          <a:bodyPr vert="horz" lIns="0" tIns="0" rIns="0" bIns="0" rtlCol="0">
            <a:normAutofit/>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en-US" dirty="0"/>
          </a:p>
        </p:txBody>
      </p:sp>
      <p:sp>
        <p:nvSpPr>
          <p:cNvPr id="4" name="Date Placeholder 3"/>
          <p:cNvSpPr>
            <a:spLocks noGrp="1"/>
          </p:cNvSpPr>
          <p:nvPr>
            <p:ph type="dt" sz="half" idx="2"/>
          </p:nvPr>
        </p:nvSpPr>
        <p:spPr>
          <a:xfrm>
            <a:off x="11045717" y="6504604"/>
            <a:ext cx="1146283" cy="370396"/>
          </a:xfrm>
          <a:prstGeom prst="rect">
            <a:avLst/>
          </a:prstGeom>
        </p:spPr>
        <p:txBody>
          <a:bodyPr vert="horz" lIns="91440" tIns="45720" rIns="91440" bIns="45720" rtlCol="0" anchor="ctr"/>
          <a:lstStyle>
            <a:lvl1pPr algn="r">
              <a:defRPr sz="900" b="0" i="0">
                <a:solidFill>
                  <a:schemeClr val="tx1">
                    <a:tint val="75000"/>
                  </a:schemeClr>
                </a:solidFill>
                <a:latin typeface="Fira Sans Light" panose="020B0403050000020004" pitchFamily="34" charset="0"/>
                <a:ea typeface="Fira Sans Light" panose="020B0403050000020004" pitchFamily="34" charset="0"/>
              </a:defRPr>
            </a:lvl1pPr>
          </a:lstStyle>
          <a:p>
            <a:fld id="{6CEB0589-D44A-465C-B946-324FFACA3089}" type="datetime1">
              <a:rPr lang="en-US" smtClean="0"/>
              <a:pPr/>
              <a:t>6/14/2023</a:t>
            </a:fld>
            <a:endParaRPr lang="en-US" dirty="0"/>
          </a:p>
        </p:txBody>
      </p:sp>
      <p:sp>
        <p:nvSpPr>
          <p:cNvPr id="5" name="Footer Placeholder 4"/>
          <p:cNvSpPr>
            <a:spLocks noGrp="1"/>
          </p:cNvSpPr>
          <p:nvPr>
            <p:ph type="ftr" sz="quarter" idx="3"/>
          </p:nvPr>
        </p:nvSpPr>
        <p:spPr>
          <a:xfrm>
            <a:off x="0" y="6492875"/>
            <a:ext cx="4971153" cy="365125"/>
          </a:xfrm>
          <a:prstGeom prst="rect">
            <a:avLst/>
          </a:prstGeom>
        </p:spPr>
        <p:txBody>
          <a:bodyPr vert="horz" lIns="91440" tIns="45720" rIns="91440" bIns="45720" rtlCol="0" anchor="ctr"/>
          <a:lstStyle>
            <a:lvl1pPr algn="l">
              <a:defRPr sz="900" b="0" i="0">
                <a:solidFill>
                  <a:schemeClr val="tx1">
                    <a:tint val="75000"/>
                  </a:schemeClr>
                </a:solidFill>
                <a:latin typeface="Fira Sans Light" panose="020B0403050000020004" pitchFamily="34" charset="0"/>
                <a:ea typeface="Fira Sans Light" panose="020B0403050000020004" pitchFamily="34" charset="0"/>
              </a:defRPr>
            </a:lvl1pPr>
          </a:lstStyle>
          <a:p>
            <a:endParaRPr lang="en-US" dirty="0"/>
          </a:p>
        </p:txBody>
      </p:sp>
    </p:spTree>
    <p:extLst>
      <p:ext uri="{BB962C8B-B14F-4D97-AF65-F5344CB8AC3E}">
        <p14:creationId xmlns:p14="http://schemas.microsoft.com/office/powerpoint/2010/main" val="3517699837"/>
      </p:ext>
    </p:extLst>
  </p:cSld>
  <p:clrMap bg1="lt1" tx1="dk1" bg2="lt2" tx2="dk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6" r:id="rId5"/>
  </p:sldLayoutIdLst>
  <p:hf hdr="0" ftr="0" dt="0"/>
  <p:txStyles>
    <p:titleStyle>
      <a:lvl1pPr algn="l" defTabSz="457200" rtl="0" eaLnBrk="1" latinLnBrk="0" hangingPunct="1">
        <a:spcBef>
          <a:spcPct val="0"/>
        </a:spcBef>
        <a:buNone/>
        <a:defRPr sz="3600" b="1" i="0" kern="1200">
          <a:solidFill>
            <a:schemeClr val="accent2">
              <a:lumMod val="75000"/>
            </a:schemeClr>
          </a:solidFill>
          <a:latin typeface="Fira Sans" panose="020B0503050000020004" pitchFamily="34" charset="0"/>
          <a:ea typeface="Fira Sans" panose="020B0503050000020004" pitchFamily="34" charset="0"/>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Tx/>
        <a:buBlip>
          <a:blip r:embed="rId7"/>
        </a:buBlip>
        <a:defRPr sz="1800" b="0" i="0" kern="1200">
          <a:solidFill>
            <a:schemeClr val="tx1">
              <a:lumMod val="75000"/>
              <a:lumOff val="25000"/>
            </a:schemeClr>
          </a:solidFill>
          <a:latin typeface="Fira Sans" panose="020B0503050000020004" pitchFamily="34" charset="0"/>
          <a:ea typeface="Fira Sans" panose="020B0503050000020004" pitchFamily="34" charset="0"/>
          <a:cs typeface="+mn-cs"/>
        </a:defRPr>
      </a:lvl1pPr>
      <a:lvl2pPr marL="742950" indent="-285750" algn="l" defTabSz="457200" rtl="0" eaLnBrk="1" latinLnBrk="0" hangingPunct="1">
        <a:spcBef>
          <a:spcPts val="1000"/>
        </a:spcBef>
        <a:spcAft>
          <a:spcPts val="0"/>
        </a:spcAft>
        <a:buClr>
          <a:schemeClr val="accent1"/>
        </a:buClr>
        <a:buFontTx/>
        <a:buBlip>
          <a:blip r:embed="rId7"/>
        </a:buBlip>
        <a:defRPr sz="1600" b="0" i="0" kern="1200">
          <a:solidFill>
            <a:schemeClr val="tx1">
              <a:lumMod val="75000"/>
              <a:lumOff val="25000"/>
            </a:schemeClr>
          </a:solidFill>
          <a:latin typeface="Fira Sans" panose="020B0503050000020004" pitchFamily="34" charset="0"/>
          <a:ea typeface="Fira Sans" panose="020B0503050000020004" pitchFamily="34" charset="0"/>
          <a:cs typeface="+mn-cs"/>
        </a:defRPr>
      </a:lvl2pPr>
      <a:lvl3pPr marL="1143000" indent="-228600" algn="l" defTabSz="457200" rtl="0" eaLnBrk="1" latinLnBrk="0" hangingPunct="1">
        <a:spcBef>
          <a:spcPts val="1000"/>
        </a:spcBef>
        <a:spcAft>
          <a:spcPts val="0"/>
        </a:spcAft>
        <a:buClr>
          <a:schemeClr val="accent1"/>
        </a:buClr>
        <a:buFontTx/>
        <a:buBlip>
          <a:blip r:embed="rId7"/>
        </a:buBlip>
        <a:defRPr sz="1400" b="0" i="0" kern="1200">
          <a:solidFill>
            <a:schemeClr val="tx1">
              <a:lumMod val="75000"/>
              <a:lumOff val="25000"/>
            </a:schemeClr>
          </a:solidFill>
          <a:latin typeface="Fira Sans" panose="020B0503050000020004" pitchFamily="34" charset="0"/>
          <a:ea typeface="Fira Sans" panose="020B0503050000020004" pitchFamily="34" charset="0"/>
          <a:cs typeface="+mn-cs"/>
        </a:defRPr>
      </a:lvl3pPr>
      <a:lvl4pPr marL="1600200" indent="-228600" algn="l" defTabSz="457200" rtl="0" eaLnBrk="1" latinLnBrk="0" hangingPunct="1">
        <a:spcBef>
          <a:spcPts val="1000"/>
        </a:spcBef>
        <a:spcAft>
          <a:spcPts val="0"/>
        </a:spcAft>
        <a:buClr>
          <a:schemeClr val="accent1"/>
        </a:buClr>
        <a:buFontTx/>
        <a:buBlip>
          <a:blip r:embed="rId7"/>
        </a:buBlip>
        <a:defRPr sz="1200" b="0" i="0" kern="1200">
          <a:solidFill>
            <a:schemeClr val="tx1">
              <a:lumMod val="75000"/>
              <a:lumOff val="25000"/>
            </a:schemeClr>
          </a:solidFill>
          <a:latin typeface="Fira Sans" panose="020B0503050000020004" pitchFamily="34" charset="0"/>
          <a:ea typeface="Fira Sans" panose="020B0503050000020004" pitchFamily="34" charset="0"/>
          <a:cs typeface="+mn-cs"/>
        </a:defRPr>
      </a:lvl4pPr>
      <a:lvl5pPr marL="2057400" indent="-228600" algn="l" defTabSz="457200" rtl="0" eaLnBrk="1" latinLnBrk="0" hangingPunct="1">
        <a:spcBef>
          <a:spcPts val="1000"/>
        </a:spcBef>
        <a:spcAft>
          <a:spcPts val="0"/>
        </a:spcAft>
        <a:buClr>
          <a:schemeClr val="accent1"/>
        </a:buClr>
        <a:buFontTx/>
        <a:buBlip>
          <a:blip r:embed="rId7"/>
        </a:buBlip>
        <a:defRPr sz="1200" b="0" i="0" kern="1200">
          <a:solidFill>
            <a:schemeClr val="tx1">
              <a:lumMod val="75000"/>
              <a:lumOff val="25000"/>
            </a:schemeClr>
          </a:solidFill>
          <a:latin typeface="Fira Sans" panose="020B0503050000020004" pitchFamily="34" charset="0"/>
          <a:ea typeface="Fira Sans" panose="020B0503050000020004" pitchFamily="34" charset="0"/>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85AFA8A-6348-46E8-A7A6-1AC713E2E87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713C53EE-C562-46A6-B43F-84AD6AA52B4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6B0808D-D03D-46A6-978D-C85BF8A9F09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FF16594-B3EE-4C2A-B455-0D1B86751E74}" type="datetimeFigureOut">
              <a:rPr lang="en-GB" smtClean="0"/>
              <a:t>14/06/2023</a:t>
            </a:fld>
            <a:endParaRPr lang="en-GB"/>
          </a:p>
        </p:txBody>
      </p:sp>
      <p:sp>
        <p:nvSpPr>
          <p:cNvPr id="5" name="Footer Placeholder 4">
            <a:extLst>
              <a:ext uri="{FF2B5EF4-FFF2-40B4-BE49-F238E27FC236}">
                <a16:creationId xmlns:a16="http://schemas.microsoft.com/office/drawing/2014/main" id="{BAFE178D-4B23-425B-AC97-D5B259624BF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947F558E-3E09-419A-8C8F-429E02C0870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8126D52-7C85-4E9E-934C-0607F49FEE54}" type="slidenum">
              <a:rPr lang="en-GB" smtClean="0"/>
              <a:t>‹N°›</a:t>
            </a:fld>
            <a:endParaRPr lang="en-GB"/>
          </a:p>
        </p:txBody>
      </p:sp>
    </p:spTree>
    <p:extLst>
      <p:ext uri="{BB962C8B-B14F-4D97-AF65-F5344CB8AC3E}">
        <p14:creationId xmlns:p14="http://schemas.microsoft.com/office/powerpoint/2010/main" val="1176655380"/>
      </p:ext>
    </p:extLst>
  </p:cSld>
  <p:clrMap bg1="lt1" tx1="dk1" bg2="lt2" tx2="dk2" accent1="accent1" accent2="accent2" accent3="accent3" accent4="accent4" accent5="accent5" accent6="accent6" hlink="hlink" folHlink="folHlink"/>
  <p:sldLayoutIdLst>
    <p:sldLayoutId id="214748372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5E6B149-9816-2448-A2C7-067644AD28E3}"/>
              </a:ext>
            </a:extLst>
          </p:cNvPr>
          <p:cNvSpPr>
            <a:spLocks noGrp="1"/>
          </p:cNvSpPr>
          <p:nvPr>
            <p:ph type="title"/>
          </p:nvPr>
        </p:nvSpPr>
        <p:spPr>
          <a:xfrm>
            <a:off x="838201"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6C7FC16-891D-C94C-8AAE-F4B6DFF9CAEB}"/>
              </a:ext>
            </a:extLst>
          </p:cNvPr>
          <p:cNvSpPr>
            <a:spLocks noGrp="1"/>
          </p:cNvSpPr>
          <p:nvPr>
            <p:ph type="body" idx="1"/>
          </p:nvPr>
        </p:nvSpPr>
        <p:spPr>
          <a:xfrm>
            <a:off x="838201"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CE8B371-6280-F147-B319-B73E893901E9}"/>
              </a:ext>
            </a:extLst>
          </p:cNvPr>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5908E32-4E6A-5A42-9C2D-D2E202B2D205}" type="datetimeFigureOut">
              <a:rPr lang="en-US" smtClean="0"/>
              <a:t>6/14/2023</a:t>
            </a:fld>
            <a:endParaRPr lang="en-US"/>
          </a:p>
        </p:txBody>
      </p:sp>
      <p:sp>
        <p:nvSpPr>
          <p:cNvPr id="5" name="Footer Placeholder 4">
            <a:extLst>
              <a:ext uri="{FF2B5EF4-FFF2-40B4-BE49-F238E27FC236}">
                <a16:creationId xmlns:a16="http://schemas.microsoft.com/office/drawing/2014/main" id="{78D75FBE-BF09-A241-9293-34DC5976C3E9}"/>
              </a:ext>
            </a:extLst>
          </p:cNvPr>
          <p:cNvSpPr>
            <a:spLocks noGrp="1"/>
          </p:cNvSpPr>
          <p:nvPr>
            <p:ph type="ftr" sz="quarter" idx="3"/>
          </p:nvPr>
        </p:nvSpPr>
        <p:spPr>
          <a:xfrm>
            <a:off x="4038601"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6BC2C2D-8CE5-D746-92CC-00D7222740DC}"/>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DD0F9FB-3F9E-4241-B0B9-496D909A8A56}" type="slidenum">
              <a:rPr lang="en-US" smtClean="0"/>
              <a:t>‹N°›</a:t>
            </a:fld>
            <a:endParaRPr lang="en-US"/>
          </a:p>
        </p:txBody>
      </p:sp>
    </p:spTree>
    <p:extLst>
      <p:ext uri="{BB962C8B-B14F-4D97-AF65-F5344CB8AC3E}">
        <p14:creationId xmlns:p14="http://schemas.microsoft.com/office/powerpoint/2010/main" val="2764617479"/>
      </p:ext>
    </p:extLst>
  </p:cSld>
  <p:clrMap bg1="lt1" tx1="dk1" bg2="lt2" tx2="dk2" accent1="accent1" accent2="accent2" accent3="accent3" accent4="accent4" accent5="accent5" accent6="accent6" hlink="hlink" folHlink="folHlink"/>
  <p:sldLayoutIdLst>
    <p:sldLayoutId id="2147483732" r:id="rId1"/>
  </p:sldLayoutIdLst>
  <p:txStyles>
    <p:titleStyle>
      <a:lvl1pPr algn="l" defTabSz="914126"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31" indent="-228531" algn="l" defTabSz="914126"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594" indent="-228531" algn="l" defTabSz="914126" rtl="0" eaLnBrk="1" latinLnBrk="0" hangingPunct="1">
        <a:lnSpc>
          <a:spcPct val="90000"/>
        </a:lnSpc>
        <a:spcBef>
          <a:spcPts val="500"/>
        </a:spcBef>
        <a:buFont typeface="Arial" panose="020B0604020202020204" pitchFamily="34" charset="0"/>
        <a:buChar char="•"/>
        <a:defRPr sz="2399" kern="1200">
          <a:solidFill>
            <a:schemeClr val="tx1"/>
          </a:solidFill>
          <a:latin typeface="+mn-lt"/>
          <a:ea typeface="+mn-ea"/>
          <a:cs typeface="+mn-cs"/>
        </a:defRPr>
      </a:lvl2pPr>
      <a:lvl3pPr marL="1142657" indent="-228531" algn="l" defTabSz="914126" rtl="0" eaLnBrk="1" latinLnBrk="0" hangingPunct="1">
        <a:lnSpc>
          <a:spcPct val="90000"/>
        </a:lnSpc>
        <a:spcBef>
          <a:spcPts val="500"/>
        </a:spcBef>
        <a:buFont typeface="Arial" panose="020B0604020202020204" pitchFamily="34" charset="0"/>
        <a:buChar char="•"/>
        <a:defRPr sz="1999"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en-US"/>
      </a:defPPr>
      <a:lvl1pPr marL="0" algn="l" defTabSz="914126" rtl="0" eaLnBrk="1" latinLnBrk="0" hangingPunct="1">
        <a:defRPr sz="1799" kern="1200">
          <a:solidFill>
            <a:schemeClr val="tx1"/>
          </a:solidFill>
          <a:latin typeface="+mn-lt"/>
          <a:ea typeface="+mn-ea"/>
          <a:cs typeface="+mn-cs"/>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bwMode="auto">
          <a:xfrm>
            <a:off x="914400" y="609600"/>
            <a:ext cx="103632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GB"/>
              <a:t>Click to edit Master title style</a:t>
            </a:r>
          </a:p>
        </p:txBody>
      </p:sp>
      <p:sp>
        <p:nvSpPr>
          <p:cNvPr id="5123" name="Rectangle 3"/>
          <p:cNvSpPr>
            <a:spLocks noGrp="1" noChangeArrowheads="1"/>
          </p:cNvSpPr>
          <p:nvPr>
            <p:ph type="body" idx="1"/>
          </p:nvPr>
        </p:nvSpPr>
        <p:spPr bwMode="auto">
          <a:xfrm>
            <a:off x="914400" y="1981200"/>
            <a:ext cx="103632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u="none" smtClean="0"/>
            </a:lvl1pPr>
          </a:lstStyle>
          <a:p>
            <a:pPr>
              <a:defRPr/>
            </a:pPr>
            <a:endParaRPr lang="en-GB"/>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u="none" smtClean="0"/>
            </a:lvl1pPr>
          </a:lstStyle>
          <a:p>
            <a:pPr>
              <a:defRPr/>
            </a:pPr>
            <a:endParaRPr lang="en-GB"/>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u="none" smtClean="0"/>
            </a:lvl1pPr>
          </a:lstStyle>
          <a:p>
            <a:pPr>
              <a:defRPr/>
            </a:pPr>
            <a:fld id="{194E75D1-49E1-40BC-84C2-AC057BC70390}" type="slidenum">
              <a:rPr lang="en-GB"/>
              <a:pPr>
                <a:defRPr/>
              </a:pPr>
              <a:t>‹N°›</a:t>
            </a:fld>
            <a:endParaRPr lang="en-GB"/>
          </a:p>
        </p:txBody>
      </p:sp>
    </p:spTree>
  </p:cSld>
  <p:clrMap bg1="lt1" tx1="dk1" bg2="lt2" tx2="dk2" accent1="accent1" accent2="accent2" accent3="accent3" accent4="accent4" accent5="accent5" accent6="accent6" hlink="hlink" folHlink="folHlink"/>
  <p:sldLayoutIdLst>
    <p:sldLayoutId id="2147484087" r:id="rId1"/>
    <p:sldLayoutId id="2147483675" r:id="rId2"/>
    <p:sldLayoutId id="2147483656" r:id="rId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903CCC7-9DD2-468E-8463-EF9F879EA7F5}"/>
              </a:ext>
            </a:extLst>
          </p:cNvPr>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CA7DCCC-C1C2-4490-B24A-96C53B33BB8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C0AD0B4-1560-49B6-8984-55D42A5FFF6C}"/>
              </a:ext>
            </a:extLst>
          </p:cNvPr>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8592A788-ED3B-49E4-A8D4-1F17B1D77C8D}" type="datetimeFigureOut">
              <a:rPr lang="en-US" smtClean="0"/>
              <a:t>6/14/2023</a:t>
            </a:fld>
            <a:endParaRPr lang="en-US"/>
          </a:p>
        </p:txBody>
      </p:sp>
      <p:sp>
        <p:nvSpPr>
          <p:cNvPr id="5" name="Footer Placeholder 4">
            <a:extLst>
              <a:ext uri="{FF2B5EF4-FFF2-40B4-BE49-F238E27FC236}">
                <a16:creationId xmlns:a16="http://schemas.microsoft.com/office/drawing/2014/main" id="{9E7DA519-9DB2-47A0-BDD0-342534294B7B}"/>
              </a:ext>
            </a:extLst>
          </p:cNvPr>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E72C36B-5E55-4E04-9F23-49B67B20BEAC}"/>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7E31D8EC-8B3C-46C1-A7AE-630AC778BFC6}" type="slidenum">
              <a:rPr lang="en-US" smtClean="0"/>
              <a:t>‹N°›</a:t>
            </a:fld>
            <a:endParaRPr lang="en-US"/>
          </a:p>
        </p:txBody>
      </p:sp>
    </p:spTree>
    <p:extLst>
      <p:ext uri="{BB962C8B-B14F-4D97-AF65-F5344CB8AC3E}">
        <p14:creationId xmlns:p14="http://schemas.microsoft.com/office/powerpoint/2010/main" val="2863848454"/>
      </p:ext>
    </p:extLst>
  </p:cSld>
  <p:clrMap bg1="lt1" tx1="dk1" bg2="lt2" tx2="dk2" accent1="accent1" accent2="accent2" accent3="accent3" accent4="accent4" accent5="accent5" accent6="accent6" hlink="hlink" folHlink="folHlink"/>
  <p:sldLayoutIdLst>
    <p:sldLayoutId id="2147483652" r:id="rId1"/>
    <p:sldLayoutId id="2147483661" r:id="rId2"/>
    <p:sldLayoutId id="2147484095" r:id="rId3"/>
    <p:sldLayoutId id="2147484092"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6E22E3C-4EEE-4240-ACA7-744CDFE9277D}"/>
              </a:ext>
            </a:extLst>
          </p:cNvPr>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1C2F736-9678-2840-B9CC-56607BE14B1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58C435E-DCC0-E646-B566-525011604C54}"/>
              </a:ext>
            </a:extLst>
          </p:cNvPr>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802D5975-DA02-134E-9675-5431B291BFE5}" type="datetimeFigureOut">
              <a:rPr lang="en-US" smtClean="0"/>
              <a:t>6/14/2023</a:t>
            </a:fld>
            <a:endParaRPr lang="en-US"/>
          </a:p>
        </p:txBody>
      </p:sp>
      <p:sp>
        <p:nvSpPr>
          <p:cNvPr id="5" name="Footer Placeholder 4">
            <a:extLst>
              <a:ext uri="{FF2B5EF4-FFF2-40B4-BE49-F238E27FC236}">
                <a16:creationId xmlns:a16="http://schemas.microsoft.com/office/drawing/2014/main" id="{36973BFF-CB6A-B54D-835B-CCF0B3DD5825}"/>
              </a:ext>
            </a:extLst>
          </p:cNvPr>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5E19E07-A4F4-D44F-B308-EE8A592F902B}"/>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73BA737E-960C-4B40-A768-54E39365F2A7}" type="slidenum">
              <a:rPr lang="en-US" smtClean="0"/>
              <a:t>‹N°›</a:t>
            </a:fld>
            <a:endParaRPr lang="en-US"/>
          </a:p>
        </p:txBody>
      </p:sp>
    </p:spTree>
    <p:extLst>
      <p:ext uri="{BB962C8B-B14F-4D97-AF65-F5344CB8AC3E}">
        <p14:creationId xmlns:p14="http://schemas.microsoft.com/office/powerpoint/2010/main" val="1152056242"/>
      </p:ext>
    </p:extLst>
  </p:cSld>
  <p:clrMap bg1="lt1" tx1="dk1" bg2="lt2" tx2="dk2" accent1="accent1" accent2="accent2" accent3="accent3" accent4="accent4" accent5="accent5" accent6="accent6" hlink="hlink" folHlink="folHlink"/>
  <p:sldLayoutIdLst>
    <p:sldLayoutId id="2147484088"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jpeg"/><Relationship Id="rId5" Type="http://schemas.openxmlformats.org/officeDocument/2006/relationships/image" Target="../media/image4.jp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2.xml"/><Relationship Id="rId5" Type="http://schemas.openxmlformats.org/officeDocument/2006/relationships/image" Target="../media/image23.jpeg"/><Relationship Id="rId4" Type="http://schemas.openxmlformats.org/officeDocument/2006/relationships/image" Target="../media/image22.jpeg"/></Relationships>
</file>

<file path=ppt/slides/_rels/slide13.xml.rels><?xml version="1.0" encoding="UTF-8" standalone="yes"?>
<Relationships xmlns="http://schemas.openxmlformats.org/package/2006/relationships"><Relationship Id="rId3" Type="http://schemas.openxmlformats.org/officeDocument/2006/relationships/image" Target="../media/image24.jpeg"/><Relationship Id="rId7" Type="http://schemas.microsoft.com/office/2007/relationships/hdphoto" Target="../media/hdphoto1.wdp"/><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26.tiff"/><Relationship Id="rId4" Type="http://schemas.openxmlformats.org/officeDocument/2006/relationships/image" Target="../media/image25.jpeg"/></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7.xml"/><Relationship Id="rId1" Type="http://schemas.openxmlformats.org/officeDocument/2006/relationships/slideLayout" Target="../slideLayouts/slideLayout13.xml"/><Relationship Id="rId4" Type="http://schemas.openxmlformats.org/officeDocument/2006/relationships/image" Target="../media/image34.svg"/></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8.xml"/><Relationship Id="rId1" Type="http://schemas.openxmlformats.org/officeDocument/2006/relationships/slideLayout" Target="../slideLayouts/slideLayout13.xml"/><Relationship Id="rId4" Type="http://schemas.openxmlformats.org/officeDocument/2006/relationships/image" Target="../media/image36.svg"/></Relationships>
</file>

<file path=ppt/slides/_rels/slide2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9.xml"/><Relationship Id="rId1" Type="http://schemas.openxmlformats.org/officeDocument/2006/relationships/slideLayout" Target="../slideLayouts/slideLayout13.xml"/><Relationship Id="rId4" Type="http://schemas.openxmlformats.org/officeDocument/2006/relationships/image" Target="../media/image38.svg"/></Relationships>
</file>

<file path=ppt/slides/_rels/slide2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jpeg"/><Relationship Id="rId7"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14.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 11" descr="Une image contenant texte&#10;&#10;Description générée automatiquement">
            <a:extLst>
              <a:ext uri="{FF2B5EF4-FFF2-40B4-BE49-F238E27FC236}">
                <a16:creationId xmlns:a16="http://schemas.microsoft.com/office/drawing/2014/main" id="{6932E35B-3509-D14E-A016-FF861487CF0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71561" y="6257273"/>
            <a:ext cx="1683432" cy="429216"/>
          </a:xfrm>
          <a:prstGeom prst="rect">
            <a:avLst/>
          </a:prstGeom>
        </p:spPr>
      </p:pic>
      <p:pic>
        <p:nvPicPr>
          <p:cNvPr id="13" name="Image 12">
            <a:extLst>
              <a:ext uri="{FF2B5EF4-FFF2-40B4-BE49-F238E27FC236}">
                <a16:creationId xmlns:a16="http://schemas.microsoft.com/office/drawing/2014/main" id="{8770284C-A8E2-7B46-A9D3-8EDE4415DFC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48773" y="6257273"/>
            <a:ext cx="1460839" cy="509080"/>
          </a:xfrm>
          <a:prstGeom prst="rect">
            <a:avLst/>
          </a:prstGeom>
        </p:spPr>
      </p:pic>
      <p:pic>
        <p:nvPicPr>
          <p:cNvPr id="5" name="Image 4">
            <a:extLst>
              <a:ext uri="{FF2B5EF4-FFF2-40B4-BE49-F238E27FC236}">
                <a16:creationId xmlns:a16="http://schemas.microsoft.com/office/drawing/2014/main" id="{CFFB1A6D-D4F5-B949-88D6-653BCC0AB9F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8342" y="6004584"/>
            <a:ext cx="2667207" cy="784472"/>
          </a:xfrm>
          <a:prstGeom prst="rect">
            <a:avLst/>
          </a:prstGeom>
        </p:spPr>
      </p:pic>
      <p:pic>
        <p:nvPicPr>
          <p:cNvPr id="15" name="Image 14" descr="Une image contenant texte, clipart&#10;&#10;Description générée automatiquement">
            <a:extLst>
              <a:ext uri="{FF2B5EF4-FFF2-40B4-BE49-F238E27FC236}">
                <a16:creationId xmlns:a16="http://schemas.microsoft.com/office/drawing/2014/main" id="{ADCD9ECE-7CEE-0C4B-B788-6E8BCA59BE8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213163" y="6098626"/>
            <a:ext cx="1979232" cy="690430"/>
          </a:xfrm>
          <a:prstGeom prst="rect">
            <a:avLst/>
          </a:prstGeom>
        </p:spPr>
      </p:pic>
      <p:pic>
        <p:nvPicPr>
          <p:cNvPr id="9" name="Imag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10640"/>
            <a:ext cx="12192000" cy="5888735"/>
          </a:xfrm>
          <a:prstGeom prst="rect">
            <a:avLst/>
          </a:prstGeom>
        </p:spPr>
      </p:pic>
      <p:sp>
        <p:nvSpPr>
          <p:cNvPr id="14" name="Заголовок 1"/>
          <p:cNvSpPr>
            <a:spLocks noGrp="1"/>
          </p:cNvSpPr>
          <p:nvPr>
            <p:ph type="ctrTitle"/>
          </p:nvPr>
        </p:nvSpPr>
        <p:spPr>
          <a:xfrm>
            <a:off x="1597981" y="2933728"/>
            <a:ext cx="10306973" cy="1126284"/>
          </a:xfrm>
        </p:spPr>
        <p:txBody>
          <a:bodyPr>
            <a:normAutofit/>
          </a:bodyPr>
          <a:lstStyle/>
          <a:p>
            <a:r>
              <a:rPr lang="en-US" sz="3200" dirty="0">
                <a:solidFill>
                  <a:schemeClr val="bg1"/>
                </a:solidFill>
                <a:latin typeface="Calibri" panose="020F0502020204030204" pitchFamily="34" charset="0"/>
                <a:cs typeface="Calibri" panose="020F0502020204030204" pitchFamily="34" charset="0"/>
              </a:rPr>
              <a:t>Mindfulness and Safety </a:t>
            </a:r>
          </a:p>
        </p:txBody>
      </p:sp>
      <p:sp>
        <p:nvSpPr>
          <p:cNvPr id="16" name="Подзаголовок 2"/>
          <p:cNvSpPr>
            <a:spLocks noGrp="1"/>
          </p:cNvSpPr>
          <p:nvPr>
            <p:ph type="subTitle" idx="1"/>
          </p:nvPr>
        </p:nvSpPr>
        <p:spPr>
          <a:xfrm>
            <a:off x="2145076" y="4105038"/>
            <a:ext cx="8915399" cy="1473726"/>
          </a:xfrm>
        </p:spPr>
        <p:txBody>
          <a:bodyPr>
            <a:noAutofit/>
          </a:bodyPr>
          <a:lstStyle/>
          <a:p>
            <a:pPr>
              <a:spcBef>
                <a:spcPts val="0"/>
              </a:spcBef>
            </a:pPr>
            <a:endParaRPr lang="en-US" sz="2300" dirty="0">
              <a:solidFill>
                <a:srgbClr val="E4D258"/>
              </a:solidFill>
              <a:latin typeface="Calibri" panose="020F0502020204030204" pitchFamily="34" charset="0"/>
              <a:cs typeface="Calibri" panose="020F0502020204030204" pitchFamily="34" charset="0"/>
            </a:endParaRPr>
          </a:p>
          <a:p>
            <a:pPr>
              <a:spcBef>
                <a:spcPts val="0"/>
              </a:spcBef>
            </a:pPr>
            <a:r>
              <a:rPr lang="en-US" sz="2300" b="1" dirty="0">
                <a:solidFill>
                  <a:srgbClr val="E4D258"/>
                </a:solidFill>
                <a:latin typeface="Calibri" panose="020F0502020204030204" pitchFamily="34" charset="0"/>
                <a:cs typeface="Calibri" panose="020F0502020204030204" pitchFamily="34" charset="0"/>
              </a:rPr>
              <a:t>Rhona Flin, ELSE Workshop 14 June 2023</a:t>
            </a:r>
          </a:p>
        </p:txBody>
      </p:sp>
      <p:cxnSp>
        <p:nvCxnSpPr>
          <p:cNvPr id="10" name="Connecteur droit 9"/>
          <p:cNvCxnSpPr/>
          <p:nvPr/>
        </p:nvCxnSpPr>
        <p:spPr>
          <a:xfrm flipV="1">
            <a:off x="2145076" y="5019535"/>
            <a:ext cx="4885508" cy="3"/>
          </a:xfrm>
          <a:prstGeom prst="line">
            <a:avLst/>
          </a:prstGeom>
          <a:ln w="381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114242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245F52B-8113-CD76-099F-7CFCD9DA1888}"/>
              </a:ext>
            </a:extLst>
          </p:cNvPr>
          <p:cNvSpPr>
            <a:spLocks noGrp="1"/>
          </p:cNvSpPr>
          <p:nvPr>
            <p:ph type="title"/>
          </p:nvPr>
        </p:nvSpPr>
        <p:spPr/>
        <p:txBody>
          <a:bodyPr/>
          <a:lstStyle/>
          <a:p>
            <a:endParaRPr lang="en-GB"/>
          </a:p>
        </p:txBody>
      </p:sp>
      <p:pic>
        <p:nvPicPr>
          <p:cNvPr id="7" name="Content Placeholder 6">
            <a:extLst>
              <a:ext uri="{FF2B5EF4-FFF2-40B4-BE49-F238E27FC236}">
                <a16:creationId xmlns:a16="http://schemas.microsoft.com/office/drawing/2014/main" id="{93B62DF3-FEFD-FBB8-BE14-58CC1A677B55}"/>
              </a:ext>
            </a:extLst>
          </p:cNvPr>
          <p:cNvPicPr>
            <a:picLocks noGrp="1" noChangeAspect="1"/>
          </p:cNvPicPr>
          <p:nvPr>
            <p:ph idx="1"/>
          </p:nvPr>
        </p:nvPicPr>
        <p:blipFill>
          <a:blip r:embed="rId2"/>
          <a:stretch>
            <a:fillRect/>
          </a:stretch>
        </p:blipFill>
        <p:spPr>
          <a:xfrm>
            <a:off x="5867401" y="365126"/>
            <a:ext cx="4578925" cy="4885278"/>
          </a:xfrm>
        </p:spPr>
      </p:pic>
      <p:sp>
        <p:nvSpPr>
          <p:cNvPr id="8" name="TextBox 7">
            <a:extLst>
              <a:ext uri="{FF2B5EF4-FFF2-40B4-BE49-F238E27FC236}">
                <a16:creationId xmlns:a16="http://schemas.microsoft.com/office/drawing/2014/main" id="{50C9364D-89F3-87C7-DA69-9B1AAA3D992A}"/>
              </a:ext>
            </a:extLst>
          </p:cNvPr>
          <p:cNvSpPr txBox="1"/>
          <p:nvPr/>
        </p:nvSpPr>
        <p:spPr>
          <a:xfrm>
            <a:off x="1769570" y="5497831"/>
            <a:ext cx="4196891" cy="646331"/>
          </a:xfrm>
          <a:prstGeom prst="rect">
            <a:avLst/>
          </a:prstGeom>
          <a:noFill/>
        </p:spPr>
        <p:txBody>
          <a:bodyPr wrap="square" rtlCol="0">
            <a:spAutoFit/>
          </a:bodyPr>
          <a:lstStyle/>
          <a:p>
            <a:r>
              <a:rPr lang="en-GB" sz="1800" b="1" dirty="0"/>
              <a:t>Journal of Organizational </a:t>
            </a:r>
            <a:r>
              <a:rPr lang="en-GB" sz="1800" b="1" dirty="0" err="1"/>
              <a:t>Behavior</a:t>
            </a:r>
            <a:r>
              <a:rPr lang="en-GB" sz="1800" b="1"/>
              <a:t> (2023) </a:t>
            </a:r>
            <a:endParaRPr lang="en-GB" sz="1800" b="1" dirty="0"/>
          </a:p>
        </p:txBody>
      </p:sp>
      <p:sp>
        <p:nvSpPr>
          <p:cNvPr id="2" name="TextBox 1">
            <a:extLst>
              <a:ext uri="{FF2B5EF4-FFF2-40B4-BE49-F238E27FC236}">
                <a16:creationId xmlns:a16="http://schemas.microsoft.com/office/drawing/2014/main" id="{9E43E6D6-841A-A175-DF61-90EC4CBEABEF}"/>
              </a:ext>
            </a:extLst>
          </p:cNvPr>
          <p:cNvSpPr txBox="1"/>
          <p:nvPr/>
        </p:nvSpPr>
        <p:spPr>
          <a:xfrm>
            <a:off x="1828800" y="2286000"/>
            <a:ext cx="4196890" cy="2677656"/>
          </a:xfrm>
          <a:prstGeom prst="rect">
            <a:avLst/>
          </a:prstGeom>
          <a:noFill/>
        </p:spPr>
        <p:txBody>
          <a:bodyPr wrap="square" rtlCol="0">
            <a:spAutoFit/>
          </a:bodyPr>
          <a:lstStyle/>
          <a:p>
            <a:r>
              <a:rPr lang="en-GB" sz="2800" dirty="0"/>
              <a:t>Evidence for links between</a:t>
            </a:r>
          </a:p>
          <a:p>
            <a:r>
              <a:rPr lang="en-GB" sz="2800" dirty="0"/>
              <a:t> mindfulness trait and safety </a:t>
            </a:r>
          </a:p>
          <a:p>
            <a:pPr algn="ctr"/>
            <a:r>
              <a:rPr lang="en-GB" sz="2800" dirty="0"/>
              <a:t>and mindfulness training and safety </a:t>
            </a:r>
          </a:p>
        </p:txBody>
      </p:sp>
    </p:spTree>
    <p:extLst>
      <p:ext uri="{BB962C8B-B14F-4D97-AF65-F5344CB8AC3E}">
        <p14:creationId xmlns:p14="http://schemas.microsoft.com/office/powerpoint/2010/main" val="20959393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0DC9D0-C221-8400-7B9A-DE28C3487704}"/>
              </a:ext>
            </a:extLst>
          </p:cNvPr>
          <p:cNvSpPr>
            <a:spLocks noGrp="1"/>
          </p:cNvSpPr>
          <p:nvPr>
            <p:ph type="title"/>
          </p:nvPr>
        </p:nvSpPr>
        <p:spPr>
          <a:xfrm>
            <a:off x="2250168" y="-30163"/>
            <a:ext cx="7886700" cy="1325563"/>
          </a:xfrm>
        </p:spPr>
        <p:txBody>
          <a:bodyPr/>
          <a:lstStyle/>
          <a:p>
            <a:r>
              <a:rPr lang="en-GB" u="sng" dirty="0">
                <a:solidFill>
                  <a:srgbClr val="0070C0"/>
                </a:solidFill>
              </a:rPr>
              <a:t>Mindfulness - safety link </a:t>
            </a:r>
            <a:r>
              <a:rPr lang="en-GB" sz="2400" u="sng" dirty="0">
                <a:solidFill>
                  <a:srgbClr val="0070C0"/>
                </a:solidFill>
              </a:rPr>
              <a:t>(Liu et al 2023) </a:t>
            </a:r>
            <a:endParaRPr lang="en-GB" u="sng" dirty="0">
              <a:solidFill>
                <a:srgbClr val="0070C0"/>
              </a:solidFill>
            </a:endParaRPr>
          </a:p>
        </p:txBody>
      </p:sp>
      <p:pic>
        <p:nvPicPr>
          <p:cNvPr id="4" name="Content Placeholder 3">
            <a:extLst>
              <a:ext uri="{FF2B5EF4-FFF2-40B4-BE49-F238E27FC236}">
                <a16:creationId xmlns:a16="http://schemas.microsoft.com/office/drawing/2014/main" id="{3186B40A-ACF4-683E-58E3-36953BB8F37E}"/>
              </a:ext>
            </a:extLst>
          </p:cNvPr>
          <p:cNvPicPr>
            <a:picLocks noGrp="1" noChangeAspect="1"/>
          </p:cNvPicPr>
          <p:nvPr>
            <p:ph idx="1"/>
          </p:nvPr>
        </p:nvPicPr>
        <p:blipFill>
          <a:blip r:embed="rId2"/>
          <a:stretch>
            <a:fillRect/>
          </a:stretch>
        </p:blipFill>
        <p:spPr>
          <a:xfrm>
            <a:off x="3809802" y="2286646"/>
            <a:ext cx="4953198" cy="3429297"/>
          </a:xfrm>
          <a:prstGeom prst="rect">
            <a:avLst/>
          </a:prstGeom>
        </p:spPr>
      </p:pic>
      <p:pic>
        <p:nvPicPr>
          <p:cNvPr id="6" name="Picture 5" descr="A picture containing text, diagram, plan">
            <a:extLst>
              <a:ext uri="{FF2B5EF4-FFF2-40B4-BE49-F238E27FC236}">
                <a16:creationId xmlns:a16="http://schemas.microsoft.com/office/drawing/2014/main" id="{FF5F370E-4E0A-8408-0E9F-9400DE2F6F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6570" y="1295400"/>
            <a:ext cx="9333899" cy="5197474"/>
          </a:xfrm>
          <a:prstGeom prst="rect">
            <a:avLst/>
          </a:prstGeom>
        </p:spPr>
      </p:pic>
    </p:spTree>
    <p:extLst>
      <p:ext uri="{BB962C8B-B14F-4D97-AF65-F5344CB8AC3E}">
        <p14:creationId xmlns:p14="http://schemas.microsoft.com/office/powerpoint/2010/main" val="29699847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100;p19">
            <a:extLst>
              <a:ext uri="{FF2B5EF4-FFF2-40B4-BE49-F238E27FC236}">
                <a16:creationId xmlns:a16="http://schemas.microsoft.com/office/drawing/2014/main" id="{00BF1C2A-013C-442A-B31A-D5AF2E3A717C}"/>
              </a:ext>
            </a:extLst>
          </p:cNvPr>
          <p:cNvSpPr/>
          <p:nvPr/>
        </p:nvSpPr>
        <p:spPr>
          <a:xfrm>
            <a:off x="2311685" y="1768382"/>
            <a:ext cx="3893259" cy="1388803"/>
          </a:xfrm>
          <a:prstGeom prst="rect">
            <a:avLst/>
          </a:prstGeom>
          <a:noFill/>
          <a:ln w="9525" cap="flat" cmpd="sng">
            <a:noFill/>
            <a:prstDash val="solid"/>
            <a:round/>
            <a:headEnd type="none" w="sm" len="sm"/>
            <a:tailEnd type="none" w="sm" len="sm"/>
          </a:ln>
        </p:spPr>
        <p:txBody>
          <a:bodyPr spcFirstLastPara="1" wrap="square" lIns="91425" tIns="91425" rIns="91425" bIns="91425" anchor="ctr" anchorCtr="0">
            <a:noAutofit/>
          </a:bodyPr>
          <a:lstStyle/>
          <a:p>
            <a:r>
              <a:rPr lang="en" sz="1600" b="1">
                <a:ea typeface="Helvetica Neue"/>
                <a:cs typeface="Helvetica Neue"/>
                <a:sym typeface="Helvetica Neue"/>
              </a:rPr>
              <a:t>How and why can mindfulness be used to enhance offshore safety culture? </a:t>
            </a:r>
            <a:endParaRPr sz="1600" b="1">
              <a:ea typeface="Helvetica Neue"/>
              <a:cs typeface="Helvetica Neue"/>
              <a:sym typeface="Helvetica Neue"/>
            </a:endParaRPr>
          </a:p>
        </p:txBody>
      </p:sp>
      <p:sp>
        <p:nvSpPr>
          <p:cNvPr id="5" name="Google Shape;108;p20">
            <a:extLst>
              <a:ext uri="{FF2B5EF4-FFF2-40B4-BE49-F238E27FC236}">
                <a16:creationId xmlns:a16="http://schemas.microsoft.com/office/drawing/2014/main" id="{683E6F80-71AB-473A-BF62-822CF1F822C5}"/>
              </a:ext>
            </a:extLst>
          </p:cNvPr>
          <p:cNvSpPr/>
          <p:nvPr/>
        </p:nvSpPr>
        <p:spPr>
          <a:xfrm>
            <a:off x="2311684" y="2960714"/>
            <a:ext cx="3767540" cy="904143"/>
          </a:xfrm>
          <a:prstGeom prst="rect">
            <a:avLst/>
          </a:prstGeom>
          <a:noFill/>
          <a:ln w="9525" cap="flat" cmpd="sng">
            <a:noFill/>
            <a:prstDash val="solid"/>
            <a:round/>
            <a:headEnd type="none" w="sm" len="sm"/>
            <a:tailEnd type="none" w="sm" len="sm"/>
          </a:ln>
        </p:spPr>
        <p:txBody>
          <a:bodyPr spcFirstLastPara="1" wrap="square" lIns="91425" tIns="91425" rIns="91425" bIns="91425" anchor="ctr" anchorCtr="0">
            <a:noAutofit/>
          </a:bodyPr>
          <a:lstStyle/>
          <a:p>
            <a:r>
              <a:rPr lang="en" sz="1600" b="1">
                <a:solidFill>
                  <a:schemeClr val="dk1"/>
                </a:solidFill>
                <a:ea typeface="Helvetica Neue"/>
                <a:cs typeface="Helvetica Neue"/>
                <a:sym typeface="Helvetica Neue"/>
              </a:rPr>
              <a:t>How can we measure mindfulness effectiveness offshore? </a:t>
            </a:r>
            <a:endParaRPr sz="1600" b="1">
              <a:solidFill>
                <a:schemeClr val="dk1"/>
              </a:solidFill>
              <a:ea typeface="Helvetica Neue"/>
              <a:cs typeface="Helvetica Neue"/>
              <a:sym typeface="Helvetica Neue"/>
            </a:endParaRPr>
          </a:p>
        </p:txBody>
      </p:sp>
      <p:sp>
        <p:nvSpPr>
          <p:cNvPr id="6" name="Google Shape;116;p21">
            <a:extLst>
              <a:ext uri="{FF2B5EF4-FFF2-40B4-BE49-F238E27FC236}">
                <a16:creationId xmlns:a16="http://schemas.microsoft.com/office/drawing/2014/main" id="{0E278CE2-9714-42B0-94A3-CCA3F8ED3DBA}"/>
              </a:ext>
            </a:extLst>
          </p:cNvPr>
          <p:cNvSpPr/>
          <p:nvPr/>
        </p:nvSpPr>
        <p:spPr>
          <a:xfrm>
            <a:off x="6314116" y="1883591"/>
            <a:ext cx="3671861" cy="1156632"/>
          </a:xfrm>
          <a:prstGeom prst="rect">
            <a:avLst/>
          </a:prstGeom>
          <a:noFill/>
          <a:ln w="9525" cap="flat" cmpd="sng">
            <a:noFill/>
            <a:prstDash val="solid"/>
            <a:round/>
            <a:headEnd type="none" w="sm" len="sm"/>
            <a:tailEnd type="none" w="sm" len="sm"/>
          </a:ln>
        </p:spPr>
        <p:txBody>
          <a:bodyPr spcFirstLastPara="1" wrap="square" lIns="91425" tIns="91425" rIns="91425" bIns="91425" anchor="ctr" anchorCtr="0">
            <a:noAutofit/>
          </a:bodyPr>
          <a:lstStyle/>
          <a:p>
            <a:pPr>
              <a:buClr>
                <a:schemeClr val="dk1"/>
              </a:buClr>
              <a:buSzPts val="1100"/>
            </a:pPr>
            <a:r>
              <a:rPr lang="en" sz="1600" b="1">
                <a:solidFill>
                  <a:schemeClr val="dk1"/>
                </a:solidFill>
                <a:ea typeface="Helvetica Neue"/>
                <a:cs typeface="Helvetica Neue"/>
                <a:sym typeface="Helvetica Neue"/>
              </a:rPr>
              <a:t>How can we create and deploy offshore compatible mindfulness </a:t>
            </a:r>
            <a:r>
              <a:rPr lang="en-US" sz="1600" b="1">
                <a:solidFill>
                  <a:schemeClr val="dk1"/>
                </a:solidFill>
                <a:ea typeface="Helvetica Neue"/>
                <a:cs typeface="Helvetica Neue"/>
                <a:sym typeface="Helvetica Neue"/>
              </a:rPr>
              <a:t>activities</a:t>
            </a:r>
            <a:r>
              <a:rPr lang="en" sz="1600" b="1">
                <a:solidFill>
                  <a:schemeClr val="dk1"/>
                </a:solidFill>
                <a:ea typeface="Helvetica Neue"/>
                <a:cs typeface="Helvetica Neue"/>
                <a:sym typeface="Helvetica Neue"/>
              </a:rPr>
              <a:t>?</a:t>
            </a:r>
            <a:endParaRPr sz="1600" b="1">
              <a:ea typeface="Helvetica Neue"/>
              <a:cs typeface="Helvetica Neue"/>
              <a:sym typeface="Helvetica Neue"/>
            </a:endParaRPr>
          </a:p>
        </p:txBody>
      </p:sp>
      <p:sp>
        <p:nvSpPr>
          <p:cNvPr id="7" name="Rectangle 6">
            <a:extLst>
              <a:ext uri="{FF2B5EF4-FFF2-40B4-BE49-F238E27FC236}">
                <a16:creationId xmlns:a16="http://schemas.microsoft.com/office/drawing/2014/main" id="{9F016D21-88F9-450A-A50D-AE81B5A41EF9}"/>
              </a:ext>
            </a:extLst>
          </p:cNvPr>
          <p:cNvSpPr/>
          <p:nvPr/>
        </p:nvSpPr>
        <p:spPr>
          <a:xfrm>
            <a:off x="6314116" y="3123803"/>
            <a:ext cx="4163383" cy="584775"/>
          </a:xfrm>
          <a:prstGeom prst="rect">
            <a:avLst/>
          </a:prstGeom>
          <a:noFill/>
        </p:spPr>
        <p:txBody>
          <a:bodyPr wrap="square">
            <a:spAutoFit/>
          </a:bodyPr>
          <a:lstStyle/>
          <a:p>
            <a:pPr lvl="0"/>
            <a:r>
              <a:rPr lang="en-US" sz="1600" b="1">
                <a:ea typeface="Helvetica Neue"/>
                <a:cs typeface="Helvetica Neue"/>
                <a:sym typeface="Helvetica Neue"/>
              </a:rPr>
              <a:t>What are the best ways to disseminate mindfulness activities offshore?  </a:t>
            </a:r>
          </a:p>
        </p:txBody>
      </p:sp>
      <p:pic>
        <p:nvPicPr>
          <p:cNvPr id="2050" name="Picture 2">
            <a:extLst>
              <a:ext uri="{FF2B5EF4-FFF2-40B4-BE49-F238E27FC236}">
                <a16:creationId xmlns:a16="http://schemas.microsoft.com/office/drawing/2014/main" id="{C26AB4BD-E6ED-4253-8F2B-F6EAA1EC43F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26375" y="4381274"/>
            <a:ext cx="1425034" cy="1370574"/>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5">
            <a:extLst>
              <a:ext uri="{FF2B5EF4-FFF2-40B4-BE49-F238E27FC236}">
                <a16:creationId xmlns:a16="http://schemas.microsoft.com/office/drawing/2014/main" id="{D4B1B149-437E-4788-A805-5883968C6B1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70675" y="4390696"/>
            <a:ext cx="1388728" cy="1370574"/>
          </a:xfrm>
          <a:prstGeom prst="rect">
            <a:avLst/>
          </a:prstGeom>
          <a:noFill/>
          <a:extLst>
            <a:ext uri="{909E8E84-426E-40DD-AFC4-6F175D3DCCD1}">
              <a14:hiddenFill xmlns:a14="http://schemas.microsoft.com/office/drawing/2010/main">
                <a:solidFill>
                  <a:srgbClr val="FFFFFF"/>
                </a:solidFill>
              </a14:hiddenFill>
            </a:ext>
          </a:extLst>
        </p:spPr>
      </p:pic>
      <p:sp>
        <p:nvSpPr>
          <p:cNvPr id="13" name="Google Shape;131;p23">
            <a:extLst>
              <a:ext uri="{FF2B5EF4-FFF2-40B4-BE49-F238E27FC236}">
                <a16:creationId xmlns:a16="http://schemas.microsoft.com/office/drawing/2014/main" id="{360330C8-603F-46EF-8790-15F0BCA0004F}"/>
              </a:ext>
            </a:extLst>
          </p:cNvPr>
          <p:cNvSpPr txBox="1">
            <a:spLocks noGrp="1"/>
          </p:cNvSpPr>
          <p:nvPr>
            <p:ph type="title"/>
          </p:nvPr>
        </p:nvSpPr>
        <p:spPr>
          <a:xfrm>
            <a:off x="2191743" y="1277855"/>
            <a:ext cx="8520600" cy="572700"/>
          </a:xfrm>
          <a:prstGeom prst="rect">
            <a:avLst/>
          </a:prstGeom>
        </p:spPr>
        <p:txBody>
          <a:bodyPr spcFirstLastPara="1" wrap="square" lIns="91425" tIns="91425" rIns="91425" bIns="91425" anchor="t" anchorCtr="0">
            <a:noAutofit/>
          </a:bodyPr>
          <a:lstStyle/>
          <a:p>
            <a:pPr algn="l"/>
            <a:r>
              <a:rPr lang="en" sz="3300">
                <a:latin typeface="+mn-lt"/>
              </a:rPr>
              <a:t>Project </a:t>
            </a:r>
            <a:r>
              <a:rPr lang="en-US" sz="3300">
                <a:latin typeface="+mn-lt"/>
              </a:rPr>
              <a:t>Goals</a:t>
            </a:r>
            <a:r>
              <a:rPr lang="en" sz="3300">
                <a:latin typeface="+mn-lt"/>
              </a:rPr>
              <a:t>  </a:t>
            </a:r>
            <a:endParaRPr sz="3300">
              <a:latin typeface="+mn-lt"/>
            </a:endParaRPr>
          </a:p>
        </p:txBody>
      </p:sp>
      <p:cxnSp>
        <p:nvCxnSpPr>
          <p:cNvPr id="10" name="Straight Connector 9">
            <a:extLst>
              <a:ext uri="{FF2B5EF4-FFF2-40B4-BE49-F238E27FC236}">
                <a16:creationId xmlns:a16="http://schemas.microsoft.com/office/drawing/2014/main" id="{8E671000-2AD8-43CF-821C-DB43690EBAE9}"/>
              </a:ext>
            </a:extLst>
          </p:cNvPr>
          <p:cNvCxnSpPr/>
          <p:nvPr/>
        </p:nvCxnSpPr>
        <p:spPr>
          <a:xfrm>
            <a:off x="2202741" y="2945529"/>
            <a:ext cx="7660798"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1D46E57A-A8F5-4CDD-999F-8F9C1F3A10DE}"/>
              </a:ext>
            </a:extLst>
          </p:cNvPr>
          <p:cNvCxnSpPr>
            <a:cxnSpLocks/>
          </p:cNvCxnSpPr>
          <p:nvPr/>
        </p:nvCxnSpPr>
        <p:spPr>
          <a:xfrm>
            <a:off x="6096000" y="1894216"/>
            <a:ext cx="0" cy="2096864"/>
          </a:xfrm>
          <a:prstGeom prst="line">
            <a:avLst/>
          </a:prstGeom>
          <a:ln w="28575"/>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C9112A7B-9187-4C80-BB9F-C13BEA0354D6}"/>
              </a:ext>
            </a:extLst>
          </p:cNvPr>
          <p:cNvPicPr/>
          <p:nvPr/>
        </p:nvPicPr>
        <p:blipFill rotWithShape="1">
          <a:blip r:embed="rId4">
            <a:extLst>
              <a:ext uri="{28A0092B-C50C-407E-A947-70E740481C1C}">
                <a14:useLocalDpi xmlns:a14="http://schemas.microsoft.com/office/drawing/2010/main" val="0"/>
              </a:ext>
            </a:extLst>
          </a:blip>
          <a:srcRect l="11779"/>
          <a:stretch/>
        </p:blipFill>
        <p:spPr>
          <a:xfrm>
            <a:off x="8265343" y="4389670"/>
            <a:ext cx="1893215" cy="1371600"/>
          </a:xfrm>
          <a:prstGeom prst="rect">
            <a:avLst/>
          </a:prstGeom>
        </p:spPr>
      </p:pic>
      <p:pic>
        <p:nvPicPr>
          <p:cNvPr id="7170" name="Picture 2" descr="Life on Britain's oil and gas rigs is tough and economic ...">
            <a:extLst>
              <a:ext uri="{FF2B5EF4-FFF2-40B4-BE49-F238E27FC236}">
                <a16:creationId xmlns:a16="http://schemas.microsoft.com/office/drawing/2014/main" id="{321587D3-8D6E-4429-9BBE-C5D06FB13B8D}"/>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8669" r="23588"/>
          <a:stretch/>
        </p:blipFill>
        <p:spPr bwMode="auto">
          <a:xfrm>
            <a:off x="4139195" y="4381274"/>
            <a:ext cx="1725540" cy="1371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61338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 name="Rectangle 30">
            <a:extLst>
              <a:ext uri="{FF2B5EF4-FFF2-40B4-BE49-F238E27FC236}">
                <a16:creationId xmlns:a16="http://schemas.microsoft.com/office/drawing/2014/main" id="{33CD251C-A887-4D2F-925B-FC09719853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88" y="893"/>
            <a:ext cx="12188825" cy="685621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Calibri" panose="020F0502020204030204"/>
            </a:endParaRPr>
          </a:p>
        </p:txBody>
      </p:sp>
      <p:grpSp>
        <p:nvGrpSpPr>
          <p:cNvPr id="33" name="Group 32">
            <a:extLst>
              <a:ext uri="{FF2B5EF4-FFF2-40B4-BE49-F238E27FC236}">
                <a16:creationId xmlns:a16="http://schemas.microsoft.com/office/drawing/2014/main" id="{770AE191-D2EA-45C9-A44D-830C188F74C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73486" y="519408"/>
            <a:ext cx="1128088" cy="846985"/>
            <a:chOff x="8183879" y="1000124"/>
            <a:chExt cx="1562267" cy="1172973"/>
          </a:xfrm>
        </p:grpSpPr>
        <p:sp>
          <p:nvSpPr>
            <p:cNvPr id="34" name="Freeform 5">
              <a:extLst>
                <a:ext uri="{FF2B5EF4-FFF2-40B4-BE49-F238E27FC236}">
                  <a16:creationId xmlns:a16="http://schemas.microsoft.com/office/drawing/2014/main" id="{23A0E4C1-B7A6-4637-AC51-4A5AE3841FF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183879" y="1348782"/>
              <a:ext cx="935037" cy="8243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tx1"/>
              </a:solidFill>
            </a:ln>
          </p:spPr>
          <p:txBody>
            <a:bodyPr vert="horz" wrap="square" lIns="91416" tIns="45708" rIns="91416" bIns="45708" numCol="1" anchor="t" anchorCtr="0" compatLnSpc="1">
              <a:prstTxWarp prst="textNoShape">
                <a:avLst/>
              </a:prstTxWarp>
            </a:bodyPr>
            <a:lstStyle/>
            <a:p>
              <a:pPr defTabSz="914126"/>
              <a:endParaRPr lang="en-US" sz="1799">
                <a:solidFill>
                  <a:prstClr val="black"/>
                </a:solidFill>
                <a:latin typeface="Calibri" panose="020F0502020204030204"/>
              </a:endParaRPr>
            </a:p>
          </p:txBody>
        </p:sp>
        <p:sp>
          <p:nvSpPr>
            <p:cNvPr id="35" name="Freeform 5">
              <a:extLst>
                <a:ext uri="{FF2B5EF4-FFF2-40B4-BE49-F238E27FC236}">
                  <a16:creationId xmlns:a16="http://schemas.microsoft.com/office/drawing/2014/main" id="{F4E8C039-CC58-44F3-8A7B-E0A934C1D01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983979" y="1000124"/>
              <a:ext cx="762167" cy="6719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tx1"/>
              </a:solidFill>
            </a:ln>
          </p:spPr>
          <p:txBody>
            <a:bodyPr vert="horz" wrap="square" lIns="91416" tIns="45708" rIns="91416" bIns="45708" numCol="1" anchor="t" anchorCtr="0" compatLnSpc="1">
              <a:prstTxWarp prst="textNoShape">
                <a:avLst/>
              </a:prstTxWarp>
            </a:bodyPr>
            <a:lstStyle/>
            <a:p>
              <a:pPr defTabSz="914126"/>
              <a:endParaRPr lang="en-US" sz="1799">
                <a:solidFill>
                  <a:prstClr val="black"/>
                </a:solidFill>
                <a:latin typeface="Calibri" panose="020F0502020204030204"/>
              </a:endParaRPr>
            </a:p>
          </p:txBody>
        </p:sp>
      </p:grpSp>
      <p:sp>
        <p:nvSpPr>
          <p:cNvPr id="3" name="Content Placeholder 2">
            <a:extLst>
              <a:ext uri="{FF2B5EF4-FFF2-40B4-BE49-F238E27FC236}">
                <a16:creationId xmlns:a16="http://schemas.microsoft.com/office/drawing/2014/main" id="{027DC023-2000-3543-8E90-C6124B0A71FA}"/>
              </a:ext>
            </a:extLst>
          </p:cNvPr>
          <p:cNvSpPr>
            <a:spLocks noGrp="1"/>
          </p:cNvSpPr>
          <p:nvPr>
            <p:ph idx="1"/>
          </p:nvPr>
        </p:nvSpPr>
        <p:spPr>
          <a:xfrm>
            <a:off x="442618" y="3108716"/>
            <a:ext cx="3903139" cy="2237857"/>
          </a:xfrm>
        </p:spPr>
        <p:txBody>
          <a:bodyPr anchor="t">
            <a:normAutofit/>
          </a:bodyPr>
          <a:lstStyle/>
          <a:p>
            <a:pPr marL="0" indent="0">
              <a:buNone/>
            </a:pPr>
            <a:r>
              <a:rPr lang="en-US" sz="2800" dirty="0"/>
              <a:t>2-minute mindfulness techniques, to enhance attentional performance, well-being &amp; deal with daily hassles</a:t>
            </a:r>
          </a:p>
        </p:txBody>
      </p:sp>
      <p:pic>
        <p:nvPicPr>
          <p:cNvPr id="8" name="Picture 7" descr="A picture containing water, sport, outdoor, ocean&#10;&#10;Description automatically generated">
            <a:extLst>
              <a:ext uri="{FF2B5EF4-FFF2-40B4-BE49-F238E27FC236}">
                <a16:creationId xmlns:a16="http://schemas.microsoft.com/office/drawing/2014/main" id="{CE366F25-EABB-40D6-9619-D1FBE90FDAED}"/>
              </a:ext>
            </a:extLst>
          </p:cNvPr>
          <p:cNvPicPr>
            <a:picLocks noChangeAspect="1"/>
          </p:cNvPicPr>
          <p:nvPr/>
        </p:nvPicPr>
        <p:blipFill rotWithShape="1">
          <a:blip r:embed="rId3"/>
          <a:srcRect l="14860" r="10896" b="-1"/>
          <a:stretch/>
        </p:blipFill>
        <p:spPr>
          <a:xfrm>
            <a:off x="4601445" y="904"/>
            <a:ext cx="3748064" cy="3382389"/>
          </a:xfrm>
          <a:prstGeom prst="rect">
            <a:avLst/>
          </a:prstGeom>
        </p:spPr>
      </p:pic>
      <p:pic>
        <p:nvPicPr>
          <p:cNvPr id="18" name="Picture 17" descr="A person standing in a room&#10;&#10;Description automatically generated">
            <a:extLst>
              <a:ext uri="{FF2B5EF4-FFF2-40B4-BE49-F238E27FC236}">
                <a16:creationId xmlns:a16="http://schemas.microsoft.com/office/drawing/2014/main" id="{06B8A8F0-8255-4A56-95F5-F50C924C4237}"/>
              </a:ext>
            </a:extLst>
          </p:cNvPr>
          <p:cNvPicPr>
            <a:picLocks noChangeAspect="1"/>
          </p:cNvPicPr>
          <p:nvPr/>
        </p:nvPicPr>
        <p:blipFill rotWithShape="1">
          <a:blip r:embed="rId4"/>
          <a:srcRect l="23883" r="2704"/>
          <a:stretch/>
        </p:blipFill>
        <p:spPr>
          <a:xfrm>
            <a:off x="8442349" y="904"/>
            <a:ext cx="3748064" cy="3382389"/>
          </a:xfrm>
          <a:prstGeom prst="rect">
            <a:avLst/>
          </a:prstGeom>
        </p:spPr>
      </p:pic>
      <p:pic>
        <p:nvPicPr>
          <p:cNvPr id="10" name="Picture 9" descr="A large ship in a body of water&#10;&#10;Description automatically generated">
            <a:extLst>
              <a:ext uri="{FF2B5EF4-FFF2-40B4-BE49-F238E27FC236}">
                <a16:creationId xmlns:a16="http://schemas.microsoft.com/office/drawing/2014/main" id="{7A178776-C098-445F-B7DB-AD4D5B7E2039}"/>
              </a:ext>
            </a:extLst>
          </p:cNvPr>
          <p:cNvPicPr>
            <a:picLocks noChangeAspect="1"/>
          </p:cNvPicPr>
          <p:nvPr/>
        </p:nvPicPr>
        <p:blipFill rotWithShape="1">
          <a:blip r:embed="rId5"/>
          <a:srcRect l="1160" r="24872" b="-4"/>
          <a:stretch/>
        </p:blipFill>
        <p:spPr>
          <a:xfrm>
            <a:off x="8442349" y="3474708"/>
            <a:ext cx="3748064" cy="3382399"/>
          </a:xfrm>
          <a:prstGeom prst="rect">
            <a:avLst/>
          </a:prstGeom>
        </p:spPr>
      </p:pic>
      <p:sp>
        <p:nvSpPr>
          <p:cNvPr id="21" name="Rectangle 20">
            <a:extLst>
              <a:ext uri="{FF2B5EF4-FFF2-40B4-BE49-F238E27FC236}">
                <a16:creationId xmlns:a16="http://schemas.microsoft.com/office/drawing/2014/main" id="{5C6DC400-E793-451B-BEFC-1C88A7A3EB57}"/>
              </a:ext>
            </a:extLst>
          </p:cNvPr>
          <p:cNvSpPr/>
          <p:nvPr/>
        </p:nvSpPr>
        <p:spPr>
          <a:xfrm>
            <a:off x="206072" y="277548"/>
            <a:ext cx="2044835" cy="143138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Calibri" panose="020F0502020204030204"/>
            </a:endParaRPr>
          </a:p>
        </p:txBody>
      </p:sp>
      <p:sp>
        <p:nvSpPr>
          <p:cNvPr id="2" name="Title 1">
            <a:extLst>
              <a:ext uri="{FF2B5EF4-FFF2-40B4-BE49-F238E27FC236}">
                <a16:creationId xmlns:a16="http://schemas.microsoft.com/office/drawing/2014/main" id="{CBB47F69-26A5-3A43-92A6-E8BC3AAEF8EB}"/>
              </a:ext>
            </a:extLst>
          </p:cNvPr>
          <p:cNvSpPr>
            <a:spLocks noGrp="1"/>
          </p:cNvSpPr>
          <p:nvPr>
            <p:ph type="title"/>
          </p:nvPr>
        </p:nvSpPr>
        <p:spPr>
          <a:xfrm>
            <a:off x="206072" y="434232"/>
            <a:ext cx="4791656" cy="2012792"/>
          </a:xfrm>
        </p:spPr>
        <p:txBody>
          <a:bodyPr anchor="b">
            <a:normAutofit/>
          </a:bodyPr>
          <a:lstStyle/>
          <a:p>
            <a:r>
              <a:rPr lang="en-US" sz="4000" dirty="0"/>
              <a:t>The ‘Time 2 Refocus’ Program (2021)</a:t>
            </a:r>
          </a:p>
        </p:txBody>
      </p:sp>
      <p:pic>
        <p:nvPicPr>
          <p:cNvPr id="14" name="Picture 13" descr="Icon&#10;&#10;Description automatically generated">
            <a:extLst>
              <a:ext uri="{FF2B5EF4-FFF2-40B4-BE49-F238E27FC236}">
                <a16:creationId xmlns:a16="http://schemas.microsoft.com/office/drawing/2014/main" id="{0736F2BF-1C61-4654-9A9E-FE3406825EDB}"/>
              </a:ext>
            </a:extLst>
          </p:cNvPr>
          <p:cNvPicPr>
            <a:picLocks noChangeAspect="1"/>
          </p:cNvPicPr>
          <p:nvPr/>
        </p:nvPicPr>
        <p:blipFill rotWithShape="1">
          <a:blip r:embed="rId6">
            <a:duotone>
              <a:prstClr val="black"/>
              <a:srgbClr val="7F0000">
                <a:lumMod val="60000"/>
                <a:lumOff val="40000"/>
                <a:tint val="45000"/>
                <a:satMod val="400000"/>
              </a:srgbClr>
            </a:duotone>
            <a:extLst>
              <a:ext uri="{BEBA8EAE-BF5A-486C-A8C5-ECC9F3942E4B}">
                <a14:imgProps xmlns:a14="http://schemas.microsoft.com/office/drawing/2010/main">
                  <a14:imgLayer r:embed="rId7">
                    <a14:imgEffect>
                      <a14:sharpenSoften amount="100000"/>
                    </a14:imgEffect>
                    <a14:imgEffect>
                      <a14:colorTemperature colorTemp="11500"/>
                    </a14:imgEffect>
                    <a14:imgEffect>
                      <a14:saturation sat="107000"/>
                    </a14:imgEffect>
                    <a14:imgEffect>
                      <a14:brightnessContrast bright="84000" contrast="100000"/>
                    </a14:imgEffect>
                  </a14:imgLayer>
                </a14:imgProps>
              </a:ext>
            </a:extLst>
          </a:blip>
          <a:srcRect l="17197" t="14061" r="8030" b="27255"/>
          <a:stretch/>
        </p:blipFill>
        <p:spPr>
          <a:xfrm>
            <a:off x="4892566" y="3164097"/>
            <a:ext cx="3626070" cy="3408198"/>
          </a:xfrm>
          <a:prstGeom prst="rect">
            <a:avLst/>
          </a:prstGeom>
        </p:spPr>
      </p:pic>
      <p:sp>
        <p:nvSpPr>
          <p:cNvPr id="6" name="TextBox 5">
            <a:extLst>
              <a:ext uri="{FF2B5EF4-FFF2-40B4-BE49-F238E27FC236}">
                <a16:creationId xmlns:a16="http://schemas.microsoft.com/office/drawing/2014/main" id="{F2033497-2EBC-4535-B62C-89E21DC41919}"/>
              </a:ext>
            </a:extLst>
          </p:cNvPr>
          <p:cNvSpPr txBox="1"/>
          <p:nvPr/>
        </p:nvSpPr>
        <p:spPr>
          <a:xfrm>
            <a:off x="2846894" y="6427204"/>
            <a:ext cx="4870757" cy="369332"/>
          </a:xfrm>
          <a:prstGeom prst="rect">
            <a:avLst/>
          </a:prstGeom>
          <a:noFill/>
        </p:spPr>
        <p:txBody>
          <a:bodyPr wrap="none" rtlCol="0">
            <a:spAutoFit/>
          </a:bodyPr>
          <a:lstStyle/>
          <a:p>
            <a:r>
              <a:rPr lang="en-GB" dirty="0"/>
              <a:t>University of Houston &amp; Robert Gordon University</a:t>
            </a:r>
          </a:p>
        </p:txBody>
      </p:sp>
    </p:spTree>
    <p:extLst>
      <p:ext uri="{BB962C8B-B14F-4D97-AF65-F5344CB8AC3E}">
        <p14:creationId xmlns:p14="http://schemas.microsoft.com/office/powerpoint/2010/main" val="21567798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Content Placeholder 2">
            <a:extLst>
              <a:ext uri="{FF2B5EF4-FFF2-40B4-BE49-F238E27FC236}">
                <a16:creationId xmlns:a16="http://schemas.microsoft.com/office/drawing/2014/main" id="{72444797-05D1-B54E-B25E-C6F2B21B6033}"/>
              </a:ext>
            </a:extLst>
          </p:cNvPr>
          <p:cNvSpPr>
            <a:spLocks noGrp="1"/>
          </p:cNvSpPr>
          <p:nvPr>
            <p:ph idx="1"/>
          </p:nvPr>
        </p:nvSpPr>
        <p:spPr>
          <a:xfrm>
            <a:off x="2209800" y="2514600"/>
            <a:ext cx="7886700" cy="3581400"/>
          </a:xfrm>
        </p:spPr>
        <p:txBody>
          <a:bodyPr vert="horz" lIns="68580" tIns="34290" rIns="68580" bIns="34290" rtlCol="0" anchor="t">
            <a:normAutofit/>
          </a:bodyPr>
          <a:lstStyle/>
          <a:p>
            <a:r>
              <a:rPr lang="en-US" dirty="0"/>
              <a:t>Coaches guided workers through </a:t>
            </a:r>
            <a:r>
              <a:rPr lang="en-US" sz="2600" dirty="0"/>
              <a:t>daily techniques</a:t>
            </a:r>
            <a:r>
              <a:rPr lang="en-US" sz="3500" dirty="0"/>
              <a:t>.</a:t>
            </a:r>
          </a:p>
          <a:p>
            <a:r>
              <a:rPr lang="en-US" dirty="0"/>
              <a:t>Workers encouraged to use </a:t>
            </a:r>
            <a:r>
              <a:rPr lang="en-US" sz="2600" dirty="0"/>
              <a:t>techniques</a:t>
            </a:r>
            <a:r>
              <a:rPr lang="en-US" sz="2100" dirty="0"/>
              <a:t> </a:t>
            </a:r>
            <a:r>
              <a:rPr lang="en-US" dirty="0"/>
              <a:t>each day during 30-day period.</a:t>
            </a:r>
            <a:endParaRPr lang="en-US" sz="2100" dirty="0">
              <a:cs typeface="Calibri" panose="020F0502020204030204"/>
            </a:endParaRPr>
          </a:p>
          <a:p>
            <a:r>
              <a:rPr lang="en-US" dirty="0"/>
              <a:t>Each week (4),</a:t>
            </a:r>
            <a:r>
              <a:rPr lang="en-US" sz="3600" dirty="0"/>
              <a:t> </a:t>
            </a:r>
            <a:r>
              <a:rPr lang="en-US" dirty="0"/>
              <a:t>workers learned</a:t>
            </a:r>
            <a:r>
              <a:rPr lang="en-US" sz="2100" dirty="0"/>
              <a:t> </a:t>
            </a:r>
            <a:r>
              <a:rPr lang="en-US" dirty="0"/>
              <a:t>a new technique.</a:t>
            </a:r>
          </a:p>
          <a:p>
            <a:r>
              <a:rPr lang="en-US" dirty="0">
                <a:cs typeface="Calibri" panose="020F0502020204030204"/>
              </a:rPr>
              <a:t>100 offshore workers from two companies </a:t>
            </a:r>
          </a:p>
          <a:p>
            <a:r>
              <a:rPr lang="en-US" dirty="0">
                <a:cs typeface="Calibri" panose="020F0502020204030204"/>
              </a:rPr>
              <a:t>Study conducted during pandemic</a:t>
            </a:r>
          </a:p>
          <a:p>
            <a:pPr algn="ctr"/>
            <a:endParaRPr lang="en-US" sz="2100" dirty="0"/>
          </a:p>
        </p:txBody>
      </p:sp>
      <p:grpSp>
        <p:nvGrpSpPr>
          <p:cNvPr id="4" name="Group 3">
            <a:extLst>
              <a:ext uri="{FF2B5EF4-FFF2-40B4-BE49-F238E27FC236}">
                <a16:creationId xmlns:a16="http://schemas.microsoft.com/office/drawing/2014/main" id="{AC396115-88A3-C440-B6E4-4B6331F50584}"/>
              </a:ext>
            </a:extLst>
          </p:cNvPr>
          <p:cNvGrpSpPr/>
          <p:nvPr/>
        </p:nvGrpSpPr>
        <p:grpSpPr>
          <a:xfrm>
            <a:off x="5334001" y="457200"/>
            <a:ext cx="2320313" cy="2514600"/>
            <a:chOff x="4549125" y="1831499"/>
            <a:chExt cx="3093750" cy="3195001"/>
          </a:xfrm>
        </p:grpSpPr>
        <p:sp>
          <p:nvSpPr>
            <p:cNvPr id="14" name="Oval 13">
              <a:extLst>
                <a:ext uri="{FF2B5EF4-FFF2-40B4-BE49-F238E27FC236}">
                  <a16:creationId xmlns:a16="http://schemas.microsoft.com/office/drawing/2014/main" id="{7F9E7538-D3E7-1C4D-A4B3-8F6DBF2CCCDE}"/>
                </a:ext>
              </a:extLst>
            </p:cNvPr>
            <p:cNvSpPr/>
            <p:nvPr/>
          </p:nvSpPr>
          <p:spPr>
            <a:xfrm>
              <a:off x="5152406" y="1831499"/>
              <a:ext cx="1887187" cy="1887187"/>
            </a:xfrm>
            <a:prstGeom prst="ellipse">
              <a:avLst/>
            </a:prstGeom>
          </p:spPr>
          <p:style>
            <a:lnRef idx="0">
              <a:schemeClr val="accent2">
                <a:hueOff val="0"/>
                <a:satOff val="0"/>
                <a:lumOff val="0"/>
                <a:alphaOff val="0"/>
              </a:schemeClr>
            </a:lnRef>
            <a:fillRef idx="1">
              <a:schemeClr val="accent2">
                <a:tint val="40000"/>
                <a:hueOff val="0"/>
                <a:satOff val="0"/>
                <a:lumOff val="0"/>
                <a:alphaOff val="0"/>
              </a:schemeClr>
            </a:fillRef>
            <a:effectRef idx="0">
              <a:schemeClr val="accent2">
                <a:tint val="40000"/>
                <a:hueOff val="0"/>
                <a:satOff val="0"/>
                <a:lumOff val="0"/>
                <a:alphaOff val="0"/>
              </a:schemeClr>
            </a:effectRef>
            <a:fontRef idx="minor">
              <a:schemeClr val="dk1">
                <a:hueOff val="0"/>
                <a:satOff val="0"/>
                <a:lumOff val="0"/>
                <a:alphaOff val="0"/>
              </a:schemeClr>
            </a:fontRef>
          </p:style>
        </p:sp>
        <p:grpSp>
          <p:nvGrpSpPr>
            <p:cNvPr id="16" name="Group 15">
              <a:extLst>
                <a:ext uri="{FF2B5EF4-FFF2-40B4-BE49-F238E27FC236}">
                  <a16:creationId xmlns:a16="http://schemas.microsoft.com/office/drawing/2014/main" id="{6513ACC3-F987-7547-9CD0-51D28E0F2806}"/>
                </a:ext>
              </a:extLst>
            </p:cNvPr>
            <p:cNvGrpSpPr/>
            <p:nvPr/>
          </p:nvGrpSpPr>
          <p:grpSpPr>
            <a:xfrm>
              <a:off x="4549125" y="4306500"/>
              <a:ext cx="3093750" cy="720000"/>
              <a:chOff x="7346081" y="3053169"/>
              <a:chExt cx="3093750" cy="720000"/>
            </a:xfrm>
          </p:grpSpPr>
          <p:sp>
            <p:nvSpPr>
              <p:cNvPr id="17" name="Rectangle 16">
                <a:extLst>
                  <a:ext uri="{FF2B5EF4-FFF2-40B4-BE49-F238E27FC236}">
                    <a16:creationId xmlns:a16="http://schemas.microsoft.com/office/drawing/2014/main" id="{75EFD08B-9410-2D42-ACBA-71A147D5F895}"/>
                  </a:ext>
                </a:extLst>
              </p:cNvPr>
              <p:cNvSpPr/>
              <p:nvPr/>
            </p:nvSpPr>
            <p:spPr>
              <a:xfrm>
                <a:off x="7346081" y="3053169"/>
                <a:ext cx="3093750" cy="720000"/>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8" name="TextBox 17">
                <a:extLst>
                  <a:ext uri="{FF2B5EF4-FFF2-40B4-BE49-F238E27FC236}">
                    <a16:creationId xmlns:a16="http://schemas.microsoft.com/office/drawing/2014/main" id="{BD52E389-C502-0440-BFF1-77555B9CBB8F}"/>
                  </a:ext>
                </a:extLst>
              </p:cNvPr>
              <p:cNvSpPr txBox="1"/>
              <p:nvPr/>
            </p:nvSpPr>
            <p:spPr>
              <a:xfrm>
                <a:off x="7346081" y="3053169"/>
                <a:ext cx="3093750" cy="72000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833438">
                  <a:lnSpc>
                    <a:spcPct val="90000"/>
                  </a:lnSpc>
                  <a:spcBef>
                    <a:spcPct val="0"/>
                  </a:spcBef>
                  <a:spcAft>
                    <a:spcPct val="35000"/>
                  </a:spcAft>
                  <a:buNone/>
                  <a:defRPr cap="all"/>
                </a:pPr>
                <a:r>
                  <a:rPr lang="en-US" sz="1875" kern="1200" dirty="0"/>
                  <a:t> </a:t>
                </a:r>
              </a:p>
            </p:txBody>
          </p:sp>
        </p:grpSp>
      </p:grpSp>
      <p:pic>
        <p:nvPicPr>
          <p:cNvPr id="9" name="Picture 8">
            <a:extLst>
              <a:ext uri="{FF2B5EF4-FFF2-40B4-BE49-F238E27FC236}">
                <a16:creationId xmlns:a16="http://schemas.microsoft.com/office/drawing/2014/main" id="{D9B8F8C2-9CBD-3146-B9F7-A44F0432B002}"/>
              </a:ext>
            </a:extLst>
          </p:cNvPr>
          <p:cNvPicPr>
            <a:picLocks noChangeAspect="1"/>
          </p:cNvPicPr>
          <p:nvPr/>
        </p:nvPicPr>
        <p:blipFill rotWithShape="1">
          <a:blip r:embed="rId3"/>
          <a:srcRect l="29251" t="25466" r="11929" b="37610"/>
          <a:stretch/>
        </p:blipFill>
        <p:spPr>
          <a:xfrm>
            <a:off x="5958242" y="699606"/>
            <a:ext cx="1243610" cy="933817"/>
          </a:xfrm>
          <a:prstGeom prst="rect">
            <a:avLst/>
          </a:prstGeom>
        </p:spPr>
      </p:pic>
    </p:spTree>
    <p:extLst>
      <p:ext uri="{BB962C8B-B14F-4D97-AF65-F5344CB8AC3E}">
        <p14:creationId xmlns:p14="http://schemas.microsoft.com/office/powerpoint/2010/main" val="274279383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211B07-E75D-4C1F-90B0-6E2EB59A5C3D}"/>
              </a:ext>
            </a:extLst>
          </p:cNvPr>
          <p:cNvSpPr>
            <a:spLocks noGrp="1"/>
          </p:cNvSpPr>
          <p:nvPr>
            <p:ph type="title"/>
          </p:nvPr>
        </p:nvSpPr>
        <p:spPr/>
        <p:txBody>
          <a:bodyPr>
            <a:normAutofit/>
          </a:bodyPr>
          <a:lstStyle/>
          <a:p>
            <a:r>
              <a:rPr lang="en-US"/>
              <a:t>Multi-layered training rollout through respected offshore workers </a:t>
            </a:r>
          </a:p>
        </p:txBody>
      </p:sp>
      <p:sp>
        <p:nvSpPr>
          <p:cNvPr id="8" name="Rectangle: Rounded Corners 7">
            <a:extLst>
              <a:ext uri="{FF2B5EF4-FFF2-40B4-BE49-F238E27FC236}">
                <a16:creationId xmlns:a16="http://schemas.microsoft.com/office/drawing/2014/main" id="{5BB4FF09-9BF2-4505-931C-04F57B026C01}"/>
              </a:ext>
            </a:extLst>
          </p:cNvPr>
          <p:cNvSpPr/>
          <p:nvPr/>
        </p:nvSpPr>
        <p:spPr>
          <a:xfrm>
            <a:off x="7964762" y="2537177"/>
            <a:ext cx="1935480" cy="1243754"/>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350" dirty="0"/>
              <a:t>2-min group practice before/during shift </a:t>
            </a:r>
          </a:p>
          <a:p>
            <a:pPr algn="ctr"/>
            <a:endParaRPr lang="en-US" sz="1350" dirty="0"/>
          </a:p>
          <a:p>
            <a:pPr algn="ctr"/>
            <a:r>
              <a:rPr lang="en-US" sz="1350" dirty="0"/>
              <a:t>(Coordinators training offshore workers)</a:t>
            </a:r>
          </a:p>
        </p:txBody>
      </p:sp>
      <p:sp>
        <p:nvSpPr>
          <p:cNvPr id="9" name="Rectangle: Rounded Corners 8">
            <a:extLst>
              <a:ext uri="{FF2B5EF4-FFF2-40B4-BE49-F238E27FC236}">
                <a16:creationId xmlns:a16="http://schemas.microsoft.com/office/drawing/2014/main" id="{2D182146-D1BD-4B44-BA02-A7B730E640C7}"/>
              </a:ext>
            </a:extLst>
          </p:cNvPr>
          <p:cNvSpPr/>
          <p:nvPr/>
        </p:nvSpPr>
        <p:spPr>
          <a:xfrm>
            <a:off x="7964762" y="3843413"/>
            <a:ext cx="1935480" cy="1311518"/>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350" dirty="0"/>
              <a:t>2-min practice at suitable time during the high-risk period of their shift </a:t>
            </a:r>
          </a:p>
          <a:p>
            <a:pPr algn="ctr"/>
            <a:endParaRPr lang="en-US" sz="1350" dirty="0"/>
          </a:p>
          <a:p>
            <a:pPr algn="ctr"/>
            <a:r>
              <a:rPr lang="en-US" sz="1350" dirty="0"/>
              <a:t>(Offshore workers and offshore coordinators)</a:t>
            </a:r>
          </a:p>
        </p:txBody>
      </p:sp>
      <p:sp>
        <p:nvSpPr>
          <p:cNvPr id="10" name="TextBox 9">
            <a:extLst>
              <a:ext uri="{FF2B5EF4-FFF2-40B4-BE49-F238E27FC236}">
                <a16:creationId xmlns:a16="http://schemas.microsoft.com/office/drawing/2014/main" id="{B29AA238-3746-404D-A751-2DD45AD6DAC0}"/>
              </a:ext>
            </a:extLst>
          </p:cNvPr>
          <p:cNvSpPr txBox="1"/>
          <p:nvPr/>
        </p:nvSpPr>
        <p:spPr>
          <a:xfrm>
            <a:off x="2739390" y="2626221"/>
            <a:ext cx="1211580" cy="507831"/>
          </a:xfrm>
          <a:prstGeom prst="rect">
            <a:avLst/>
          </a:prstGeom>
          <a:noFill/>
        </p:spPr>
        <p:txBody>
          <a:bodyPr wrap="square" rtlCol="0">
            <a:spAutoFit/>
          </a:bodyPr>
          <a:lstStyle/>
          <a:p>
            <a:r>
              <a:rPr lang="en-US" sz="1350"/>
              <a:t>1-time training</a:t>
            </a:r>
          </a:p>
        </p:txBody>
      </p:sp>
      <p:sp>
        <p:nvSpPr>
          <p:cNvPr id="11" name="TextBox 10">
            <a:extLst>
              <a:ext uri="{FF2B5EF4-FFF2-40B4-BE49-F238E27FC236}">
                <a16:creationId xmlns:a16="http://schemas.microsoft.com/office/drawing/2014/main" id="{4F9C0D43-D777-4F4E-BA42-8E2EE9DDEEA1}"/>
              </a:ext>
            </a:extLst>
          </p:cNvPr>
          <p:cNvSpPr txBox="1"/>
          <p:nvPr/>
        </p:nvSpPr>
        <p:spPr>
          <a:xfrm>
            <a:off x="5219700" y="2008854"/>
            <a:ext cx="1211580" cy="507831"/>
          </a:xfrm>
          <a:prstGeom prst="rect">
            <a:avLst/>
          </a:prstGeom>
          <a:noFill/>
        </p:spPr>
        <p:txBody>
          <a:bodyPr wrap="square" rtlCol="0">
            <a:spAutoFit/>
          </a:bodyPr>
          <a:lstStyle/>
          <a:p>
            <a:r>
              <a:rPr lang="en-US" sz="1350"/>
              <a:t>1-time training</a:t>
            </a:r>
          </a:p>
        </p:txBody>
      </p:sp>
      <p:sp>
        <p:nvSpPr>
          <p:cNvPr id="12" name="TextBox 11">
            <a:extLst>
              <a:ext uri="{FF2B5EF4-FFF2-40B4-BE49-F238E27FC236}">
                <a16:creationId xmlns:a16="http://schemas.microsoft.com/office/drawing/2014/main" id="{201F4648-212F-4D5F-8EF9-A24A1225FF5D}"/>
              </a:ext>
            </a:extLst>
          </p:cNvPr>
          <p:cNvSpPr txBox="1"/>
          <p:nvPr/>
        </p:nvSpPr>
        <p:spPr>
          <a:xfrm>
            <a:off x="7863840" y="1916705"/>
            <a:ext cx="1935480" cy="507831"/>
          </a:xfrm>
          <a:prstGeom prst="rect">
            <a:avLst/>
          </a:prstGeom>
          <a:noFill/>
        </p:spPr>
        <p:txBody>
          <a:bodyPr wrap="square" rtlCol="0">
            <a:spAutoFit/>
          </a:bodyPr>
          <a:lstStyle/>
          <a:p>
            <a:r>
              <a:rPr lang="en-US" sz="1350"/>
              <a:t>Daily practice for 30 days </a:t>
            </a:r>
          </a:p>
        </p:txBody>
      </p:sp>
      <p:sp>
        <p:nvSpPr>
          <p:cNvPr id="13" name="Rectangle: Rounded Corners 12">
            <a:extLst>
              <a:ext uri="{FF2B5EF4-FFF2-40B4-BE49-F238E27FC236}">
                <a16:creationId xmlns:a16="http://schemas.microsoft.com/office/drawing/2014/main" id="{9B5C3E4E-67DA-46B1-BFA5-5B392039B4C1}"/>
              </a:ext>
            </a:extLst>
          </p:cNvPr>
          <p:cNvSpPr/>
          <p:nvPr/>
        </p:nvSpPr>
        <p:spPr>
          <a:xfrm>
            <a:off x="5021580" y="4012079"/>
            <a:ext cx="1935480" cy="1208052"/>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1350"/>
              <a:t>30-min train-the- coaches training</a:t>
            </a:r>
          </a:p>
          <a:p>
            <a:pPr algn="ctr"/>
            <a:endParaRPr lang="en-US" sz="1350"/>
          </a:p>
          <a:p>
            <a:pPr algn="ctr"/>
            <a:r>
              <a:rPr lang="en-US" sz="1350"/>
              <a:t>(HSE Staff training coordinators) </a:t>
            </a:r>
          </a:p>
        </p:txBody>
      </p:sp>
      <p:sp>
        <p:nvSpPr>
          <p:cNvPr id="14" name="Rectangle: Rounded Corners 13">
            <a:extLst>
              <a:ext uri="{FF2B5EF4-FFF2-40B4-BE49-F238E27FC236}">
                <a16:creationId xmlns:a16="http://schemas.microsoft.com/office/drawing/2014/main" id="{DD15BB82-9F90-4B39-AD33-961C9BCEA17D}"/>
              </a:ext>
            </a:extLst>
          </p:cNvPr>
          <p:cNvSpPr/>
          <p:nvPr/>
        </p:nvSpPr>
        <p:spPr>
          <a:xfrm>
            <a:off x="2377440" y="3183113"/>
            <a:ext cx="1935480" cy="1298496"/>
          </a:xfrm>
          <a:prstGeom prst="roundRect">
            <a:avLst/>
          </a:prstGeom>
          <a:solidFill>
            <a:srgbClr val="B50D29"/>
          </a:solidFill>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sz="1350"/>
              <a:t>90 min train-the-trainer program </a:t>
            </a:r>
          </a:p>
          <a:p>
            <a:pPr algn="ctr"/>
            <a:endParaRPr lang="en-US" sz="1350"/>
          </a:p>
          <a:p>
            <a:pPr algn="ctr"/>
            <a:r>
              <a:rPr lang="en-US" sz="1350"/>
              <a:t>(UH Team training HSE Staff)</a:t>
            </a:r>
          </a:p>
          <a:p>
            <a:pPr algn="ctr"/>
            <a:endParaRPr lang="en-US" sz="1350"/>
          </a:p>
        </p:txBody>
      </p:sp>
      <p:sp>
        <p:nvSpPr>
          <p:cNvPr id="15" name="Rectangle: Rounded Corners 14">
            <a:extLst>
              <a:ext uri="{FF2B5EF4-FFF2-40B4-BE49-F238E27FC236}">
                <a16:creationId xmlns:a16="http://schemas.microsoft.com/office/drawing/2014/main" id="{CDE83CEB-D9F8-490D-A56C-4BF0DBDEF1E7}"/>
              </a:ext>
            </a:extLst>
          </p:cNvPr>
          <p:cNvSpPr/>
          <p:nvPr/>
        </p:nvSpPr>
        <p:spPr>
          <a:xfrm>
            <a:off x="5044440" y="2537178"/>
            <a:ext cx="1935480" cy="1208053"/>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1350"/>
              <a:t>30 min mindfulness training </a:t>
            </a:r>
          </a:p>
          <a:p>
            <a:pPr algn="ctr"/>
            <a:endParaRPr lang="en-US" sz="1350"/>
          </a:p>
          <a:p>
            <a:pPr algn="ctr"/>
            <a:r>
              <a:rPr lang="en-US" sz="1350"/>
              <a:t>(HSE Staff training offshore workers)</a:t>
            </a:r>
          </a:p>
        </p:txBody>
      </p:sp>
      <p:sp>
        <p:nvSpPr>
          <p:cNvPr id="16" name="Arrow: Right 15">
            <a:extLst>
              <a:ext uri="{FF2B5EF4-FFF2-40B4-BE49-F238E27FC236}">
                <a16:creationId xmlns:a16="http://schemas.microsoft.com/office/drawing/2014/main" id="{60E2EA77-4F59-4B4D-97E7-59BDD0134B69}"/>
              </a:ext>
            </a:extLst>
          </p:cNvPr>
          <p:cNvSpPr/>
          <p:nvPr/>
        </p:nvSpPr>
        <p:spPr>
          <a:xfrm rot="20062703">
            <a:off x="4507230" y="3097247"/>
            <a:ext cx="335280" cy="384810"/>
          </a:xfrm>
          <a:prstGeom prst="right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1350"/>
          </a:p>
        </p:txBody>
      </p:sp>
      <p:sp>
        <p:nvSpPr>
          <p:cNvPr id="17" name="Arrow: Right 16">
            <a:extLst>
              <a:ext uri="{FF2B5EF4-FFF2-40B4-BE49-F238E27FC236}">
                <a16:creationId xmlns:a16="http://schemas.microsoft.com/office/drawing/2014/main" id="{CD7DCA9A-2A45-426C-8BCA-CFAEE7F81B9A}"/>
              </a:ext>
            </a:extLst>
          </p:cNvPr>
          <p:cNvSpPr/>
          <p:nvPr/>
        </p:nvSpPr>
        <p:spPr>
          <a:xfrm rot="2167683">
            <a:off x="4504173" y="4073918"/>
            <a:ext cx="335280" cy="384810"/>
          </a:xfrm>
          <a:prstGeom prst="right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1350"/>
          </a:p>
        </p:txBody>
      </p:sp>
      <p:pic>
        <p:nvPicPr>
          <p:cNvPr id="19" name="Picture 18">
            <a:extLst>
              <a:ext uri="{FF2B5EF4-FFF2-40B4-BE49-F238E27FC236}">
                <a16:creationId xmlns:a16="http://schemas.microsoft.com/office/drawing/2014/main" id="{E5022F0E-D2BF-4BCA-B873-33C916D8FABB}"/>
              </a:ext>
            </a:extLst>
          </p:cNvPr>
          <p:cNvPicPr>
            <a:picLocks noChangeAspect="1"/>
          </p:cNvPicPr>
          <p:nvPr/>
        </p:nvPicPr>
        <p:blipFill>
          <a:blip r:embed="rId2"/>
          <a:stretch>
            <a:fillRect/>
          </a:stretch>
        </p:blipFill>
        <p:spPr>
          <a:xfrm>
            <a:off x="7121128" y="2929013"/>
            <a:ext cx="578644" cy="1828800"/>
          </a:xfrm>
          <a:prstGeom prst="rect">
            <a:avLst/>
          </a:prstGeom>
        </p:spPr>
      </p:pic>
      <p:sp>
        <p:nvSpPr>
          <p:cNvPr id="21" name="Rectangle: Rounded Corners 20">
            <a:extLst>
              <a:ext uri="{FF2B5EF4-FFF2-40B4-BE49-F238E27FC236}">
                <a16:creationId xmlns:a16="http://schemas.microsoft.com/office/drawing/2014/main" id="{82D54A3F-E70E-4DAA-A297-E7D6F7AAD47B}"/>
              </a:ext>
            </a:extLst>
          </p:cNvPr>
          <p:cNvSpPr/>
          <p:nvPr/>
        </p:nvSpPr>
        <p:spPr>
          <a:xfrm>
            <a:off x="7863838" y="2396490"/>
            <a:ext cx="2175512" cy="2918460"/>
          </a:xfrm>
          <a:prstGeom prst="roundRect">
            <a:avLst/>
          </a:prstGeom>
          <a:noFill/>
          <a:ln w="2222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31870633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FC398D5-4EE5-4E17-946C-11796E99D3B5}"/>
              </a:ext>
            </a:extLst>
          </p:cNvPr>
          <p:cNvPicPr>
            <a:picLocks noChangeAspect="1"/>
          </p:cNvPicPr>
          <p:nvPr/>
        </p:nvPicPr>
        <p:blipFill>
          <a:blip r:embed="rId2"/>
          <a:stretch>
            <a:fillRect/>
          </a:stretch>
        </p:blipFill>
        <p:spPr>
          <a:xfrm>
            <a:off x="2567609" y="285312"/>
            <a:ext cx="2991267" cy="6287377"/>
          </a:xfrm>
          <a:prstGeom prst="rect">
            <a:avLst/>
          </a:prstGeom>
        </p:spPr>
      </p:pic>
      <p:sp>
        <p:nvSpPr>
          <p:cNvPr id="3" name="TextBox 2">
            <a:extLst>
              <a:ext uri="{FF2B5EF4-FFF2-40B4-BE49-F238E27FC236}">
                <a16:creationId xmlns:a16="http://schemas.microsoft.com/office/drawing/2014/main" id="{B150219A-465A-43B8-8327-78403E4158F7}"/>
              </a:ext>
            </a:extLst>
          </p:cNvPr>
          <p:cNvSpPr txBox="1"/>
          <p:nvPr/>
        </p:nvSpPr>
        <p:spPr>
          <a:xfrm>
            <a:off x="5558875" y="836713"/>
            <a:ext cx="4705968" cy="523220"/>
          </a:xfrm>
          <a:prstGeom prst="rect">
            <a:avLst/>
          </a:prstGeom>
          <a:noFill/>
        </p:spPr>
        <p:txBody>
          <a:bodyPr wrap="square" rtlCol="0">
            <a:spAutoFit/>
          </a:bodyPr>
          <a:lstStyle/>
          <a:p>
            <a:r>
              <a:rPr lang="en-GB" sz="1400" dirty="0"/>
              <a:t>Mindfulness and Safety White Paper</a:t>
            </a:r>
          </a:p>
          <a:p>
            <a:r>
              <a:rPr lang="en-GB" sz="1400" dirty="0"/>
              <a:t>University of Houston, 2020</a:t>
            </a:r>
          </a:p>
        </p:txBody>
      </p:sp>
    </p:spTree>
    <p:extLst>
      <p:ext uri="{BB962C8B-B14F-4D97-AF65-F5344CB8AC3E}">
        <p14:creationId xmlns:p14="http://schemas.microsoft.com/office/powerpoint/2010/main" val="37238304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7B8A007-34E5-42B8-B73B-85C8AC578699}"/>
              </a:ext>
            </a:extLst>
          </p:cNvPr>
          <p:cNvPicPr>
            <a:picLocks noChangeAspect="1"/>
          </p:cNvPicPr>
          <p:nvPr/>
        </p:nvPicPr>
        <p:blipFill>
          <a:blip r:embed="rId2"/>
          <a:stretch>
            <a:fillRect/>
          </a:stretch>
        </p:blipFill>
        <p:spPr>
          <a:xfrm>
            <a:off x="0" y="-1"/>
            <a:ext cx="12192000" cy="6858001"/>
          </a:xfrm>
          <a:prstGeom prst="rect">
            <a:avLst/>
          </a:prstGeom>
        </p:spPr>
      </p:pic>
    </p:spTree>
    <p:extLst>
      <p:ext uri="{BB962C8B-B14F-4D97-AF65-F5344CB8AC3E}">
        <p14:creationId xmlns:p14="http://schemas.microsoft.com/office/powerpoint/2010/main" val="163581424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27E9ED2-CA75-4329-8878-6792D2DAF6E7}"/>
              </a:ext>
            </a:extLst>
          </p:cNvPr>
          <p:cNvPicPr>
            <a:picLocks noChangeAspect="1"/>
          </p:cNvPicPr>
          <p:nvPr/>
        </p:nvPicPr>
        <p:blipFill>
          <a:blip r:embed="rId2"/>
          <a:stretch>
            <a:fillRect/>
          </a:stretch>
        </p:blipFill>
        <p:spPr>
          <a:xfrm>
            <a:off x="0" y="76002"/>
            <a:ext cx="12056882" cy="6781997"/>
          </a:xfrm>
          <a:prstGeom prst="rect">
            <a:avLst/>
          </a:prstGeom>
        </p:spPr>
      </p:pic>
    </p:spTree>
    <p:extLst>
      <p:ext uri="{BB962C8B-B14F-4D97-AF65-F5344CB8AC3E}">
        <p14:creationId xmlns:p14="http://schemas.microsoft.com/office/powerpoint/2010/main" val="129752045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F66FF3-2B63-6E4A-953B-DABB2D08A322}"/>
              </a:ext>
            </a:extLst>
          </p:cNvPr>
          <p:cNvSpPr>
            <a:spLocks noGrp="1"/>
          </p:cNvSpPr>
          <p:nvPr>
            <p:ph type="title"/>
          </p:nvPr>
        </p:nvSpPr>
        <p:spPr/>
        <p:txBody>
          <a:bodyPr>
            <a:normAutofit/>
          </a:bodyPr>
          <a:lstStyle/>
          <a:p>
            <a:r>
              <a:rPr lang="en-US">
                <a:cs typeface="Calibri Light"/>
              </a:rPr>
              <a:t>Use of longitudinal and daily assessments</a:t>
            </a:r>
            <a:endParaRPr lang="en-US" sz="3300"/>
          </a:p>
        </p:txBody>
      </p:sp>
      <p:graphicFrame>
        <p:nvGraphicFramePr>
          <p:cNvPr id="5" name="Table 5">
            <a:extLst>
              <a:ext uri="{FF2B5EF4-FFF2-40B4-BE49-F238E27FC236}">
                <a16:creationId xmlns:a16="http://schemas.microsoft.com/office/drawing/2014/main" id="{2CC5EBE8-2DB0-AB4D-8FC4-42AB16F49F71}"/>
              </a:ext>
            </a:extLst>
          </p:cNvPr>
          <p:cNvGraphicFramePr>
            <a:graphicFrameLocks noGrp="1"/>
          </p:cNvGraphicFramePr>
          <p:nvPr/>
        </p:nvGraphicFramePr>
        <p:xfrm>
          <a:off x="1950720" y="2129970"/>
          <a:ext cx="8214760" cy="3596939"/>
        </p:xfrm>
        <a:graphic>
          <a:graphicData uri="http://schemas.openxmlformats.org/drawingml/2006/table">
            <a:tbl>
              <a:tblPr firstRow="1" bandRow="1">
                <a:tableStyleId>{2D5ABB26-0587-4C30-8999-92F81FD0307C}</a:tableStyleId>
              </a:tblPr>
              <a:tblGrid>
                <a:gridCol w="2198989">
                  <a:extLst>
                    <a:ext uri="{9D8B030D-6E8A-4147-A177-3AD203B41FA5}">
                      <a16:colId xmlns:a16="http://schemas.microsoft.com/office/drawing/2014/main" val="860316501"/>
                    </a:ext>
                  </a:extLst>
                </a:gridCol>
                <a:gridCol w="6015771">
                  <a:extLst>
                    <a:ext uri="{9D8B030D-6E8A-4147-A177-3AD203B41FA5}">
                      <a16:colId xmlns:a16="http://schemas.microsoft.com/office/drawing/2014/main" val="503115780"/>
                    </a:ext>
                  </a:extLst>
                </a:gridCol>
              </a:tblGrid>
              <a:tr h="518974">
                <a:tc>
                  <a:txBody>
                    <a:bodyPr/>
                    <a:lstStyle/>
                    <a:p>
                      <a:pPr algn="l"/>
                      <a:r>
                        <a:rPr lang="en-US" sz="1800" b="1">
                          <a:solidFill>
                            <a:schemeClr val="bg1"/>
                          </a:solidFill>
                        </a:rPr>
                        <a:t>Survey</a:t>
                      </a:r>
                    </a:p>
                  </a:txBody>
                  <a:tcPr marL="68580" marR="68580" marT="34290" marB="34290">
                    <a:lnT w="28575" cap="flat" cmpd="sng" algn="ctr">
                      <a:solidFill>
                        <a:schemeClr val="accent5"/>
                      </a:solidFill>
                      <a:prstDash val="solid"/>
                      <a:round/>
                      <a:headEnd type="none" w="med" len="med"/>
                      <a:tailEnd type="none" w="med" len="med"/>
                    </a:lnT>
                    <a:lnB w="28575" cap="flat" cmpd="sng" algn="ctr">
                      <a:solidFill>
                        <a:schemeClr val="accent5"/>
                      </a:solidFill>
                      <a:prstDash val="solid"/>
                      <a:round/>
                      <a:headEnd type="none" w="med" len="med"/>
                      <a:tailEnd type="none" w="med" len="med"/>
                    </a:lnB>
                    <a:solidFill>
                      <a:schemeClr val="accent6">
                        <a:lumMod val="65000"/>
                        <a:lumOff val="35000"/>
                      </a:schemeClr>
                    </a:solidFill>
                  </a:tcPr>
                </a:tc>
                <a:tc>
                  <a:txBody>
                    <a:bodyPr/>
                    <a:lstStyle/>
                    <a:p>
                      <a:pPr algn="l"/>
                      <a:r>
                        <a:rPr lang="en-US" sz="1800" b="1">
                          <a:solidFill>
                            <a:schemeClr val="bg1"/>
                          </a:solidFill>
                        </a:rPr>
                        <a:t>Timepoints for surveys </a:t>
                      </a:r>
                    </a:p>
                  </a:txBody>
                  <a:tcPr marL="68580" marR="68580" marT="34290" marB="34290">
                    <a:lnT w="28575" cap="flat" cmpd="sng" algn="ctr">
                      <a:solidFill>
                        <a:schemeClr val="accent5"/>
                      </a:solidFill>
                      <a:prstDash val="solid"/>
                      <a:round/>
                      <a:headEnd type="none" w="med" len="med"/>
                      <a:tailEnd type="none" w="med" len="med"/>
                    </a:lnT>
                    <a:lnB w="28575" cap="flat" cmpd="sng" algn="ctr">
                      <a:solidFill>
                        <a:schemeClr val="accent5"/>
                      </a:solidFill>
                      <a:prstDash val="solid"/>
                      <a:round/>
                      <a:headEnd type="none" w="med" len="med"/>
                      <a:tailEnd type="none" w="med" len="med"/>
                    </a:lnB>
                    <a:solidFill>
                      <a:schemeClr val="accent6">
                        <a:lumMod val="65000"/>
                        <a:lumOff val="35000"/>
                      </a:schemeClr>
                    </a:solidFill>
                  </a:tcPr>
                </a:tc>
                <a:extLst>
                  <a:ext uri="{0D108BD9-81ED-4DB2-BD59-A6C34878D82A}">
                    <a16:rowId xmlns:a16="http://schemas.microsoft.com/office/drawing/2014/main" val="1321729303"/>
                  </a:ext>
                </a:extLst>
              </a:tr>
              <a:tr h="490251">
                <a:tc rowSpan="3">
                  <a:txBody>
                    <a:bodyPr/>
                    <a:lstStyle/>
                    <a:p>
                      <a:r>
                        <a:rPr lang="en-US" sz="1800"/>
                        <a:t>Online surveys </a:t>
                      </a:r>
                    </a:p>
                  </a:txBody>
                  <a:tcPr marL="68580" marR="68580" marT="34290" marB="34290">
                    <a:lnT w="28575" cap="flat" cmpd="sng" algn="ctr">
                      <a:solidFill>
                        <a:schemeClr val="accent5"/>
                      </a:solidFill>
                      <a:prstDash val="solid"/>
                      <a:round/>
                      <a:headEnd type="none" w="med" len="med"/>
                      <a:tailEnd type="none" w="med" len="med"/>
                    </a:lnT>
                    <a:lnB w="28575" cap="flat" cmpd="sng" algn="ctr">
                      <a:solidFill>
                        <a:schemeClr val="accent4"/>
                      </a:solidFill>
                      <a:prstDash val="solid"/>
                      <a:round/>
                      <a:headEnd type="none" w="med" len="med"/>
                      <a:tailEnd type="none" w="med" len="med"/>
                    </a:lnB>
                  </a:tcPr>
                </a:tc>
                <a:tc>
                  <a:txBody>
                    <a:bodyPr/>
                    <a:lstStyle/>
                    <a:p>
                      <a:r>
                        <a:rPr lang="en-US" sz="1800"/>
                        <a:t>1) Prior to the 30-minute group training</a:t>
                      </a:r>
                    </a:p>
                  </a:txBody>
                  <a:tcPr marL="68580" marR="68580" marT="34290" marB="34290">
                    <a:lnT w="28575" cap="flat" cmpd="sng" algn="ctr">
                      <a:solidFill>
                        <a:schemeClr val="accent5"/>
                      </a:solidFill>
                      <a:prstDash val="solid"/>
                      <a:round/>
                      <a:headEnd type="none" w="med" len="med"/>
                      <a:tailEnd type="none" w="med" len="med"/>
                    </a:lnT>
                    <a:lnB w="28575" cap="flat" cmpd="sng" algn="ctr">
                      <a:solidFill>
                        <a:schemeClr val="accent4"/>
                      </a:solidFill>
                      <a:prstDash val="solid"/>
                      <a:round/>
                      <a:headEnd type="none" w="med" len="med"/>
                      <a:tailEnd type="none" w="med" len="med"/>
                    </a:lnB>
                  </a:tcPr>
                </a:tc>
                <a:extLst>
                  <a:ext uri="{0D108BD9-81ED-4DB2-BD59-A6C34878D82A}">
                    <a16:rowId xmlns:a16="http://schemas.microsoft.com/office/drawing/2014/main" val="107613204"/>
                  </a:ext>
                </a:extLst>
              </a:tr>
              <a:tr h="703814">
                <a:tc vMerge="1">
                  <a:txBody>
                    <a:bodyPr/>
                    <a:lstStyle/>
                    <a:p>
                      <a:endParaRPr lang="en-US" sz="2000"/>
                    </a:p>
                  </a:txBody>
                  <a:tcPr/>
                </a:tc>
                <a:tc>
                  <a:txBody>
                    <a:bodyPr/>
                    <a:lstStyle/>
                    <a:p>
                      <a:r>
                        <a:rPr lang="en-US" sz="1800"/>
                        <a:t>2) Immediately following the 30-day mindfulness program</a:t>
                      </a:r>
                    </a:p>
                  </a:txBody>
                  <a:tcPr marL="68580" marR="68580" marT="34290" marB="34290">
                    <a:lnT w="28575" cap="flat" cmpd="sng" algn="ctr">
                      <a:solidFill>
                        <a:schemeClr val="accent4"/>
                      </a:solidFill>
                      <a:prstDash val="solid"/>
                      <a:round/>
                      <a:headEnd type="none" w="med" len="med"/>
                      <a:tailEnd type="none" w="med" len="med"/>
                    </a:lnT>
                    <a:lnB w="28575" cap="flat" cmpd="sng" algn="ctr">
                      <a:solidFill>
                        <a:schemeClr val="accent4"/>
                      </a:solidFill>
                      <a:prstDash val="solid"/>
                      <a:round/>
                      <a:headEnd type="none" w="med" len="med"/>
                      <a:tailEnd type="none" w="med" len="med"/>
                    </a:lnB>
                  </a:tcPr>
                </a:tc>
                <a:extLst>
                  <a:ext uri="{0D108BD9-81ED-4DB2-BD59-A6C34878D82A}">
                    <a16:rowId xmlns:a16="http://schemas.microsoft.com/office/drawing/2014/main" val="387299831"/>
                  </a:ext>
                </a:extLst>
              </a:tr>
              <a:tr h="703814">
                <a:tc vMerge="1">
                  <a:txBody>
                    <a:bodyPr/>
                    <a:lstStyle/>
                    <a:p>
                      <a:endParaRPr lang="en-US" sz="2000"/>
                    </a:p>
                  </a:txBody>
                  <a:tcPr/>
                </a:tc>
                <a:tc>
                  <a:txBody>
                    <a:bodyPr/>
                    <a:lstStyle/>
                    <a:p>
                      <a:r>
                        <a:rPr lang="en-US" sz="1800"/>
                        <a:t>3) 3 months following the 30-day mindfulness program </a:t>
                      </a:r>
                    </a:p>
                  </a:txBody>
                  <a:tcPr marL="68580" marR="68580" marT="34290" marB="34290">
                    <a:lnT w="28575" cap="flat" cmpd="sng" algn="ctr">
                      <a:solidFill>
                        <a:schemeClr val="accent4"/>
                      </a:solidFill>
                      <a:prstDash val="solid"/>
                      <a:round/>
                      <a:headEnd type="none" w="med" len="med"/>
                      <a:tailEnd type="none" w="med" len="med"/>
                    </a:lnT>
                    <a:lnB w="28575" cap="flat" cmpd="sng" algn="ctr">
                      <a:solidFill>
                        <a:schemeClr val="accent4"/>
                      </a:solidFill>
                      <a:prstDash val="solid"/>
                      <a:round/>
                      <a:headEnd type="none" w="med" len="med"/>
                      <a:tailEnd type="none" w="med" len="med"/>
                    </a:lnB>
                  </a:tcPr>
                </a:tc>
                <a:extLst>
                  <a:ext uri="{0D108BD9-81ED-4DB2-BD59-A6C34878D82A}">
                    <a16:rowId xmlns:a16="http://schemas.microsoft.com/office/drawing/2014/main" val="400659404"/>
                  </a:ext>
                </a:extLst>
              </a:tr>
              <a:tr h="846583">
                <a:tc>
                  <a:txBody>
                    <a:bodyPr/>
                    <a:lstStyle/>
                    <a:p>
                      <a:r>
                        <a:rPr lang="en-US" sz="1800"/>
                        <a:t>Daily, mobile  app-delivered surveys </a:t>
                      </a:r>
                    </a:p>
                  </a:txBody>
                  <a:tcPr marL="68580" marR="68580" marT="34290" marB="34290">
                    <a:lnT w="28575" cap="flat" cmpd="sng" algn="ctr">
                      <a:solidFill>
                        <a:schemeClr val="accent4"/>
                      </a:solidFill>
                      <a:prstDash val="solid"/>
                      <a:round/>
                      <a:headEnd type="none" w="med" len="med"/>
                      <a:tailEnd type="none" w="med" len="med"/>
                    </a:lnT>
                    <a:lnB w="28575" cap="flat" cmpd="sng" algn="ctr">
                      <a:solidFill>
                        <a:schemeClr val="accent5"/>
                      </a:solidFill>
                      <a:prstDash val="solid"/>
                      <a:round/>
                      <a:headEnd type="none" w="med" len="med"/>
                      <a:tailEnd type="none" w="med" len="med"/>
                    </a:lnB>
                  </a:tcPr>
                </a:tc>
                <a:tc>
                  <a:txBody>
                    <a:bodyPr/>
                    <a:lstStyle/>
                    <a:p>
                      <a:r>
                        <a:rPr lang="en-US" sz="1800"/>
                        <a:t>Once a day on each of the 30 days of the mindfulness program </a:t>
                      </a:r>
                    </a:p>
                  </a:txBody>
                  <a:tcPr marL="68580" marR="68580" marT="34290" marB="34290">
                    <a:lnT w="28575" cap="flat" cmpd="sng" algn="ctr">
                      <a:solidFill>
                        <a:schemeClr val="accent4"/>
                      </a:solidFill>
                      <a:prstDash val="solid"/>
                      <a:round/>
                      <a:headEnd type="none" w="med" len="med"/>
                      <a:tailEnd type="none" w="med" len="med"/>
                    </a:lnT>
                    <a:lnB w="28575" cap="flat" cmpd="sng" algn="ctr">
                      <a:solidFill>
                        <a:schemeClr val="accent5"/>
                      </a:solidFill>
                      <a:prstDash val="solid"/>
                      <a:round/>
                      <a:headEnd type="none" w="med" len="med"/>
                      <a:tailEnd type="none" w="med" len="med"/>
                    </a:lnB>
                  </a:tcPr>
                </a:tc>
                <a:extLst>
                  <a:ext uri="{0D108BD9-81ED-4DB2-BD59-A6C34878D82A}">
                    <a16:rowId xmlns:a16="http://schemas.microsoft.com/office/drawing/2014/main" val="2296786189"/>
                  </a:ext>
                </a:extLst>
              </a:tr>
              <a:tr h="333503">
                <a:tc>
                  <a:txBody>
                    <a:bodyPr/>
                    <a:lstStyle/>
                    <a:p>
                      <a:endParaRPr lang="en-US" sz="1500"/>
                    </a:p>
                  </a:txBody>
                  <a:tcPr marL="68580" marR="68580" marT="34290" marB="34290">
                    <a:lnT w="28575" cap="flat" cmpd="sng" algn="ctr">
                      <a:solidFill>
                        <a:schemeClr val="accent5"/>
                      </a:solidFill>
                      <a:prstDash val="solid"/>
                      <a:round/>
                      <a:headEnd type="none" w="med" len="med"/>
                      <a:tailEnd type="none" w="med" len="med"/>
                    </a:lnT>
                  </a:tcPr>
                </a:tc>
                <a:tc>
                  <a:txBody>
                    <a:bodyPr/>
                    <a:lstStyle/>
                    <a:p>
                      <a:endParaRPr lang="en-US" sz="1500"/>
                    </a:p>
                  </a:txBody>
                  <a:tcPr marL="68580" marR="68580" marT="34290" marB="34290">
                    <a:lnT w="28575" cap="flat" cmpd="sng" algn="ctr">
                      <a:solidFill>
                        <a:schemeClr val="accent5"/>
                      </a:solidFill>
                      <a:prstDash val="solid"/>
                      <a:round/>
                      <a:headEnd type="none" w="med" len="med"/>
                      <a:tailEnd type="none" w="med" len="med"/>
                    </a:lnT>
                  </a:tcPr>
                </a:tc>
                <a:extLst>
                  <a:ext uri="{0D108BD9-81ED-4DB2-BD59-A6C34878D82A}">
                    <a16:rowId xmlns:a16="http://schemas.microsoft.com/office/drawing/2014/main" val="3215225933"/>
                  </a:ext>
                </a:extLst>
              </a:tr>
            </a:tbl>
          </a:graphicData>
        </a:graphic>
      </p:graphicFrame>
    </p:spTree>
    <p:extLst>
      <p:ext uri="{BB962C8B-B14F-4D97-AF65-F5344CB8AC3E}">
        <p14:creationId xmlns:p14="http://schemas.microsoft.com/office/powerpoint/2010/main" val="22042359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30BA18-1C8A-412D-FF95-034C93D4AD5D}"/>
              </a:ext>
            </a:extLst>
          </p:cNvPr>
          <p:cNvSpPr>
            <a:spLocks noGrp="1"/>
          </p:cNvSpPr>
          <p:nvPr>
            <p:ph type="title"/>
          </p:nvPr>
        </p:nvSpPr>
        <p:spPr/>
        <p:txBody>
          <a:bodyPr/>
          <a:lstStyle/>
          <a:p>
            <a:r>
              <a:rPr lang="en-GB" u="sng" dirty="0">
                <a:solidFill>
                  <a:schemeClr val="accent2">
                    <a:lumMod val="50000"/>
                  </a:schemeClr>
                </a:solidFill>
              </a:rPr>
              <a:t>Mindfulness</a:t>
            </a:r>
          </a:p>
        </p:txBody>
      </p:sp>
      <p:sp>
        <p:nvSpPr>
          <p:cNvPr id="3" name="Content Placeholder 2">
            <a:extLst>
              <a:ext uri="{FF2B5EF4-FFF2-40B4-BE49-F238E27FC236}">
                <a16:creationId xmlns:a16="http://schemas.microsoft.com/office/drawing/2014/main" id="{C09E9B3C-8C47-3B77-2F82-BF6F20447B43}"/>
              </a:ext>
            </a:extLst>
          </p:cNvPr>
          <p:cNvSpPr>
            <a:spLocks noGrp="1"/>
          </p:cNvSpPr>
          <p:nvPr>
            <p:ph idx="1"/>
          </p:nvPr>
        </p:nvSpPr>
        <p:spPr/>
        <p:txBody>
          <a:bodyPr/>
          <a:lstStyle/>
          <a:p>
            <a:pPr marL="0" indent="0">
              <a:buNone/>
            </a:pPr>
            <a:r>
              <a:rPr lang="en-GB" dirty="0"/>
              <a:t>Origins in religions e.g. Buddhism </a:t>
            </a:r>
          </a:p>
          <a:p>
            <a:pPr marL="0" indent="0">
              <a:buNone/>
            </a:pPr>
            <a:endParaRPr lang="en-GB" dirty="0"/>
          </a:p>
          <a:p>
            <a:pPr marL="0" indent="0">
              <a:buNone/>
            </a:pPr>
            <a:r>
              <a:rPr lang="en-GB" i="1" dirty="0"/>
              <a:t>‘self-regulation of one's attention and awareness of the present moment without evaluation and judgment’</a:t>
            </a:r>
          </a:p>
          <a:p>
            <a:pPr marL="0" indent="0">
              <a:buNone/>
            </a:pPr>
            <a:endParaRPr lang="en-GB" dirty="0"/>
          </a:p>
          <a:p>
            <a:pPr marL="0" indent="0">
              <a:buNone/>
            </a:pPr>
            <a:r>
              <a:rPr lang="en-GB" sz="2400" dirty="0"/>
              <a:t>(e.g. Jon Kabat-Zinn 2003, </a:t>
            </a:r>
          </a:p>
          <a:p>
            <a:pPr marL="0" indent="0">
              <a:buNone/>
            </a:pPr>
            <a:r>
              <a:rPr lang="en-GB" sz="2400" dirty="0"/>
              <a:t>Mindfulness Based Stress Reduction)</a:t>
            </a:r>
          </a:p>
          <a:p>
            <a:pPr marL="0" indent="0">
              <a:buNone/>
            </a:pPr>
            <a:r>
              <a:rPr lang="en-GB" dirty="0"/>
              <a:t> </a:t>
            </a:r>
          </a:p>
        </p:txBody>
      </p:sp>
      <p:pic>
        <p:nvPicPr>
          <p:cNvPr id="5" name="Picture 4" descr="A person with grey hair wearing glasses&#10;&#10;Description automatically generated with low confidence">
            <a:extLst>
              <a:ext uri="{FF2B5EF4-FFF2-40B4-BE49-F238E27FC236}">
                <a16:creationId xmlns:a16="http://schemas.microsoft.com/office/drawing/2014/main" id="{AEB8D8C3-40A4-6B7F-4C79-317EDF523F7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610600" y="4495801"/>
            <a:ext cx="1062068" cy="1362075"/>
          </a:xfrm>
          <a:prstGeom prst="rect">
            <a:avLst/>
          </a:prstGeom>
        </p:spPr>
      </p:pic>
    </p:spTree>
    <p:extLst>
      <p:ext uri="{BB962C8B-B14F-4D97-AF65-F5344CB8AC3E}">
        <p14:creationId xmlns:p14="http://schemas.microsoft.com/office/powerpoint/2010/main" val="76868516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 name="Rectangle 30">
            <a:extLst>
              <a:ext uri="{FF2B5EF4-FFF2-40B4-BE49-F238E27FC236}">
                <a16:creationId xmlns:a16="http://schemas.microsoft.com/office/drawing/2014/main" id="{91F32EBA-ED97-466E-8CFA-8382584155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857250"/>
            <a:ext cx="9144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1">
            <a:extLst>
              <a:ext uri="{FF2B5EF4-FFF2-40B4-BE49-F238E27FC236}">
                <a16:creationId xmlns:a16="http://schemas.microsoft.com/office/drawing/2014/main" id="{DCEEE331-32A6-477B-9C18-61487A0B62DD}"/>
              </a:ext>
            </a:extLst>
          </p:cNvPr>
          <p:cNvSpPr>
            <a:spLocks noGrp="1"/>
          </p:cNvSpPr>
          <p:nvPr>
            <p:ph type="title"/>
          </p:nvPr>
        </p:nvSpPr>
        <p:spPr>
          <a:xfrm>
            <a:off x="2378848" y="1055643"/>
            <a:ext cx="7824224" cy="1096334"/>
          </a:xfrm>
        </p:spPr>
        <p:txBody>
          <a:bodyPr anchor="b">
            <a:normAutofit fontScale="90000"/>
          </a:bodyPr>
          <a:lstStyle/>
          <a:p>
            <a:r>
              <a:rPr lang="en-US" dirty="0">
                <a:latin typeface="Calibri Light" panose="020F0302020204030204" pitchFamily="34" charset="0"/>
                <a:cs typeface="Calibri Light" panose="020F0302020204030204" pitchFamily="34" charset="0"/>
              </a:rPr>
              <a:t>Mindfulness/  Emotional Exhaustion, Fatigue &amp; Strain</a:t>
            </a:r>
          </a:p>
        </p:txBody>
      </p:sp>
      <p:sp>
        <p:nvSpPr>
          <p:cNvPr id="33" name="Freeform 5">
            <a:extLst>
              <a:ext uri="{FF2B5EF4-FFF2-40B4-BE49-F238E27FC236}">
                <a16:creationId xmlns:a16="http://schemas.microsoft.com/office/drawing/2014/main" id="{4300F7B2-2FBB-4B65-B588-6331766027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868033" y="1840903"/>
            <a:ext cx="506513" cy="44653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tx1"/>
            </a:solidFill>
          </a:ln>
        </p:spPr>
        <p:txBody>
          <a:bodyPr vert="horz" wrap="square" lIns="68580" tIns="34290" rIns="68580" bIns="34290" numCol="1" anchor="t" anchorCtr="0" compatLnSpc="1">
            <a:prstTxWarp prst="textNoShape">
              <a:avLst/>
            </a:prstTxWarp>
          </a:bodyPr>
          <a:lstStyle/>
          <a:p>
            <a:endParaRPr lang="en-US" sz="1350"/>
          </a:p>
        </p:txBody>
      </p:sp>
      <p:sp>
        <p:nvSpPr>
          <p:cNvPr id="35" name="Freeform 5">
            <a:extLst>
              <a:ext uri="{FF2B5EF4-FFF2-40B4-BE49-F238E27FC236}">
                <a16:creationId xmlns:a16="http://schemas.microsoft.com/office/drawing/2014/main" id="{EFA5A327-531A-495C-BCA7-27F04811AF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7301450" y="1652032"/>
            <a:ext cx="412869" cy="363980"/>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tx1"/>
            </a:solidFill>
          </a:ln>
        </p:spPr>
        <p:txBody>
          <a:bodyPr vert="horz" wrap="square" lIns="68580" tIns="34290" rIns="68580" bIns="34290" numCol="1" anchor="t" anchorCtr="0" compatLnSpc="1">
            <a:prstTxWarp prst="textNoShape">
              <a:avLst/>
            </a:prstTxWarp>
          </a:bodyPr>
          <a:lstStyle/>
          <a:p>
            <a:endParaRPr lang="en-US" sz="1350"/>
          </a:p>
        </p:txBody>
      </p:sp>
      <p:sp>
        <p:nvSpPr>
          <p:cNvPr id="6" name="Content Placeholder 5">
            <a:extLst>
              <a:ext uri="{FF2B5EF4-FFF2-40B4-BE49-F238E27FC236}">
                <a16:creationId xmlns:a16="http://schemas.microsoft.com/office/drawing/2014/main" id="{100B0AF8-7014-4FB7-B063-B35EA3F8BE84}"/>
              </a:ext>
            </a:extLst>
          </p:cNvPr>
          <p:cNvSpPr>
            <a:spLocks noGrp="1"/>
          </p:cNvSpPr>
          <p:nvPr>
            <p:ph idx="1"/>
          </p:nvPr>
        </p:nvSpPr>
        <p:spPr>
          <a:xfrm>
            <a:off x="2449461" y="2593502"/>
            <a:ext cx="3872330" cy="2892899"/>
          </a:xfrm>
        </p:spPr>
        <p:txBody>
          <a:bodyPr vert="horz" lIns="68580" tIns="34290" rIns="68580" bIns="34290" rtlCol="0" anchor="t">
            <a:normAutofit fontScale="92500" lnSpcReduction="20000"/>
          </a:bodyPr>
          <a:lstStyle/>
          <a:p>
            <a:pPr marL="0" indent="0">
              <a:buNone/>
              <a:defRPr/>
            </a:pPr>
            <a:r>
              <a:rPr lang="en-US" dirty="0"/>
              <a:t>Individuals who </a:t>
            </a:r>
            <a:r>
              <a:rPr lang="en-US" dirty="0" err="1"/>
              <a:t>practise</a:t>
            </a:r>
            <a:r>
              <a:rPr lang="en-US" dirty="0"/>
              <a:t> </a:t>
            </a:r>
            <a:r>
              <a:rPr lang="en-US" b="1" dirty="0"/>
              <a:t>more mindfulness </a:t>
            </a:r>
            <a:r>
              <a:rPr lang="en-US" dirty="0"/>
              <a:t>have: </a:t>
            </a:r>
          </a:p>
          <a:p>
            <a:pPr marL="0" indent="0">
              <a:buNone/>
              <a:defRPr/>
            </a:pPr>
            <a:endParaRPr lang="en-US" dirty="0"/>
          </a:p>
          <a:p>
            <a:pPr marL="0" indent="0">
              <a:buNone/>
              <a:defRPr/>
            </a:pPr>
            <a:r>
              <a:rPr lang="en-US" dirty="0"/>
              <a:t>lower </a:t>
            </a:r>
            <a:r>
              <a:rPr lang="en-US" b="1" dirty="0"/>
              <a:t>emotional exhaustion </a:t>
            </a:r>
            <a:r>
              <a:rPr lang="en-US" dirty="0"/>
              <a:t>the same day</a:t>
            </a:r>
          </a:p>
          <a:p>
            <a:pPr marL="0" indent="0">
              <a:buNone/>
              <a:defRPr/>
            </a:pPr>
            <a:r>
              <a:rPr lang="en-US" sz="2800" b="1" dirty="0"/>
              <a:t>lower fatigue </a:t>
            </a:r>
            <a:r>
              <a:rPr lang="en-US" sz="2800" dirty="0"/>
              <a:t>the same day</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600" b="1" i="0" u="none" strike="noStrike" kern="1200" cap="none" spc="0" normalizeH="0" baseline="0" noProof="0" dirty="0">
                <a:ln>
                  <a:noFill/>
                </a:ln>
                <a:solidFill>
                  <a:srgbClr val="000000"/>
                </a:solidFill>
                <a:effectLst/>
                <a:uLnTx/>
                <a:uFillTx/>
                <a:latin typeface="Calibri" panose="020F0502020204030204"/>
                <a:ea typeface="+mn-ea"/>
                <a:cs typeface="+mn-cs"/>
              </a:rPr>
              <a:t>lower psychological strain </a:t>
            </a:r>
            <a:r>
              <a:rPr kumimoji="0" lang="en-US" sz="2600" b="0" i="0" u="none" strike="noStrike" kern="1200" cap="none" spc="0" normalizeH="0" baseline="0" noProof="0" dirty="0">
                <a:ln>
                  <a:noFill/>
                </a:ln>
                <a:solidFill>
                  <a:srgbClr val="000000"/>
                </a:solidFill>
                <a:effectLst/>
                <a:uLnTx/>
                <a:uFillTx/>
                <a:latin typeface="Calibri" panose="020F0502020204030204"/>
                <a:ea typeface="+mn-ea"/>
                <a:cs typeface="+mn-cs"/>
              </a:rPr>
              <a:t>the next day</a:t>
            </a:r>
            <a:endParaRPr kumimoji="0" lang="en-US" sz="11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0" indent="0">
              <a:buNone/>
              <a:defRPr/>
            </a:pPr>
            <a:endParaRPr lang="en-US" sz="1000" b="0" i="0" u="none" strike="noStrike" kern="1200" cap="none" spc="0" normalizeH="0" baseline="0" noProof="0" dirty="0">
              <a:ln>
                <a:noFill/>
              </a:ln>
              <a:effectLst/>
              <a:uLnTx/>
              <a:uFillTx/>
              <a:latin typeface="Calibri" panose="020F0502020204030204" pitchFamily="34" charset="0"/>
              <a:cs typeface="Calibri" panose="020F0502020204030204" pitchFamily="34" charset="0"/>
            </a:endParaRPr>
          </a:p>
          <a:p>
            <a:pPr marL="0" indent="0">
              <a:buNone/>
              <a:defRPr/>
            </a:pPr>
            <a:endParaRPr lang="en-US" b="0" i="0" u="none" strike="noStrike" kern="1200" cap="none" spc="0" normalizeH="0" baseline="0" noProof="0" dirty="0">
              <a:ln>
                <a:noFill/>
              </a:ln>
              <a:effectLst/>
              <a:uLnTx/>
              <a:uFillTx/>
              <a:latin typeface="Calibri" panose="020F0502020204030204" pitchFamily="34" charset="0"/>
              <a:cs typeface="Calibri" panose="020F0502020204030204" pitchFamily="34" charset="0"/>
            </a:endParaRPr>
          </a:p>
          <a:p>
            <a:endParaRPr lang="en-US" sz="1800" dirty="0"/>
          </a:p>
        </p:txBody>
      </p:sp>
      <p:sp>
        <p:nvSpPr>
          <p:cNvPr id="37" name="Freeform 5">
            <a:extLst>
              <a:ext uri="{FF2B5EF4-FFF2-40B4-BE49-F238E27FC236}">
                <a16:creationId xmlns:a16="http://schemas.microsoft.com/office/drawing/2014/main" id="{09C89D1D-8C73-4FE3-BB9A-0A66D0F9C2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686142" y="2091522"/>
            <a:ext cx="3516930" cy="3086269"/>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noFill/>
          <a:ln w="50800" cap="flat">
            <a:solidFill>
              <a:schemeClr val="tx1"/>
            </a:solidFill>
            <a:prstDash val="solid"/>
            <a:miter lim="800000"/>
            <a:headEnd/>
            <a:tailEnd/>
          </a:ln>
        </p:spPr>
        <p:txBody>
          <a:bodyPr vert="horz" wrap="square" lIns="68580" tIns="34290" rIns="68580" bIns="34290" numCol="1" anchor="t" anchorCtr="0" compatLnSpc="1">
            <a:prstTxWarp prst="textNoShape">
              <a:avLst/>
            </a:prstTxWarp>
          </a:bodyPr>
          <a:lstStyle/>
          <a:p>
            <a:endParaRPr lang="en-US" sz="1350"/>
          </a:p>
        </p:txBody>
      </p:sp>
      <p:pic>
        <p:nvPicPr>
          <p:cNvPr id="8" name="Graphic 7" descr="Bar graph with downward trend with solid fill">
            <a:extLst>
              <a:ext uri="{FF2B5EF4-FFF2-40B4-BE49-F238E27FC236}">
                <a16:creationId xmlns:a16="http://schemas.microsoft.com/office/drawing/2014/main" id="{A6F0EBF7-4909-4C3F-A58D-546F220FDB4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484259" y="2674306"/>
            <a:ext cx="1920698" cy="1920698"/>
          </a:xfrm>
          <a:prstGeom prst="rect">
            <a:avLst/>
          </a:prstGeom>
        </p:spPr>
      </p:pic>
      <p:cxnSp>
        <p:nvCxnSpPr>
          <p:cNvPr id="4" name="Straight Connector 3">
            <a:extLst>
              <a:ext uri="{FF2B5EF4-FFF2-40B4-BE49-F238E27FC236}">
                <a16:creationId xmlns:a16="http://schemas.microsoft.com/office/drawing/2014/main" id="{9BA5AF6C-3CEC-477B-8151-5C113A57B8E9}"/>
              </a:ext>
            </a:extLst>
          </p:cNvPr>
          <p:cNvCxnSpPr/>
          <p:nvPr/>
        </p:nvCxnSpPr>
        <p:spPr>
          <a:xfrm>
            <a:off x="2085110" y="3132859"/>
            <a:ext cx="4601033"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0854787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91F32EBA-ED97-466E-8CFA-8382584155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857250"/>
            <a:ext cx="9144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1">
            <a:extLst>
              <a:ext uri="{FF2B5EF4-FFF2-40B4-BE49-F238E27FC236}">
                <a16:creationId xmlns:a16="http://schemas.microsoft.com/office/drawing/2014/main" id="{53472F39-A777-4342-83D2-3B08D39BB3FE}"/>
              </a:ext>
            </a:extLst>
          </p:cNvPr>
          <p:cNvSpPr>
            <a:spLocks noGrp="1"/>
          </p:cNvSpPr>
          <p:nvPr>
            <p:ph type="title"/>
          </p:nvPr>
        </p:nvSpPr>
        <p:spPr>
          <a:xfrm>
            <a:off x="2489200" y="1852828"/>
            <a:ext cx="4196942" cy="1096334"/>
          </a:xfrm>
        </p:spPr>
        <p:txBody>
          <a:bodyPr anchor="b">
            <a:normAutofit fontScale="90000"/>
          </a:bodyPr>
          <a:lstStyle/>
          <a:p>
            <a:r>
              <a:rPr lang="en-US" sz="3100" dirty="0"/>
              <a:t>Time </a:t>
            </a:r>
            <a:br>
              <a:rPr lang="en-US" sz="3100" dirty="0"/>
            </a:br>
            <a:r>
              <a:rPr lang="en-US" sz="3100" dirty="0"/>
              <a:t>and Situation Awareness </a:t>
            </a:r>
            <a:br>
              <a:rPr lang="en-US" sz="2550" b="0" i="0" u="none" strike="noStrike" kern="1200" cap="none" spc="0" normalizeH="0" baseline="0" noProof="0" dirty="0">
                <a:ln>
                  <a:noFill/>
                </a:ln>
                <a:effectLst/>
                <a:uLnTx/>
                <a:uFillTx/>
                <a:latin typeface="Calibri" panose="020F0502020204030204" pitchFamily="34" charset="0"/>
                <a:cs typeface="Calibri" panose="020F0502020204030204" pitchFamily="34" charset="0"/>
              </a:rPr>
            </a:br>
            <a:endParaRPr lang="en-US" sz="2550" dirty="0"/>
          </a:p>
        </p:txBody>
      </p:sp>
      <p:sp>
        <p:nvSpPr>
          <p:cNvPr id="12" name="Freeform 5">
            <a:extLst>
              <a:ext uri="{FF2B5EF4-FFF2-40B4-BE49-F238E27FC236}">
                <a16:creationId xmlns:a16="http://schemas.microsoft.com/office/drawing/2014/main" id="{4300F7B2-2FBB-4B65-B588-6331766027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868033" y="1840903"/>
            <a:ext cx="506513" cy="44653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tx1"/>
            </a:solidFill>
          </a:ln>
        </p:spPr>
        <p:txBody>
          <a:bodyPr vert="horz" wrap="square" lIns="68580" tIns="34290" rIns="68580" bIns="34290" numCol="1" anchor="t" anchorCtr="0" compatLnSpc="1">
            <a:prstTxWarp prst="textNoShape">
              <a:avLst/>
            </a:prstTxWarp>
          </a:bodyPr>
          <a:lstStyle/>
          <a:p>
            <a:endParaRPr lang="en-US" sz="1350"/>
          </a:p>
        </p:txBody>
      </p:sp>
      <p:sp>
        <p:nvSpPr>
          <p:cNvPr id="14" name="Freeform 5">
            <a:extLst>
              <a:ext uri="{FF2B5EF4-FFF2-40B4-BE49-F238E27FC236}">
                <a16:creationId xmlns:a16="http://schemas.microsoft.com/office/drawing/2014/main" id="{EFA5A327-531A-495C-BCA7-27F04811AF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7301450" y="1652032"/>
            <a:ext cx="412869" cy="363980"/>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tx1"/>
            </a:solidFill>
          </a:ln>
        </p:spPr>
        <p:txBody>
          <a:bodyPr vert="horz" wrap="square" lIns="68580" tIns="34290" rIns="68580" bIns="34290" numCol="1" anchor="t" anchorCtr="0" compatLnSpc="1">
            <a:prstTxWarp prst="textNoShape">
              <a:avLst/>
            </a:prstTxWarp>
          </a:bodyPr>
          <a:lstStyle/>
          <a:p>
            <a:endParaRPr lang="en-US" sz="1350"/>
          </a:p>
        </p:txBody>
      </p:sp>
      <p:sp>
        <p:nvSpPr>
          <p:cNvPr id="3" name="Content Placeholder 2">
            <a:extLst>
              <a:ext uri="{FF2B5EF4-FFF2-40B4-BE49-F238E27FC236}">
                <a16:creationId xmlns:a16="http://schemas.microsoft.com/office/drawing/2014/main" id="{F8B6226C-2DAD-4901-8849-327821CD3D39}"/>
              </a:ext>
            </a:extLst>
          </p:cNvPr>
          <p:cNvSpPr>
            <a:spLocks noGrp="1"/>
          </p:cNvSpPr>
          <p:nvPr>
            <p:ph idx="1"/>
          </p:nvPr>
        </p:nvSpPr>
        <p:spPr>
          <a:xfrm>
            <a:off x="2596644" y="2270674"/>
            <a:ext cx="3872330" cy="3086268"/>
          </a:xfrm>
        </p:spPr>
        <p:txBody>
          <a:bodyPr>
            <a:normAutofit/>
          </a:bodyPr>
          <a:lstStyle/>
          <a:p>
            <a:pPr defTabSz="666734">
              <a:spcAft>
                <a:spcPts val="600"/>
              </a:spcAft>
              <a:defRPr/>
            </a:pPr>
            <a:endParaRPr lang="en-US" sz="1800" dirty="0">
              <a:latin typeface="Calibri"/>
              <a:cs typeface="Calibri"/>
            </a:endParaRPr>
          </a:p>
          <a:p>
            <a:pPr marL="257175" indent="-257175" defTabSz="711182">
              <a:spcAft>
                <a:spcPts val="600"/>
              </a:spcAft>
              <a:buFont typeface="Arial" panose="020B0604020202020204" pitchFamily="34" charset="0"/>
              <a:buChar char="•"/>
              <a:defRPr/>
            </a:pPr>
            <a:endParaRPr lang="en-US" sz="1800" dirty="0"/>
          </a:p>
          <a:p>
            <a:pPr marL="0" indent="0">
              <a:buNone/>
            </a:pPr>
            <a:r>
              <a:rPr lang="en-US" dirty="0"/>
              <a:t>Towards the </a:t>
            </a:r>
            <a:r>
              <a:rPr lang="en-US" b="1" dirty="0"/>
              <a:t>end</a:t>
            </a:r>
            <a:r>
              <a:rPr lang="en-US" dirty="0"/>
              <a:t> of the study, individuals who </a:t>
            </a:r>
            <a:r>
              <a:rPr lang="en-US" b="1" dirty="0"/>
              <a:t>practiced more </a:t>
            </a:r>
            <a:r>
              <a:rPr lang="en-US" dirty="0"/>
              <a:t>had </a:t>
            </a:r>
            <a:r>
              <a:rPr lang="en-US" b="1" dirty="0"/>
              <a:t>higher situation awareness </a:t>
            </a:r>
            <a:r>
              <a:rPr lang="en-US" dirty="0"/>
              <a:t>the next day</a:t>
            </a:r>
            <a:endParaRPr lang="en-US" b="0" i="0" u="none" strike="noStrike" kern="1200" cap="none" spc="0" normalizeH="0" baseline="0" noProof="0" dirty="0">
              <a:ln>
                <a:noFill/>
              </a:ln>
              <a:effectLst/>
              <a:uLnTx/>
              <a:uFillTx/>
              <a:latin typeface="Calibri" panose="020F0502020204030204" pitchFamily="34" charset="0"/>
              <a:cs typeface="Calibri" panose="020F0502020204030204" pitchFamily="34" charset="0"/>
            </a:endParaRPr>
          </a:p>
          <a:p>
            <a:endParaRPr lang="en-US" sz="1800" dirty="0"/>
          </a:p>
          <a:p>
            <a:pPr marL="428625" indent="-428625">
              <a:buFont typeface="Arial" panose="020B0604020202020204" pitchFamily="34" charset="0"/>
              <a:buChar char="•"/>
            </a:pPr>
            <a:endParaRPr lang="en-US" sz="1800" dirty="0">
              <a:latin typeface="Calibri"/>
              <a:cs typeface="Calibri" panose="020F0502020204030204" pitchFamily="34" charset="0"/>
            </a:endParaRPr>
          </a:p>
          <a:p>
            <a:endParaRPr lang="en-US" sz="1800" dirty="0"/>
          </a:p>
        </p:txBody>
      </p:sp>
      <p:sp>
        <p:nvSpPr>
          <p:cNvPr id="16" name="Freeform 5">
            <a:extLst>
              <a:ext uri="{FF2B5EF4-FFF2-40B4-BE49-F238E27FC236}">
                <a16:creationId xmlns:a16="http://schemas.microsoft.com/office/drawing/2014/main" id="{09C89D1D-8C73-4FE3-BB9A-0A66D0F9C2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686142" y="2091522"/>
            <a:ext cx="3516930" cy="3086269"/>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noFill/>
          <a:ln w="50800" cap="flat">
            <a:solidFill>
              <a:schemeClr val="tx1"/>
            </a:solidFill>
            <a:prstDash val="solid"/>
            <a:miter lim="800000"/>
            <a:headEnd/>
            <a:tailEnd/>
          </a:ln>
        </p:spPr>
        <p:txBody>
          <a:bodyPr vert="horz" wrap="square" lIns="68580" tIns="34290" rIns="68580" bIns="34290" numCol="1" anchor="t" anchorCtr="0" compatLnSpc="1">
            <a:prstTxWarp prst="textNoShape">
              <a:avLst/>
            </a:prstTxWarp>
          </a:bodyPr>
          <a:lstStyle/>
          <a:p>
            <a:endParaRPr lang="en-US" sz="1350"/>
          </a:p>
        </p:txBody>
      </p:sp>
      <p:pic>
        <p:nvPicPr>
          <p:cNvPr id="7" name="Graphic 6" descr="Head with Gears">
            <a:extLst>
              <a:ext uri="{FF2B5EF4-FFF2-40B4-BE49-F238E27FC236}">
                <a16:creationId xmlns:a16="http://schemas.microsoft.com/office/drawing/2014/main" id="{24977B71-769D-42E2-BA80-4A2EC95CD32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484259" y="2674306"/>
            <a:ext cx="1920698" cy="1920698"/>
          </a:xfrm>
          <a:prstGeom prst="rect">
            <a:avLst/>
          </a:prstGeom>
        </p:spPr>
      </p:pic>
      <p:cxnSp>
        <p:nvCxnSpPr>
          <p:cNvPr id="5" name="Straight Connector 4">
            <a:extLst>
              <a:ext uri="{FF2B5EF4-FFF2-40B4-BE49-F238E27FC236}">
                <a16:creationId xmlns:a16="http://schemas.microsoft.com/office/drawing/2014/main" id="{1D45891B-FF4F-4D01-A751-311344A9B330}"/>
              </a:ext>
            </a:extLst>
          </p:cNvPr>
          <p:cNvCxnSpPr/>
          <p:nvPr/>
        </p:nvCxnSpPr>
        <p:spPr>
          <a:xfrm>
            <a:off x="2489200" y="2814477"/>
            <a:ext cx="3979774"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5592398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91F32EBA-ED97-466E-8CFA-8382584155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857250"/>
            <a:ext cx="9144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1">
            <a:extLst>
              <a:ext uri="{FF2B5EF4-FFF2-40B4-BE49-F238E27FC236}">
                <a16:creationId xmlns:a16="http://schemas.microsoft.com/office/drawing/2014/main" id="{31EE2D47-D0F0-42EC-A685-D86A72CD5A43}"/>
              </a:ext>
            </a:extLst>
          </p:cNvPr>
          <p:cNvSpPr>
            <a:spLocks noGrp="1"/>
          </p:cNvSpPr>
          <p:nvPr>
            <p:ph type="title"/>
          </p:nvPr>
        </p:nvSpPr>
        <p:spPr>
          <a:xfrm>
            <a:off x="2489200" y="1852828"/>
            <a:ext cx="4196942" cy="1096334"/>
          </a:xfrm>
        </p:spPr>
        <p:txBody>
          <a:bodyPr anchor="b">
            <a:normAutofit fontScale="90000"/>
          </a:bodyPr>
          <a:lstStyle/>
          <a:p>
            <a:r>
              <a:rPr lang="en-US" dirty="0"/>
              <a:t>Time and Job Satisfaction/ Productivity</a:t>
            </a:r>
          </a:p>
        </p:txBody>
      </p:sp>
      <p:sp>
        <p:nvSpPr>
          <p:cNvPr id="12" name="Freeform 5">
            <a:extLst>
              <a:ext uri="{FF2B5EF4-FFF2-40B4-BE49-F238E27FC236}">
                <a16:creationId xmlns:a16="http://schemas.microsoft.com/office/drawing/2014/main" id="{4300F7B2-2FBB-4B65-B588-6331766027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868033" y="1840903"/>
            <a:ext cx="506513" cy="44653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tx1"/>
            </a:solidFill>
          </a:ln>
        </p:spPr>
        <p:txBody>
          <a:bodyPr vert="horz" wrap="square" lIns="68580" tIns="34290" rIns="68580" bIns="34290" numCol="1" anchor="t" anchorCtr="0" compatLnSpc="1">
            <a:prstTxWarp prst="textNoShape">
              <a:avLst/>
            </a:prstTxWarp>
          </a:bodyPr>
          <a:lstStyle/>
          <a:p>
            <a:endParaRPr lang="en-US" sz="1350"/>
          </a:p>
        </p:txBody>
      </p:sp>
      <p:sp>
        <p:nvSpPr>
          <p:cNvPr id="14" name="Freeform 5">
            <a:extLst>
              <a:ext uri="{FF2B5EF4-FFF2-40B4-BE49-F238E27FC236}">
                <a16:creationId xmlns:a16="http://schemas.microsoft.com/office/drawing/2014/main" id="{EFA5A327-531A-495C-BCA7-27F04811AF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7301450" y="1652032"/>
            <a:ext cx="412869" cy="363980"/>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tx1"/>
            </a:solidFill>
          </a:ln>
        </p:spPr>
        <p:txBody>
          <a:bodyPr vert="horz" wrap="square" lIns="68580" tIns="34290" rIns="68580" bIns="34290" numCol="1" anchor="t" anchorCtr="0" compatLnSpc="1">
            <a:prstTxWarp prst="textNoShape">
              <a:avLst/>
            </a:prstTxWarp>
          </a:bodyPr>
          <a:lstStyle/>
          <a:p>
            <a:endParaRPr lang="en-US" sz="1350"/>
          </a:p>
        </p:txBody>
      </p:sp>
      <p:sp>
        <p:nvSpPr>
          <p:cNvPr id="3" name="Content Placeholder 2">
            <a:extLst>
              <a:ext uri="{FF2B5EF4-FFF2-40B4-BE49-F238E27FC236}">
                <a16:creationId xmlns:a16="http://schemas.microsoft.com/office/drawing/2014/main" id="{8D51296B-7C8B-4DDF-8908-C79243054320}"/>
              </a:ext>
            </a:extLst>
          </p:cNvPr>
          <p:cNvSpPr>
            <a:spLocks noGrp="1"/>
          </p:cNvSpPr>
          <p:nvPr>
            <p:ph idx="1"/>
          </p:nvPr>
        </p:nvSpPr>
        <p:spPr>
          <a:xfrm>
            <a:off x="2348884" y="3436678"/>
            <a:ext cx="3872330" cy="2316653"/>
          </a:xfrm>
        </p:spPr>
        <p:txBody>
          <a:bodyPr>
            <a:normAutofit lnSpcReduction="10000"/>
          </a:bodyPr>
          <a:lstStyle/>
          <a:p>
            <a:pPr marL="0" indent="0">
              <a:buNone/>
            </a:pPr>
            <a:r>
              <a:rPr lang="en-US" dirty="0"/>
              <a:t>Towards the </a:t>
            </a:r>
            <a:r>
              <a:rPr lang="en-US" b="1" dirty="0"/>
              <a:t>end</a:t>
            </a:r>
            <a:r>
              <a:rPr lang="en-US" dirty="0"/>
              <a:t> of the study, individuals who </a:t>
            </a:r>
            <a:r>
              <a:rPr lang="en-US" b="1" dirty="0" err="1"/>
              <a:t>practised</a:t>
            </a:r>
            <a:r>
              <a:rPr lang="en-US" b="1" dirty="0"/>
              <a:t> more </a:t>
            </a:r>
            <a:r>
              <a:rPr lang="en-US" dirty="0"/>
              <a:t>had </a:t>
            </a:r>
            <a:r>
              <a:rPr lang="en-US" b="1" dirty="0"/>
              <a:t>higher job satisfaction &amp; higher sense of productivity </a:t>
            </a:r>
            <a:r>
              <a:rPr lang="en-US" dirty="0"/>
              <a:t>the next day</a:t>
            </a:r>
            <a:endParaRPr lang="en-US" b="0" i="0" u="none" strike="noStrike" kern="1200" cap="none" spc="0" normalizeH="0" baseline="0" noProof="0" dirty="0">
              <a:ln>
                <a:noFill/>
              </a:ln>
              <a:effectLst/>
              <a:uLnTx/>
              <a:uFillTx/>
              <a:latin typeface="Calibri" panose="020F0502020204030204" pitchFamily="34" charset="0"/>
              <a:cs typeface="Calibri" panose="020F0502020204030204" pitchFamily="34" charset="0"/>
            </a:endParaRPr>
          </a:p>
          <a:p>
            <a:pPr marL="0" indent="0">
              <a:buNone/>
            </a:pPr>
            <a:endParaRPr lang="en-US" sz="1800" dirty="0"/>
          </a:p>
        </p:txBody>
      </p:sp>
      <p:sp>
        <p:nvSpPr>
          <p:cNvPr id="16" name="Freeform 5">
            <a:extLst>
              <a:ext uri="{FF2B5EF4-FFF2-40B4-BE49-F238E27FC236}">
                <a16:creationId xmlns:a16="http://schemas.microsoft.com/office/drawing/2014/main" id="{09C89D1D-8C73-4FE3-BB9A-0A66D0F9C2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686142" y="2091522"/>
            <a:ext cx="3516930" cy="3086269"/>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noFill/>
          <a:ln w="50800" cap="flat">
            <a:solidFill>
              <a:schemeClr val="tx1"/>
            </a:solidFill>
            <a:prstDash val="solid"/>
            <a:miter lim="800000"/>
            <a:headEnd/>
            <a:tailEnd/>
          </a:ln>
        </p:spPr>
        <p:txBody>
          <a:bodyPr vert="horz" wrap="square" lIns="68580" tIns="34290" rIns="68580" bIns="34290" numCol="1" anchor="t" anchorCtr="0" compatLnSpc="1">
            <a:prstTxWarp prst="textNoShape">
              <a:avLst/>
            </a:prstTxWarp>
          </a:bodyPr>
          <a:lstStyle/>
          <a:p>
            <a:endParaRPr lang="en-US" sz="1350"/>
          </a:p>
        </p:txBody>
      </p:sp>
      <p:pic>
        <p:nvPicPr>
          <p:cNvPr id="7" name="Graphic 6" descr="Business Growth">
            <a:extLst>
              <a:ext uri="{FF2B5EF4-FFF2-40B4-BE49-F238E27FC236}">
                <a16:creationId xmlns:a16="http://schemas.microsoft.com/office/drawing/2014/main" id="{A10FEFCA-03C6-4125-96A8-242B03A5015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484259" y="2674306"/>
            <a:ext cx="1920698" cy="1920698"/>
          </a:xfrm>
          <a:prstGeom prst="rect">
            <a:avLst/>
          </a:prstGeom>
        </p:spPr>
      </p:pic>
      <p:cxnSp>
        <p:nvCxnSpPr>
          <p:cNvPr id="5" name="Straight Connector 4">
            <a:extLst>
              <a:ext uri="{FF2B5EF4-FFF2-40B4-BE49-F238E27FC236}">
                <a16:creationId xmlns:a16="http://schemas.microsoft.com/office/drawing/2014/main" id="{4E37D0B7-E2F1-4D27-9008-602FA3C1AF33}"/>
              </a:ext>
            </a:extLst>
          </p:cNvPr>
          <p:cNvCxnSpPr/>
          <p:nvPr/>
        </p:nvCxnSpPr>
        <p:spPr>
          <a:xfrm>
            <a:off x="2137064" y="3153641"/>
            <a:ext cx="3626428"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4779767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91F32EBA-ED97-466E-8CFA-8382584155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857250"/>
            <a:ext cx="9144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1">
            <a:extLst>
              <a:ext uri="{FF2B5EF4-FFF2-40B4-BE49-F238E27FC236}">
                <a16:creationId xmlns:a16="http://schemas.microsoft.com/office/drawing/2014/main" id="{9E090FCE-C5C3-4A84-8B26-52F7BF585A88}"/>
              </a:ext>
            </a:extLst>
          </p:cNvPr>
          <p:cNvSpPr>
            <a:spLocks noGrp="1"/>
          </p:cNvSpPr>
          <p:nvPr>
            <p:ph type="title"/>
          </p:nvPr>
        </p:nvSpPr>
        <p:spPr>
          <a:xfrm>
            <a:off x="2247900" y="1495888"/>
            <a:ext cx="3848096" cy="1096334"/>
          </a:xfrm>
        </p:spPr>
        <p:txBody>
          <a:bodyPr vert="horz" lIns="68580" tIns="34290" rIns="68580" bIns="34290" rtlCol="0" anchor="ctr">
            <a:noAutofit/>
          </a:bodyPr>
          <a:lstStyle/>
          <a:p>
            <a:r>
              <a:rPr lang="en-US" sz="2700"/>
              <a:t>Summary of results: Increased impacts towards the end</a:t>
            </a:r>
          </a:p>
        </p:txBody>
      </p:sp>
      <p:sp>
        <p:nvSpPr>
          <p:cNvPr id="4" name="TextBox 3">
            <a:extLst>
              <a:ext uri="{FF2B5EF4-FFF2-40B4-BE49-F238E27FC236}">
                <a16:creationId xmlns:a16="http://schemas.microsoft.com/office/drawing/2014/main" id="{1B8BC5A5-E0A3-484C-92C3-E7E77DA4EC65}"/>
              </a:ext>
            </a:extLst>
          </p:cNvPr>
          <p:cNvSpPr txBox="1"/>
          <p:nvPr/>
        </p:nvSpPr>
        <p:spPr>
          <a:xfrm>
            <a:off x="2247900" y="2709937"/>
            <a:ext cx="3543300" cy="2652177"/>
          </a:xfrm>
          <a:prstGeom prst="rect">
            <a:avLst/>
          </a:prstGeom>
        </p:spPr>
        <p:txBody>
          <a:bodyPr vert="horz" lIns="68580" tIns="34290" rIns="68580" bIns="34290" rtlCol="0">
            <a:normAutofit/>
          </a:bodyPr>
          <a:lstStyle/>
          <a:p>
            <a:pPr algn="l">
              <a:lnSpc>
                <a:spcPct val="90000"/>
              </a:lnSpc>
              <a:spcAft>
                <a:spcPts val="450"/>
              </a:spcAft>
            </a:pPr>
            <a:r>
              <a:rPr lang="en-US" sz="2400" dirty="0"/>
              <a:t>The results indicate that </a:t>
            </a:r>
            <a:r>
              <a:rPr lang="en-US" sz="2400" b="1" dirty="0"/>
              <a:t>it takes time</a:t>
            </a:r>
            <a:r>
              <a:rPr lang="en-US" sz="2400" dirty="0"/>
              <a:t> and </a:t>
            </a:r>
            <a:r>
              <a:rPr lang="en-US" sz="2400" b="1" dirty="0"/>
              <a:t>practice </a:t>
            </a:r>
            <a:r>
              <a:rPr lang="en-US" sz="2400" dirty="0"/>
              <a:t>for mindfulness interventions to show benefits. </a:t>
            </a:r>
          </a:p>
          <a:p>
            <a:pPr indent="-171450">
              <a:lnSpc>
                <a:spcPct val="90000"/>
              </a:lnSpc>
              <a:spcAft>
                <a:spcPts val="450"/>
              </a:spcAft>
              <a:buFont typeface="Arial" panose="020B0604020202020204" pitchFamily="34" charset="0"/>
              <a:buChar char="•"/>
            </a:pPr>
            <a:endParaRPr lang="en-US" sz="2100" dirty="0"/>
          </a:p>
        </p:txBody>
      </p:sp>
      <p:pic>
        <p:nvPicPr>
          <p:cNvPr id="7" name="Picture 6" descr="A picture containing water, boat, sky, outdoor&#10;&#10;Description automatically generated">
            <a:extLst>
              <a:ext uri="{FF2B5EF4-FFF2-40B4-BE49-F238E27FC236}">
                <a16:creationId xmlns:a16="http://schemas.microsoft.com/office/drawing/2014/main" id="{D41E1B19-C6EC-41D1-AB7B-F8158BB75796}"/>
              </a:ext>
            </a:extLst>
          </p:cNvPr>
          <p:cNvPicPr>
            <a:picLocks noChangeAspect="1"/>
          </p:cNvPicPr>
          <p:nvPr/>
        </p:nvPicPr>
        <p:blipFill rotWithShape="1">
          <a:blip r:embed="rId3">
            <a:extLst>
              <a:ext uri="{28A0092B-C50C-407E-A947-70E740481C1C}">
                <a14:useLocalDpi xmlns:a14="http://schemas.microsoft.com/office/drawing/2010/main" val="0"/>
              </a:ext>
            </a:extLst>
          </a:blip>
          <a:srcRect l="4089" r="9829" b="2"/>
          <a:stretch/>
        </p:blipFill>
        <p:spPr>
          <a:xfrm>
            <a:off x="5656778" y="1495889"/>
            <a:ext cx="4638605" cy="3866225"/>
          </a:xfrm>
          <a:custGeom>
            <a:avLst/>
            <a:gdLst/>
            <a:ahLst/>
            <a:cxnLst/>
            <a:rect l="l" t="t" r="r" b="b"/>
            <a:pathLst>
              <a:path w="5846002" h="4872577">
                <a:moveTo>
                  <a:pt x="343285" y="2953992"/>
                </a:moveTo>
                <a:cubicBezTo>
                  <a:pt x="343285" y="2953992"/>
                  <a:pt x="343285" y="2953992"/>
                  <a:pt x="849063" y="2953992"/>
                </a:cubicBezTo>
                <a:cubicBezTo>
                  <a:pt x="880743" y="2953992"/>
                  <a:pt x="911330" y="2971406"/>
                  <a:pt x="926624" y="2999703"/>
                </a:cubicBezTo>
                <a:cubicBezTo>
                  <a:pt x="926624" y="2999703"/>
                  <a:pt x="926624" y="2999703"/>
                  <a:pt x="1180059" y="3436136"/>
                </a:cubicBezTo>
                <a:cubicBezTo>
                  <a:pt x="1196445" y="3463345"/>
                  <a:pt x="1196445" y="3498172"/>
                  <a:pt x="1180059" y="3525382"/>
                </a:cubicBezTo>
                <a:cubicBezTo>
                  <a:pt x="1180059" y="3525382"/>
                  <a:pt x="1180059" y="3525382"/>
                  <a:pt x="926624" y="3961814"/>
                </a:cubicBezTo>
                <a:cubicBezTo>
                  <a:pt x="911330" y="3990111"/>
                  <a:pt x="880743" y="4007525"/>
                  <a:pt x="849063" y="4007525"/>
                </a:cubicBezTo>
                <a:cubicBezTo>
                  <a:pt x="849063" y="4007525"/>
                  <a:pt x="849063" y="4007525"/>
                  <a:pt x="343285" y="4007525"/>
                </a:cubicBezTo>
                <a:cubicBezTo>
                  <a:pt x="310513" y="4007525"/>
                  <a:pt x="281019" y="3990111"/>
                  <a:pt x="264633" y="3961814"/>
                </a:cubicBezTo>
                <a:cubicBezTo>
                  <a:pt x="264633" y="3961814"/>
                  <a:pt x="264633" y="3961814"/>
                  <a:pt x="12290" y="3525382"/>
                </a:cubicBezTo>
                <a:cubicBezTo>
                  <a:pt x="-4096" y="3498172"/>
                  <a:pt x="-4096" y="3463345"/>
                  <a:pt x="12290" y="3436136"/>
                </a:cubicBezTo>
                <a:cubicBezTo>
                  <a:pt x="12290" y="3436136"/>
                  <a:pt x="12290" y="3436136"/>
                  <a:pt x="264633" y="2999703"/>
                </a:cubicBezTo>
                <a:cubicBezTo>
                  <a:pt x="281019" y="2971406"/>
                  <a:pt x="310513" y="2953992"/>
                  <a:pt x="343285" y="2953992"/>
                </a:cubicBezTo>
                <a:close/>
                <a:moveTo>
                  <a:pt x="2353334" y="538808"/>
                </a:moveTo>
                <a:cubicBezTo>
                  <a:pt x="2353334" y="538808"/>
                  <a:pt x="2353334" y="538808"/>
                  <a:pt x="2613403" y="538808"/>
                </a:cubicBezTo>
                <a:lnTo>
                  <a:pt x="2643742" y="538808"/>
                </a:lnTo>
                <a:lnTo>
                  <a:pt x="2672692" y="588661"/>
                </a:lnTo>
                <a:cubicBezTo>
                  <a:pt x="2713002" y="658078"/>
                  <a:pt x="2759909" y="738855"/>
                  <a:pt x="2814491" y="832849"/>
                </a:cubicBezTo>
                <a:cubicBezTo>
                  <a:pt x="2839586" y="874521"/>
                  <a:pt x="2839586" y="927860"/>
                  <a:pt x="2814491" y="969531"/>
                </a:cubicBezTo>
                <a:cubicBezTo>
                  <a:pt x="2814491" y="969531"/>
                  <a:pt x="2814491" y="969531"/>
                  <a:pt x="2426350" y="1637936"/>
                </a:cubicBezTo>
                <a:cubicBezTo>
                  <a:pt x="2402927" y="1681274"/>
                  <a:pt x="2356083" y="1707943"/>
                  <a:pt x="2307565" y="1707943"/>
                </a:cubicBezTo>
                <a:cubicBezTo>
                  <a:pt x="2307565" y="1707943"/>
                  <a:pt x="2307565" y="1707943"/>
                  <a:pt x="1532956" y="1707943"/>
                </a:cubicBezTo>
                <a:cubicBezTo>
                  <a:pt x="1520409" y="1707943"/>
                  <a:pt x="1508175" y="1706276"/>
                  <a:pt x="1496490" y="1703099"/>
                </a:cubicBezTo>
                <a:lnTo>
                  <a:pt x="1471408" y="1692583"/>
                </a:lnTo>
                <a:lnTo>
                  <a:pt x="1486736" y="1666073"/>
                </a:lnTo>
                <a:cubicBezTo>
                  <a:pt x="1625328" y="1426376"/>
                  <a:pt x="1802725" y="1119564"/>
                  <a:pt x="2029793" y="726844"/>
                </a:cubicBezTo>
                <a:cubicBezTo>
                  <a:pt x="2097197" y="610441"/>
                  <a:pt x="2218525" y="538808"/>
                  <a:pt x="2353334" y="538808"/>
                </a:cubicBezTo>
                <a:close/>
                <a:moveTo>
                  <a:pt x="1487085" y="0"/>
                </a:moveTo>
                <a:cubicBezTo>
                  <a:pt x="1487085" y="0"/>
                  <a:pt x="1487085" y="0"/>
                  <a:pt x="2360840" y="0"/>
                </a:cubicBezTo>
                <a:cubicBezTo>
                  <a:pt x="2415568" y="0"/>
                  <a:pt x="2468407" y="30084"/>
                  <a:pt x="2494828" y="78969"/>
                </a:cubicBezTo>
                <a:cubicBezTo>
                  <a:pt x="2494828" y="78969"/>
                  <a:pt x="2494828" y="78969"/>
                  <a:pt x="2729665" y="483373"/>
                </a:cubicBezTo>
                <a:lnTo>
                  <a:pt x="2756194" y="529058"/>
                </a:lnTo>
                <a:lnTo>
                  <a:pt x="2735320" y="529058"/>
                </a:lnTo>
                <a:lnTo>
                  <a:pt x="2636659" y="529058"/>
                </a:lnTo>
                <a:lnTo>
                  <a:pt x="2593799" y="455250"/>
                </a:lnTo>
                <a:cubicBezTo>
                  <a:pt x="2430052" y="173267"/>
                  <a:pt x="2430052" y="173267"/>
                  <a:pt x="2430052" y="173267"/>
                </a:cubicBezTo>
                <a:cubicBezTo>
                  <a:pt x="2406629" y="129929"/>
                  <a:pt x="2359785" y="103259"/>
                  <a:pt x="2311267" y="103259"/>
                </a:cubicBezTo>
                <a:cubicBezTo>
                  <a:pt x="1536658" y="103259"/>
                  <a:pt x="1536658" y="103259"/>
                  <a:pt x="1536658" y="103259"/>
                </a:cubicBezTo>
                <a:cubicBezTo>
                  <a:pt x="1486468" y="103259"/>
                  <a:pt x="1441296" y="129929"/>
                  <a:pt x="1416201" y="173267"/>
                </a:cubicBezTo>
                <a:cubicBezTo>
                  <a:pt x="1029733" y="841671"/>
                  <a:pt x="1029733" y="841671"/>
                  <a:pt x="1029733" y="841671"/>
                </a:cubicBezTo>
                <a:cubicBezTo>
                  <a:pt x="1004637" y="883343"/>
                  <a:pt x="1004637" y="936682"/>
                  <a:pt x="1029733" y="978353"/>
                </a:cubicBezTo>
                <a:cubicBezTo>
                  <a:pt x="1416201" y="1646758"/>
                  <a:pt x="1416201" y="1646758"/>
                  <a:pt x="1416201" y="1646758"/>
                </a:cubicBezTo>
                <a:cubicBezTo>
                  <a:pt x="1428749" y="1668427"/>
                  <a:pt x="1446315" y="1685929"/>
                  <a:pt x="1467019" y="1698013"/>
                </a:cubicBezTo>
                <a:lnTo>
                  <a:pt x="1472899" y="1700478"/>
                </a:lnTo>
                <a:lnTo>
                  <a:pt x="1441377" y="1754996"/>
                </a:lnTo>
                <a:lnTo>
                  <a:pt x="1417933" y="1795543"/>
                </a:lnTo>
                <a:lnTo>
                  <a:pt x="1442249" y="1805738"/>
                </a:lnTo>
                <a:cubicBezTo>
                  <a:pt x="1455430" y="1809322"/>
                  <a:pt x="1469230" y="1811202"/>
                  <a:pt x="1483383" y="1811202"/>
                </a:cubicBezTo>
                <a:cubicBezTo>
                  <a:pt x="2357138" y="1811202"/>
                  <a:pt x="2357138" y="1811202"/>
                  <a:pt x="2357138" y="1811202"/>
                </a:cubicBezTo>
                <a:cubicBezTo>
                  <a:pt x="2411866" y="1811202"/>
                  <a:pt x="2464705" y="1781120"/>
                  <a:pt x="2491126" y="1732235"/>
                </a:cubicBezTo>
                <a:cubicBezTo>
                  <a:pt x="2928947" y="978278"/>
                  <a:pt x="2928947" y="978278"/>
                  <a:pt x="2928947" y="978278"/>
                </a:cubicBezTo>
                <a:cubicBezTo>
                  <a:pt x="2957254" y="931274"/>
                  <a:pt x="2957254" y="871108"/>
                  <a:pt x="2928947" y="824102"/>
                </a:cubicBezTo>
                <a:cubicBezTo>
                  <a:pt x="2874220" y="729858"/>
                  <a:pt x="2826333" y="647394"/>
                  <a:pt x="2784432" y="575238"/>
                </a:cubicBezTo>
                <a:lnTo>
                  <a:pt x="2763277" y="538808"/>
                </a:lnTo>
                <a:lnTo>
                  <a:pt x="2861280" y="538808"/>
                </a:lnTo>
                <a:cubicBezTo>
                  <a:pt x="3166048" y="538808"/>
                  <a:pt x="3653676" y="538808"/>
                  <a:pt x="4433881" y="538808"/>
                </a:cubicBezTo>
                <a:cubicBezTo>
                  <a:pt x="4564197" y="538808"/>
                  <a:pt x="4690018" y="610441"/>
                  <a:pt x="4752929" y="726844"/>
                </a:cubicBezTo>
                <a:cubicBezTo>
                  <a:pt x="4752929" y="726844"/>
                  <a:pt x="4752929" y="726844"/>
                  <a:pt x="5795449" y="2522134"/>
                </a:cubicBezTo>
                <a:cubicBezTo>
                  <a:pt x="5862854" y="2634060"/>
                  <a:pt x="5862854" y="2777325"/>
                  <a:pt x="5795449" y="2889251"/>
                </a:cubicBezTo>
                <a:cubicBezTo>
                  <a:pt x="5795449" y="2889251"/>
                  <a:pt x="5795449" y="2889251"/>
                  <a:pt x="4752929" y="4684542"/>
                </a:cubicBezTo>
                <a:cubicBezTo>
                  <a:pt x="4690018" y="4800945"/>
                  <a:pt x="4564197" y="4872577"/>
                  <a:pt x="4433881" y="4872577"/>
                </a:cubicBezTo>
                <a:cubicBezTo>
                  <a:pt x="4433881" y="4872577"/>
                  <a:pt x="4433881" y="4872577"/>
                  <a:pt x="2353334" y="4872577"/>
                </a:cubicBezTo>
                <a:cubicBezTo>
                  <a:pt x="2218525" y="4872577"/>
                  <a:pt x="2097197" y="4800945"/>
                  <a:pt x="2029793" y="4684542"/>
                </a:cubicBezTo>
                <a:cubicBezTo>
                  <a:pt x="2029793" y="4684542"/>
                  <a:pt x="2029793" y="4684542"/>
                  <a:pt x="991766" y="2889251"/>
                </a:cubicBezTo>
                <a:cubicBezTo>
                  <a:pt x="924361" y="2777325"/>
                  <a:pt x="924361" y="2634060"/>
                  <a:pt x="991766" y="2522134"/>
                </a:cubicBezTo>
                <a:cubicBezTo>
                  <a:pt x="991766" y="2522134"/>
                  <a:pt x="991766" y="2522134"/>
                  <a:pt x="1377193" y="1855530"/>
                </a:cubicBezTo>
                <a:lnTo>
                  <a:pt x="1409676" y="1799352"/>
                </a:lnTo>
                <a:lnTo>
                  <a:pt x="1408533" y="1798873"/>
                </a:lnTo>
                <a:cubicBezTo>
                  <a:pt x="1385179" y="1785241"/>
                  <a:pt x="1365364" y="1765500"/>
                  <a:pt x="1351210" y="1741057"/>
                </a:cubicBezTo>
                <a:cubicBezTo>
                  <a:pt x="1351210" y="1741057"/>
                  <a:pt x="1351210" y="1741057"/>
                  <a:pt x="915276" y="987100"/>
                </a:cubicBezTo>
                <a:cubicBezTo>
                  <a:pt x="886968" y="940096"/>
                  <a:pt x="886968" y="879930"/>
                  <a:pt x="915276" y="832924"/>
                </a:cubicBezTo>
                <a:cubicBezTo>
                  <a:pt x="915276" y="832924"/>
                  <a:pt x="915276" y="832924"/>
                  <a:pt x="1351210" y="78969"/>
                </a:cubicBezTo>
                <a:cubicBezTo>
                  <a:pt x="1379517" y="30084"/>
                  <a:pt x="1430471" y="0"/>
                  <a:pt x="1487085" y="0"/>
                </a:cubicBezTo>
                <a:close/>
              </a:path>
            </a:pathLst>
          </a:custGeom>
        </p:spPr>
      </p:pic>
      <p:cxnSp>
        <p:nvCxnSpPr>
          <p:cNvPr id="8" name="Straight Connector 7">
            <a:extLst>
              <a:ext uri="{FF2B5EF4-FFF2-40B4-BE49-F238E27FC236}">
                <a16:creationId xmlns:a16="http://schemas.microsoft.com/office/drawing/2014/main" id="{5B4C0515-241B-4B1E-BDA5-AC67A9D73FF9}"/>
              </a:ext>
            </a:extLst>
          </p:cNvPr>
          <p:cNvCxnSpPr/>
          <p:nvPr/>
        </p:nvCxnSpPr>
        <p:spPr>
          <a:xfrm>
            <a:off x="1918855" y="2592221"/>
            <a:ext cx="4526280" cy="0"/>
          </a:xfrm>
          <a:prstGeom prst="line">
            <a:avLst/>
          </a:prstGeom>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A72CA762-2248-419D-9C03-9EB3D665F3DF}"/>
              </a:ext>
            </a:extLst>
          </p:cNvPr>
          <p:cNvSpPr txBox="1"/>
          <p:nvPr/>
        </p:nvSpPr>
        <p:spPr>
          <a:xfrm>
            <a:off x="2103534" y="5458400"/>
            <a:ext cx="7984925" cy="646331"/>
          </a:xfrm>
          <a:prstGeom prst="rect">
            <a:avLst/>
          </a:prstGeom>
          <a:solidFill>
            <a:schemeClr val="bg1">
              <a:lumMod val="95000"/>
            </a:schemeClr>
          </a:solidFill>
          <a:ln>
            <a:solidFill>
              <a:schemeClr val="bg1"/>
            </a:solidFill>
          </a:ln>
        </p:spPr>
        <p:txBody>
          <a:bodyPr wrap="square" rtlCol="0">
            <a:spAutoFit/>
          </a:bodyPr>
          <a:lstStyle/>
          <a:p>
            <a:r>
              <a:rPr lang="en-US" sz="1200">
                <a:latin typeface="Calibri" panose="020F0502020204030204" pitchFamily="34" charset="0"/>
                <a:cs typeface="Calibri" panose="020F0502020204030204" pitchFamily="34" charset="0"/>
              </a:rPr>
              <a:t>Note: “Beginning” refers to the start of the 28-day mindfulness practice period and the “end” refers to the conclusion of the practice period, close to the 28</a:t>
            </a:r>
            <a:r>
              <a:rPr lang="en-US" sz="1200" baseline="30000">
                <a:latin typeface="Calibri" panose="020F0502020204030204" pitchFamily="34" charset="0"/>
                <a:cs typeface="Calibri" panose="020F0502020204030204" pitchFamily="34" charset="0"/>
              </a:rPr>
              <a:t>th</a:t>
            </a:r>
            <a:r>
              <a:rPr lang="en-US" sz="1200">
                <a:latin typeface="Calibri" panose="020F0502020204030204" pitchFamily="34" charset="0"/>
                <a:cs typeface="Calibri" panose="020F0502020204030204" pitchFamily="34" charset="0"/>
              </a:rPr>
              <a:t> day. </a:t>
            </a:r>
          </a:p>
          <a:p>
            <a:endParaRPr lang="en-US" sz="120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1711483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090FCE-C5C3-4A84-8B26-52F7BF585A88}"/>
              </a:ext>
            </a:extLst>
          </p:cNvPr>
          <p:cNvSpPr>
            <a:spLocks noGrp="1"/>
          </p:cNvSpPr>
          <p:nvPr>
            <p:ph type="title"/>
          </p:nvPr>
        </p:nvSpPr>
        <p:spPr>
          <a:xfrm>
            <a:off x="2036412" y="1318545"/>
            <a:ext cx="7693940" cy="735951"/>
          </a:xfrm>
        </p:spPr>
        <p:txBody>
          <a:bodyPr>
            <a:noAutofit/>
          </a:bodyPr>
          <a:lstStyle/>
          <a:p>
            <a:r>
              <a:rPr lang="en-US" sz="2700">
                <a:latin typeface="Calibri Light" panose="020F0302020204030204" pitchFamily="34" charset="0"/>
                <a:cs typeface="Calibri Light" panose="020F0302020204030204" pitchFamily="34" charset="0"/>
              </a:rPr>
              <a:t>Summary of results: </a:t>
            </a:r>
            <a:r>
              <a:rPr lang="en-US" sz="2700" b="1">
                <a:latin typeface="Calibri Light" panose="020F0302020204030204" pitchFamily="34" charset="0"/>
                <a:cs typeface="Calibri Light" panose="020F0302020204030204" pitchFamily="34" charset="0"/>
              </a:rPr>
              <a:t>Perceived helpfulness </a:t>
            </a:r>
            <a:r>
              <a:rPr lang="en-US" sz="2700">
                <a:latin typeface="Calibri Light" panose="020F0302020204030204" pitchFamily="34" charset="0"/>
                <a:cs typeface="Calibri Light" panose="020F0302020204030204" pitchFamily="34" charset="0"/>
              </a:rPr>
              <a:t>determines the impact of mindfulness</a:t>
            </a:r>
          </a:p>
        </p:txBody>
      </p:sp>
      <p:sp>
        <p:nvSpPr>
          <p:cNvPr id="5" name="TextBox 4">
            <a:extLst>
              <a:ext uri="{FF2B5EF4-FFF2-40B4-BE49-F238E27FC236}">
                <a16:creationId xmlns:a16="http://schemas.microsoft.com/office/drawing/2014/main" id="{20537E83-B088-49B8-B36A-5B484CDAABF3}"/>
              </a:ext>
            </a:extLst>
          </p:cNvPr>
          <p:cNvSpPr txBox="1"/>
          <p:nvPr/>
        </p:nvSpPr>
        <p:spPr>
          <a:xfrm>
            <a:off x="2098406" y="2917556"/>
            <a:ext cx="3997595" cy="1302485"/>
          </a:xfrm>
          <a:prstGeom prst="roundRect">
            <a:avLst/>
          </a:prstGeom>
          <a:solidFill>
            <a:schemeClr val="accent3"/>
          </a:solidFill>
        </p:spPr>
        <p:style>
          <a:lnRef idx="2">
            <a:schemeClr val="accent1"/>
          </a:lnRef>
          <a:fillRef idx="1">
            <a:schemeClr val="lt1"/>
          </a:fillRef>
          <a:effectRef idx="0">
            <a:schemeClr val="accent1"/>
          </a:effectRef>
          <a:fontRef idx="minor">
            <a:schemeClr val="dk1"/>
          </a:fontRef>
        </p:style>
        <p:txBody>
          <a:bodyPr wrap="square" lIns="68580" tIns="34290" rIns="68580" bIns="34290" anchor="t">
            <a:spAutoFit/>
          </a:bodyPr>
          <a:lstStyle/>
          <a:p>
            <a:pPr>
              <a:spcBef>
                <a:spcPts val="450"/>
              </a:spcBef>
            </a:pPr>
            <a:r>
              <a:rPr lang="en-US" sz="1800" b="0" i="0" dirty="0">
                <a:solidFill>
                  <a:schemeClr val="bg1"/>
                </a:solidFill>
                <a:effectLst/>
                <a:latin typeface="Calibri Light"/>
                <a:cs typeface="Calibri Light"/>
              </a:rPr>
              <a:t>On days when </a:t>
            </a:r>
            <a:r>
              <a:rPr lang="en-US" sz="1800" dirty="0">
                <a:solidFill>
                  <a:schemeClr val="bg1"/>
                </a:solidFill>
                <a:latin typeface="Calibri Light"/>
                <a:cs typeface="Calibri Light"/>
              </a:rPr>
              <a:t>workers</a:t>
            </a:r>
            <a:r>
              <a:rPr lang="en-US" sz="1800" b="0" i="0" dirty="0">
                <a:solidFill>
                  <a:schemeClr val="bg1"/>
                </a:solidFill>
                <a:effectLst/>
                <a:latin typeface="Calibri Light"/>
                <a:cs typeface="Calibri Light"/>
              </a:rPr>
              <a:t> engaged in more mindfulness practice, individuals who </a:t>
            </a:r>
            <a:r>
              <a:rPr lang="en-US" sz="1800" b="1" dirty="0">
                <a:solidFill>
                  <a:schemeClr val="bg1"/>
                </a:solidFill>
                <a:latin typeface="Calibri Light"/>
                <a:cs typeface="Calibri Light"/>
              </a:rPr>
              <a:t>perceived mindfulness activities as more helpful </a:t>
            </a:r>
            <a:r>
              <a:rPr lang="en-US" sz="1800" dirty="0">
                <a:solidFill>
                  <a:schemeClr val="bg1"/>
                </a:solidFill>
                <a:ea typeface="+mn-lt"/>
                <a:cs typeface="+mn-lt"/>
              </a:rPr>
              <a:t>had</a:t>
            </a:r>
            <a:r>
              <a:rPr lang="en-US" sz="1800" b="1" dirty="0">
                <a:solidFill>
                  <a:schemeClr val="bg1"/>
                </a:solidFill>
                <a:ea typeface="+mn-lt"/>
                <a:cs typeface="+mn-lt"/>
              </a:rPr>
              <a:t> lower fatigue </a:t>
            </a:r>
            <a:r>
              <a:rPr lang="en-US" sz="1800" dirty="0">
                <a:solidFill>
                  <a:schemeClr val="bg1"/>
                </a:solidFill>
                <a:ea typeface="+mn-lt"/>
                <a:cs typeface="+mn-lt"/>
              </a:rPr>
              <a:t>the next day</a:t>
            </a:r>
            <a:r>
              <a:rPr lang="en-US" sz="1800" dirty="0">
                <a:solidFill>
                  <a:schemeClr val="bg1"/>
                </a:solidFill>
                <a:latin typeface="Calibri Light"/>
                <a:ea typeface="+mn-lt"/>
                <a:cs typeface="Calibri Light"/>
              </a:rPr>
              <a:t>.</a:t>
            </a:r>
            <a:endParaRPr lang="en-US" sz="1800">
              <a:solidFill>
                <a:schemeClr val="bg1"/>
              </a:solidFill>
              <a:latin typeface="Calibri Light" panose="020F0302020204030204" pitchFamily="34" charset="0"/>
              <a:cs typeface="Calibri Light" panose="020F0302020204030204" pitchFamily="34" charset="0"/>
            </a:endParaRPr>
          </a:p>
        </p:txBody>
      </p:sp>
      <p:pic>
        <p:nvPicPr>
          <p:cNvPr id="7" name="Picture 6" descr="A picture containing water, boat, sky, outdoor&#10;&#10;Description automatically generated">
            <a:extLst>
              <a:ext uri="{FF2B5EF4-FFF2-40B4-BE49-F238E27FC236}">
                <a16:creationId xmlns:a16="http://schemas.microsoft.com/office/drawing/2014/main" id="{D41E1B19-C6EC-41D1-AB7B-F8158BB757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77029" y="2492663"/>
            <a:ext cx="3616566" cy="2593128"/>
          </a:xfrm>
          <a:prstGeom prst="rect">
            <a:avLst/>
          </a:prstGeom>
        </p:spPr>
      </p:pic>
      <p:sp>
        <p:nvSpPr>
          <p:cNvPr id="3" name="TextBox 2">
            <a:extLst>
              <a:ext uri="{FF2B5EF4-FFF2-40B4-BE49-F238E27FC236}">
                <a16:creationId xmlns:a16="http://schemas.microsoft.com/office/drawing/2014/main" id="{6ACD3D06-EC03-49C3-9574-1272F6AB0D5F}"/>
              </a:ext>
            </a:extLst>
          </p:cNvPr>
          <p:cNvSpPr txBox="1"/>
          <p:nvPr/>
        </p:nvSpPr>
        <p:spPr>
          <a:xfrm>
            <a:off x="1857972" y="5227833"/>
            <a:ext cx="8476059" cy="646331"/>
          </a:xfrm>
          <a:prstGeom prst="rect">
            <a:avLst/>
          </a:prstGeom>
          <a:solidFill>
            <a:schemeClr val="bg1">
              <a:lumMod val="95000"/>
            </a:schemeClr>
          </a:solidFill>
          <a:ln>
            <a:solidFill>
              <a:schemeClr val="bg1"/>
            </a:solidFill>
          </a:ln>
        </p:spPr>
        <p:txBody>
          <a:bodyPr wrap="square" rtlCol="0">
            <a:spAutoFit/>
          </a:bodyPr>
          <a:lstStyle/>
          <a:p>
            <a:r>
              <a:rPr lang="en-US" sz="1200">
                <a:latin typeface="Calibri" panose="020F0502020204030204" pitchFamily="34" charset="0"/>
                <a:cs typeface="Calibri" panose="020F0502020204030204" pitchFamily="34" charset="0"/>
              </a:rPr>
              <a:t>Note: “More Helpful” perceived helpfulness of mindfulness are participants who view mindfulness as more helpful than the average participant. “Less Helpful” are participants who view mindfulness as less helpful than the average participant. </a:t>
            </a:r>
          </a:p>
          <a:p>
            <a:endParaRPr lang="en-US" sz="120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70282451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9536" y="548680"/>
            <a:ext cx="8352928" cy="1143000"/>
          </a:xfrm>
        </p:spPr>
        <p:txBody>
          <a:bodyPr/>
          <a:lstStyle/>
          <a:p>
            <a:pPr algn="l"/>
            <a:r>
              <a:rPr lang="en-GB" u="sng" dirty="0">
                <a:solidFill>
                  <a:schemeClr val="accent6">
                    <a:lumMod val="50000"/>
                  </a:schemeClr>
                </a:solidFill>
              </a:rPr>
              <a:t>Mindfulness and safety study</a:t>
            </a:r>
          </a:p>
        </p:txBody>
      </p:sp>
      <p:sp>
        <p:nvSpPr>
          <p:cNvPr id="3" name="Content Placeholder 2"/>
          <p:cNvSpPr>
            <a:spLocks noGrp="1"/>
          </p:cNvSpPr>
          <p:nvPr>
            <p:ph idx="1"/>
          </p:nvPr>
        </p:nvSpPr>
        <p:spPr/>
        <p:txBody>
          <a:bodyPr/>
          <a:lstStyle/>
          <a:p>
            <a:r>
              <a:rPr lang="en-GB" dirty="0"/>
              <a:t>Tailored mindfulness exercises, short and suitable for use at the worksite</a:t>
            </a:r>
          </a:p>
          <a:p>
            <a:r>
              <a:rPr lang="en-GB" dirty="0"/>
              <a:t>Measured effects on worker well being, situation awareness and safety</a:t>
            </a:r>
          </a:p>
          <a:p>
            <a:r>
              <a:rPr lang="en-GB" dirty="0"/>
              <a:t>Preliminary findings indicate </a:t>
            </a:r>
            <a:r>
              <a:rPr lang="en-GB"/>
              <a:t>that any benefits </a:t>
            </a:r>
            <a:r>
              <a:rPr lang="en-GB" dirty="0"/>
              <a:t>dependent on time and practice.</a:t>
            </a:r>
          </a:p>
          <a:p>
            <a:r>
              <a:rPr lang="en-GB" dirty="0"/>
              <a:t>Possible paths - Attentional focussing? Wellbeing effects?  </a:t>
            </a:r>
          </a:p>
        </p:txBody>
      </p:sp>
      <p:pic>
        <p:nvPicPr>
          <p:cNvPr id="4" name="Picture 3">
            <a:extLst>
              <a:ext uri="{FF2B5EF4-FFF2-40B4-BE49-F238E27FC236}">
                <a16:creationId xmlns:a16="http://schemas.microsoft.com/office/drawing/2014/main" id="{5A27D4FE-EEDF-4A94-80C9-FE685E6F0AA3}"/>
              </a:ext>
            </a:extLst>
          </p:cNvPr>
          <p:cNvPicPr>
            <a:picLocks noChangeAspect="1"/>
          </p:cNvPicPr>
          <p:nvPr/>
        </p:nvPicPr>
        <p:blipFill>
          <a:blip r:embed="rId2"/>
          <a:stretch>
            <a:fillRect/>
          </a:stretch>
        </p:blipFill>
        <p:spPr>
          <a:xfrm>
            <a:off x="8636000" y="152400"/>
            <a:ext cx="2032000" cy="1143000"/>
          </a:xfrm>
          <a:prstGeom prst="rect">
            <a:avLst/>
          </a:prstGeom>
        </p:spPr>
      </p:pic>
    </p:spTree>
    <p:extLst>
      <p:ext uri="{BB962C8B-B14F-4D97-AF65-F5344CB8AC3E}">
        <p14:creationId xmlns:p14="http://schemas.microsoft.com/office/powerpoint/2010/main" val="199532926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707D0E-162D-B37E-152A-03661B4A7F54}"/>
              </a:ext>
            </a:extLst>
          </p:cNvPr>
          <p:cNvSpPr>
            <a:spLocks noGrp="1"/>
          </p:cNvSpPr>
          <p:nvPr>
            <p:ph type="title"/>
          </p:nvPr>
        </p:nvSpPr>
        <p:spPr/>
        <p:txBody>
          <a:bodyPr/>
          <a:lstStyle/>
          <a:p>
            <a:r>
              <a:rPr lang="en-GB" u="sng" dirty="0">
                <a:solidFill>
                  <a:schemeClr val="accent6">
                    <a:lumMod val="75000"/>
                  </a:schemeClr>
                </a:solidFill>
              </a:rPr>
              <a:t>Mindfulness and Safety Leadership?</a:t>
            </a:r>
          </a:p>
        </p:txBody>
      </p:sp>
      <p:sp>
        <p:nvSpPr>
          <p:cNvPr id="3" name="TextBox 2">
            <a:extLst>
              <a:ext uri="{FF2B5EF4-FFF2-40B4-BE49-F238E27FC236}">
                <a16:creationId xmlns:a16="http://schemas.microsoft.com/office/drawing/2014/main" id="{3172F0B4-3A66-8783-EC74-F23071777743}"/>
              </a:ext>
            </a:extLst>
          </p:cNvPr>
          <p:cNvSpPr txBox="1"/>
          <p:nvPr/>
        </p:nvSpPr>
        <p:spPr>
          <a:xfrm>
            <a:off x="377072" y="2121032"/>
            <a:ext cx="11948720" cy="3724096"/>
          </a:xfrm>
          <a:prstGeom prst="rect">
            <a:avLst/>
          </a:prstGeom>
          <a:noFill/>
        </p:spPr>
        <p:txBody>
          <a:bodyPr wrap="none" rtlCol="0">
            <a:spAutoFit/>
          </a:bodyPr>
          <a:lstStyle/>
          <a:p>
            <a:pPr marL="571500" indent="-571500">
              <a:buFont typeface="Arial" panose="020B0604020202020204" pitchFamily="34" charset="0"/>
              <a:buChar char="•"/>
            </a:pPr>
            <a:r>
              <a:rPr lang="en-GB" sz="4000" dirty="0"/>
              <a:t>Selection  - mindfulness trait?</a:t>
            </a:r>
          </a:p>
          <a:p>
            <a:pPr marL="571500" indent="-571500">
              <a:buFont typeface="Arial" panose="020B0604020202020204" pitchFamily="34" charset="0"/>
              <a:buChar char="•"/>
            </a:pPr>
            <a:endParaRPr lang="en-GB" sz="4000" dirty="0"/>
          </a:p>
          <a:p>
            <a:pPr marL="571500" indent="-571500">
              <a:buFont typeface="Arial" panose="020B0604020202020204" pitchFamily="34" charset="0"/>
              <a:buChar char="•"/>
            </a:pPr>
            <a:r>
              <a:rPr lang="en-GB" sz="4000" dirty="0"/>
              <a:t>Training – developing mindfulness skills (meditation)?</a:t>
            </a:r>
          </a:p>
          <a:p>
            <a:pPr marL="571500" indent="-571500">
              <a:buFont typeface="Arial" panose="020B0604020202020204" pitchFamily="34" charset="0"/>
              <a:buChar char="•"/>
            </a:pPr>
            <a:endParaRPr lang="en-GB" sz="4000" dirty="0"/>
          </a:p>
          <a:p>
            <a:pPr marL="571500" indent="-571500">
              <a:buFont typeface="Arial" panose="020B0604020202020204" pitchFamily="34" charset="0"/>
              <a:buChar char="•"/>
            </a:pPr>
            <a:r>
              <a:rPr lang="en-GB" sz="4000" dirty="0"/>
              <a:t>Organizational culture – mindful organizing?</a:t>
            </a:r>
          </a:p>
          <a:p>
            <a:endParaRPr lang="en-GB" dirty="0"/>
          </a:p>
          <a:p>
            <a:endParaRPr lang="en-GB" dirty="0"/>
          </a:p>
        </p:txBody>
      </p:sp>
    </p:spTree>
    <p:extLst>
      <p:ext uri="{BB962C8B-B14F-4D97-AF65-F5344CB8AC3E}">
        <p14:creationId xmlns:p14="http://schemas.microsoft.com/office/powerpoint/2010/main" val="14906679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869ED6-1C1F-4042-A44C-0E37FC807514}"/>
              </a:ext>
            </a:extLst>
          </p:cNvPr>
          <p:cNvSpPr>
            <a:spLocks noGrp="1"/>
          </p:cNvSpPr>
          <p:nvPr>
            <p:ph type="title"/>
          </p:nvPr>
        </p:nvSpPr>
        <p:spPr/>
        <p:txBody>
          <a:bodyPr/>
          <a:lstStyle/>
          <a:p>
            <a:r>
              <a:rPr lang="en-GB" u="sng" dirty="0">
                <a:solidFill>
                  <a:schemeClr val="accent6">
                    <a:lumMod val="75000"/>
                  </a:schemeClr>
                </a:solidFill>
              </a:rPr>
              <a:t>Mindfulness and Safety Leadership?</a:t>
            </a:r>
            <a:endParaRPr lang="en-GB" dirty="0"/>
          </a:p>
        </p:txBody>
      </p:sp>
      <p:sp>
        <p:nvSpPr>
          <p:cNvPr id="3" name="Content Placeholder 2">
            <a:extLst>
              <a:ext uri="{FF2B5EF4-FFF2-40B4-BE49-F238E27FC236}">
                <a16:creationId xmlns:a16="http://schemas.microsoft.com/office/drawing/2014/main" id="{BDABC229-0E80-BA1A-B9F2-36AD14944AB3}"/>
              </a:ext>
            </a:extLst>
          </p:cNvPr>
          <p:cNvSpPr>
            <a:spLocks noGrp="1"/>
          </p:cNvSpPr>
          <p:nvPr>
            <p:ph idx="1"/>
          </p:nvPr>
        </p:nvSpPr>
        <p:spPr/>
        <p:txBody>
          <a:bodyPr/>
          <a:lstStyle/>
          <a:p>
            <a:r>
              <a:rPr lang="en-GB" dirty="0"/>
              <a:t>Supervisors/ Team Leaders at the worksite.</a:t>
            </a:r>
          </a:p>
          <a:p>
            <a:endParaRPr lang="en-GB" dirty="0"/>
          </a:p>
          <a:p>
            <a:r>
              <a:rPr lang="en-GB" dirty="0"/>
              <a:t>Managers</a:t>
            </a:r>
          </a:p>
          <a:p>
            <a:endParaRPr lang="en-GB" dirty="0"/>
          </a:p>
          <a:p>
            <a:r>
              <a:rPr lang="en-GB" dirty="0"/>
              <a:t>‘Mindful organizing’ (HRO) – team, organizational level</a:t>
            </a:r>
          </a:p>
          <a:p>
            <a:endParaRPr lang="en-GB" dirty="0"/>
          </a:p>
        </p:txBody>
      </p:sp>
    </p:spTree>
    <p:extLst>
      <p:ext uri="{BB962C8B-B14F-4D97-AF65-F5344CB8AC3E}">
        <p14:creationId xmlns:p14="http://schemas.microsoft.com/office/powerpoint/2010/main" val="3506375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78C7516-E99A-4809-B9DE-6ED40046C2FA}"/>
              </a:ext>
            </a:extLst>
          </p:cNvPr>
          <p:cNvPicPr>
            <a:picLocks noChangeAspect="1"/>
          </p:cNvPicPr>
          <p:nvPr/>
        </p:nvPicPr>
        <p:blipFill>
          <a:blip r:embed="rId2"/>
          <a:stretch>
            <a:fillRect/>
          </a:stretch>
        </p:blipFill>
        <p:spPr>
          <a:xfrm>
            <a:off x="-180157" y="-101339"/>
            <a:ext cx="12552314" cy="7060677"/>
          </a:xfrm>
          <a:prstGeom prst="rect">
            <a:avLst/>
          </a:prstGeom>
        </p:spPr>
      </p:pic>
    </p:spTree>
    <p:extLst>
      <p:ext uri="{BB962C8B-B14F-4D97-AF65-F5344CB8AC3E}">
        <p14:creationId xmlns:p14="http://schemas.microsoft.com/office/powerpoint/2010/main" val="33707334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A3204A5E-12E9-4419-AA69-DD87A7DAA12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809" r="1809"/>
          <a:stretch/>
        </p:blipFill>
        <p:spPr bwMode="auto">
          <a:xfrm>
            <a:off x="1527819" y="867968"/>
            <a:ext cx="9143985" cy="5336579"/>
          </a:xfrm>
          <a:prstGeom prst="rect">
            <a:avLst/>
          </a:prstGeom>
          <a:solidFill>
            <a:srgbClr val="FFFFFF"/>
          </a:solidFill>
        </p:spPr>
      </p:pic>
      <p:sp>
        <p:nvSpPr>
          <p:cNvPr id="17" name="Rectangle 16">
            <a:extLst>
              <a:ext uri="{FF2B5EF4-FFF2-40B4-BE49-F238E27FC236}">
                <a16:creationId xmlns:a16="http://schemas.microsoft.com/office/drawing/2014/main" id="{82EC8BC0-CAC1-4D2B-A5C2-B7562BA046E4}"/>
              </a:ext>
            </a:extLst>
          </p:cNvPr>
          <p:cNvSpPr/>
          <p:nvPr/>
        </p:nvSpPr>
        <p:spPr>
          <a:xfrm>
            <a:off x="1524016" y="5449567"/>
            <a:ext cx="9143985" cy="762601"/>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Arial"/>
              <a:ea typeface="+mn-ea"/>
              <a:cs typeface="+mn-cs"/>
            </a:endParaRPr>
          </a:p>
        </p:txBody>
      </p:sp>
      <p:sp>
        <p:nvSpPr>
          <p:cNvPr id="6" name="Rectangle 5">
            <a:extLst>
              <a:ext uri="{FF2B5EF4-FFF2-40B4-BE49-F238E27FC236}">
                <a16:creationId xmlns:a16="http://schemas.microsoft.com/office/drawing/2014/main" id="{C174DE14-4058-4C5B-A997-25B54031A650}"/>
              </a:ext>
            </a:extLst>
          </p:cNvPr>
          <p:cNvSpPr/>
          <p:nvPr/>
        </p:nvSpPr>
        <p:spPr>
          <a:xfrm>
            <a:off x="1976230" y="4149096"/>
            <a:ext cx="7756634" cy="438581"/>
          </a:xfrm>
          <a:prstGeom prst="rect">
            <a:avLst/>
          </a:prstGeom>
        </p:spPr>
        <p:txBody>
          <a:bodyPr wrap="square">
            <a:spAutoFit/>
          </a:bodyPr>
          <a:lstStyle/>
          <a:p>
            <a:pPr marL="0" marR="0" lvl="0" indent="0" algn="ctr" defTabSz="685800" rtl="0" eaLnBrk="1" fontAlgn="base"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Segoe UI" panose="020B0502040204020203" pitchFamily="34" charset="0"/>
              <a:ea typeface="+mn-ea"/>
              <a:cs typeface="+mn-cs"/>
            </a:endParaRPr>
          </a:p>
        </p:txBody>
      </p:sp>
      <p:sp>
        <p:nvSpPr>
          <p:cNvPr id="10" name="Rectangle 9">
            <a:extLst>
              <a:ext uri="{FF2B5EF4-FFF2-40B4-BE49-F238E27FC236}">
                <a16:creationId xmlns:a16="http://schemas.microsoft.com/office/drawing/2014/main" id="{6070F51B-A788-44D2-9974-8EB207CE1FC9}"/>
              </a:ext>
            </a:extLst>
          </p:cNvPr>
          <p:cNvSpPr/>
          <p:nvPr/>
        </p:nvSpPr>
        <p:spPr>
          <a:xfrm>
            <a:off x="1527819" y="824569"/>
            <a:ext cx="9143985" cy="1583240"/>
          </a:xfrm>
          <a:prstGeom prst="rect">
            <a:avLst/>
          </a:prstGeom>
          <a:solidFill>
            <a:schemeClr val="bg1">
              <a:lumMod val="50000"/>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Arial"/>
              <a:ea typeface="+mn-ea"/>
              <a:cs typeface="+mn-cs"/>
            </a:endParaRPr>
          </a:p>
        </p:txBody>
      </p:sp>
      <p:pic>
        <p:nvPicPr>
          <p:cNvPr id="7" name="Google Shape;57;p13">
            <a:extLst>
              <a:ext uri="{FF2B5EF4-FFF2-40B4-BE49-F238E27FC236}">
                <a16:creationId xmlns:a16="http://schemas.microsoft.com/office/drawing/2014/main" id="{5FD2F9A9-7F88-4603-97FD-6F48201C1726}"/>
              </a:ext>
            </a:extLst>
          </p:cNvPr>
          <p:cNvPicPr preferRelativeResize="0"/>
          <p:nvPr/>
        </p:nvPicPr>
        <p:blipFill rotWithShape="1">
          <a:blip r:embed="rId4">
            <a:alphaModFix/>
          </a:blip>
          <a:srcRect t="18974" b="26903"/>
          <a:stretch/>
        </p:blipFill>
        <p:spPr>
          <a:xfrm>
            <a:off x="5107696" y="5471804"/>
            <a:ext cx="1968989" cy="732743"/>
          </a:xfrm>
          <a:prstGeom prst="rect">
            <a:avLst/>
          </a:prstGeom>
          <a:noFill/>
          <a:ln>
            <a:noFill/>
          </a:ln>
        </p:spPr>
      </p:pic>
      <p:pic>
        <p:nvPicPr>
          <p:cNvPr id="8" name="Picture 3" descr="A picture containing sitting, stop, red&#10;&#10;Description generated with very high confidence">
            <a:extLst>
              <a:ext uri="{FF2B5EF4-FFF2-40B4-BE49-F238E27FC236}">
                <a16:creationId xmlns:a16="http://schemas.microsoft.com/office/drawing/2014/main" id="{1573F1B3-DC88-4C6F-99F2-AC31EFE6ED8F}"/>
              </a:ext>
            </a:extLst>
          </p:cNvPr>
          <p:cNvPicPr>
            <a:picLocks noChangeAspect="1"/>
          </p:cNvPicPr>
          <p:nvPr/>
        </p:nvPicPr>
        <p:blipFill>
          <a:blip r:embed="rId5"/>
          <a:stretch>
            <a:fillRect/>
          </a:stretch>
        </p:blipFill>
        <p:spPr>
          <a:xfrm>
            <a:off x="8687573" y="5511227"/>
            <a:ext cx="1968989" cy="522204"/>
          </a:xfrm>
          <a:prstGeom prst="rect">
            <a:avLst/>
          </a:prstGeom>
        </p:spPr>
      </p:pic>
      <p:pic>
        <p:nvPicPr>
          <p:cNvPr id="9" name="Picture 4" descr="A picture containing drawing&#10;&#10;Description generated with very high confidence">
            <a:extLst>
              <a:ext uri="{FF2B5EF4-FFF2-40B4-BE49-F238E27FC236}">
                <a16:creationId xmlns:a16="http://schemas.microsoft.com/office/drawing/2014/main" id="{36EBE1F5-34DC-4340-84D4-0B5C4394931F}"/>
              </a:ext>
            </a:extLst>
          </p:cNvPr>
          <p:cNvPicPr>
            <a:picLocks noChangeAspect="1"/>
          </p:cNvPicPr>
          <p:nvPr/>
        </p:nvPicPr>
        <p:blipFill>
          <a:blip r:embed="rId6"/>
          <a:stretch>
            <a:fillRect/>
          </a:stretch>
        </p:blipFill>
        <p:spPr>
          <a:xfrm>
            <a:off x="1940921" y="5626291"/>
            <a:ext cx="1347195" cy="363743"/>
          </a:xfrm>
          <a:prstGeom prst="rect">
            <a:avLst/>
          </a:prstGeom>
        </p:spPr>
      </p:pic>
      <p:sp>
        <p:nvSpPr>
          <p:cNvPr id="11" name="TextBox 10">
            <a:extLst>
              <a:ext uri="{FF2B5EF4-FFF2-40B4-BE49-F238E27FC236}">
                <a16:creationId xmlns:a16="http://schemas.microsoft.com/office/drawing/2014/main" id="{DA72CAD0-E668-4B93-B95F-56AA2B7F3EDC}"/>
              </a:ext>
            </a:extLst>
          </p:cNvPr>
          <p:cNvSpPr txBox="1"/>
          <p:nvPr/>
        </p:nvSpPr>
        <p:spPr>
          <a:xfrm>
            <a:off x="2119041" y="994611"/>
            <a:ext cx="7946297" cy="1384995"/>
          </a:xfrm>
          <a:prstGeom prst="rect">
            <a:avLst/>
          </a:prstGeom>
          <a:noFill/>
        </p:spPr>
        <p:txBody>
          <a:bodyPr wrap="square" rtlCol="0">
            <a:spAutoFit/>
          </a:bodyPr>
          <a:lstStyle/>
          <a:p>
            <a:pPr algn="ctr" rtl="0" fontAlgn="base"/>
            <a:r>
              <a:rPr lang="en-US" sz="36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Helvetica Neue"/>
              </a:rPr>
              <a:t>Mindfulness and Offshore Safety</a:t>
            </a:r>
          </a:p>
          <a:p>
            <a:pPr algn="ctr" rtl="0" fontAlgn="base"/>
            <a:r>
              <a:rPr lang="en-US" sz="24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Helvetica Neue"/>
              </a:rPr>
              <a:t>Christiane </a:t>
            </a:r>
            <a:r>
              <a:rPr lang="en-US" sz="2400" b="1" dirty="0" err="1">
                <a:ln w="10160">
                  <a:solidFill>
                    <a:schemeClr val="accent5"/>
                  </a:solidFill>
                  <a:prstDash val="solid"/>
                </a:ln>
                <a:solidFill>
                  <a:srgbClr val="FFFFFF"/>
                </a:solidFill>
                <a:effectLst>
                  <a:outerShdw blurRad="38100" dist="22860" dir="5400000" algn="tl" rotWithShape="0">
                    <a:srgbClr val="000000">
                      <a:alpha val="30000"/>
                    </a:srgbClr>
                  </a:outerShdw>
                </a:effectLst>
                <a:latin typeface="Helvetica Neue"/>
              </a:rPr>
              <a:t>Spitzmueller</a:t>
            </a:r>
            <a:r>
              <a:rPr lang="en-US" sz="24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Helvetica Neue"/>
              </a:rPr>
              <a:t>, UH &amp; Peggy Linder, UH</a:t>
            </a:r>
          </a:p>
          <a:p>
            <a:pPr algn="ctr" rtl="0" fontAlgn="base"/>
            <a:r>
              <a:rPr lang="en-US" sz="24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Helvetica Neue"/>
              </a:rPr>
              <a:t>Rhona Flin, RGU</a:t>
            </a:r>
            <a:endParaRPr lang="en-US" sz="24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mj-lt"/>
            </a:endParaRPr>
          </a:p>
        </p:txBody>
      </p:sp>
      <p:sp>
        <p:nvSpPr>
          <p:cNvPr id="14" name="TextBox 13">
            <a:extLst>
              <a:ext uri="{FF2B5EF4-FFF2-40B4-BE49-F238E27FC236}">
                <a16:creationId xmlns:a16="http://schemas.microsoft.com/office/drawing/2014/main" id="{4512B7E8-A6D9-4467-87E5-F983DDA2CA7C}"/>
              </a:ext>
            </a:extLst>
          </p:cNvPr>
          <p:cNvSpPr txBox="1"/>
          <p:nvPr/>
        </p:nvSpPr>
        <p:spPr>
          <a:xfrm>
            <a:off x="3656855" y="3131198"/>
            <a:ext cx="4652010" cy="300082"/>
          </a:xfrm>
          <a:prstGeom prst="rect">
            <a:avLst/>
          </a:prstGeom>
          <a:noFill/>
        </p:spPr>
        <p:txBody>
          <a:bodyPr wrap="square">
            <a:spAutoFit/>
          </a:bodyPr>
          <a:lstStyle/>
          <a:p>
            <a:r>
              <a:rPr lang="en-US" sz="1350" b="0" i="0">
                <a:solidFill>
                  <a:srgbClr val="000000"/>
                </a:solidFill>
                <a:effectLst/>
                <a:latin typeface="Times New Roman" panose="02020603050405020304" pitchFamily="18" charset="0"/>
              </a:rPr>
              <a:t> </a:t>
            </a:r>
            <a:endParaRPr lang="en-US" sz="1350"/>
          </a:p>
        </p:txBody>
      </p:sp>
      <p:pic>
        <p:nvPicPr>
          <p:cNvPr id="2" name="Picture 1">
            <a:extLst>
              <a:ext uri="{FF2B5EF4-FFF2-40B4-BE49-F238E27FC236}">
                <a16:creationId xmlns:a16="http://schemas.microsoft.com/office/drawing/2014/main" id="{B740B852-017F-4AC2-853F-CB4ACA97DA11}"/>
              </a:ext>
            </a:extLst>
          </p:cNvPr>
          <p:cNvPicPr>
            <a:picLocks noChangeAspect="1"/>
          </p:cNvPicPr>
          <p:nvPr/>
        </p:nvPicPr>
        <p:blipFill>
          <a:blip r:embed="rId7"/>
          <a:stretch>
            <a:fillRect/>
          </a:stretch>
        </p:blipFill>
        <p:spPr>
          <a:xfrm>
            <a:off x="3599996" y="5606288"/>
            <a:ext cx="1518036" cy="408467"/>
          </a:xfrm>
          <a:prstGeom prst="rect">
            <a:avLst/>
          </a:prstGeom>
        </p:spPr>
      </p:pic>
      <p:pic>
        <p:nvPicPr>
          <p:cNvPr id="3" name="Picture 2">
            <a:extLst>
              <a:ext uri="{FF2B5EF4-FFF2-40B4-BE49-F238E27FC236}">
                <a16:creationId xmlns:a16="http://schemas.microsoft.com/office/drawing/2014/main" id="{3106CA33-6C01-4911-A86E-7627E1A74EA6}"/>
              </a:ext>
            </a:extLst>
          </p:cNvPr>
          <p:cNvPicPr>
            <a:picLocks noChangeAspect="1"/>
          </p:cNvPicPr>
          <p:nvPr/>
        </p:nvPicPr>
        <p:blipFill>
          <a:blip r:embed="rId8"/>
          <a:stretch>
            <a:fillRect/>
          </a:stretch>
        </p:blipFill>
        <p:spPr>
          <a:xfrm>
            <a:off x="7488902" y="5496769"/>
            <a:ext cx="786452" cy="682811"/>
          </a:xfrm>
          <a:prstGeom prst="rect">
            <a:avLst/>
          </a:prstGeom>
        </p:spPr>
      </p:pic>
    </p:spTree>
    <p:extLst>
      <p:ext uri="{BB962C8B-B14F-4D97-AF65-F5344CB8AC3E}">
        <p14:creationId xmlns:p14="http://schemas.microsoft.com/office/powerpoint/2010/main" val="28313497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08C900-1FC1-CD44-967F-A2743A45EB6C}"/>
              </a:ext>
            </a:extLst>
          </p:cNvPr>
          <p:cNvSpPr>
            <a:spLocks noGrp="1"/>
          </p:cNvSpPr>
          <p:nvPr>
            <p:ph type="title"/>
          </p:nvPr>
        </p:nvSpPr>
        <p:spPr/>
        <p:txBody>
          <a:bodyPr/>
          <a:lstStyle/>
          <a:p>
            <a:r>
              <a:rPr lang="en-US" dirty="0"/>
              <a:t>Conceptual Model</a:t>
            </a:r>
          </a:p>
        </p:txBody>
      </p:sp>
      <p:grpSp>
        <p:nvGrpSpPr>
          <p:cNvPr id="7" name="Group 6">
            <a:extLst>
              <a:ext uri="{FF2B5EF4-FFF2-40B4-BE49-F238E27FC236}">
                <a16:creationId xmlns:a16="http://schemas.microsoft.com/office/drawing/2014/main" id="{8D7615F2-AE16-AE45-B4CA-E9A7E99808D0}"/>
              </a:ext>
            </a:extLst>
          </p:cNvPr>
          <p:cNvGrpSpPr/>
          <p:nvPr/>
        </p:nvGrpSpPr>
        <p:grpSpPr>
          <a:xfrm>
            <a:off x="2152650" y="3202998"/>
            <a:ext cx="1515340" cy="909204"/>
            <a:chOff x="4621" y="1569532"/>
            <a:chExt cx="2020453" cy="1212272"/>
          </a:xfrm>
        </p:grpSpPr>
        <p:sp>
          <p:nvSpPr>
            <p:cNvPr id="26" name="Rounded Rectangle 25">
              <a:extLst>
                <a:ext uri="{FF2B5EF4-FFF2-40B4-BE49-F238E27FC236}">
                  <a16:creationId xmlns:a16="http://schemas.microsoft.com/office/drawing/2014/main" id="{46593C62-1B75-5948-A2EE-8E5607AA7347}"/>
                </a:ext>
              </a:extLst>
            </p:cNvPr>
            <p:cNvSpPr/>
            <p:nvPr/>
          </p:nvSpPr>
          <p:spPr>
            <a:xfrm>
              <a:off x="4621" y="1569532"/>
              <a:ext cx="2020453" cy="1212272"/>
            </a:xfrm>
            <a:prstGeom prst="roundRect">
              <a:avLst>
                <a:gd name="adj" fmla="val 10000"/>
              </a:avLst>
            </a:prstGeom>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sp>
        <p:sp>
          <p:nvSpPr>
            <p:cNvPr id="27" name="Rounded Rectangle 4">
              <a:extLst>
                <a:ext uri="{FF2B5EF4-FFF2-40B4-BE49-F238E27FC236}">
                  <a16:creationId xmlns:a16="http://schemas.microsoft.com/office/drawing/2014/main" id="{BBF85F21-6DB9-6441-973E-C32566813034}"/>
                </a:ext>
              </a:extLst>
            </p:cNvPr>
            <p:cNvSpPr txBox="1"/>
            <p:nvPr/>
          </p:nvSpPr>
          <p:spPr>
            <a:xfrm>
              <a:off x="40127" y="1605038"/>
              <a:ext cx="1949441" cy="114126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5723" tIns="65723" rIns="65723" bIns="65723" numCol="1" spcCol="1270" anchor="ctr" anchorCtr="0">
              <a:noAutofit/>
            </a:bodyPr>
            <a:lstStyle/>
            <a:p>
              <a:pPr marL="0" lvl="0" indent="0" algn="ctr" defTabSz="766763">
                <a:lnSpc>
                  <a:spcPct val="90000"/>
                </a:lnSpc>
                <a:spcBef>
                  <a:spcPct val="0"/>
                </a:spcBef>
                <a:spcAft>
                  <a:spcPct val="35000"/>
                </a:spcAft>
                <a:buNone/>
              </a:pPr>
              <a:r>
                <a:rPr lang="en-US" sz="1725" kern="1200"/>
                <a:t>Mindfulness</a:t>
              </a:r>
            </a:p>
          </p:txBody>
        </p:sp>
      </p:grpSp>
      <p:grpSp>
        <p:nvGrpSpPr>
          <p:cNvPr id="8" name="Group 7">
            <a:extLst>
              <a:ext uri="{FF2B5EF4-FFF2-40B4-BE49-F238E27FC236}">
                <a16:creationId xmlns:a16="http://schemas.microsoft.com/office/drawing/2014/main" id="{4EB7DD9A-84FA-ED4D-B990-E596426F9FA4}"/>
              </a:ext>
            </a:extLst>
          </p:cNvPr>
          <p:cNvGrpSpPr/>
          <p:nvPr/>
        </p:nvGrpSpPr>
        <p:grpSpPr>
          <a:xfrm rot="20002071">
            <a:off x="3753149" y="2915790"/>
            <a:ext cx="321252" cy="375804"/>
            <a:chOff x="2227119" y="1925132"/>
            <a:chExt cx="428336" cy="501072"/>
          </a:xfrm>
        </p:grpSpPr>
        <p:sp>
          <p:nvSpPr>
            <p:cNvPr id="24" name="Right Arrow 23">
              <a:extLst>
                <a:ext uri="{FF2B5EF4-FFF2-40B4-BE49-F238E27FC236}">
                  <a16:creationId xmlns:a16="http://schemas.microsoft.com/office/drawing/2014/main" id="{721BC77B-ED73-C048-BE5A-A28FDAFD2F20}"/>
                </a:ext>
              </a:extLst>
            </p:cNvPr>
            <p:cNvSpPr/>
            <p:nvPr/>
          </p:nvSpPr>
          <p:spPr>
            <a:xfrm>
              <a:off x="2227119" y="1925132"/>
              <a:ext cx="428336" cy="501072"/>
            </a:xfrm>
            <a:prstGeom prst="rightArrow">
              <a:avLst>
                <a:gd name="adj1" fmla="val 60000"/>
                <a:gd name="adj2" fmla="val 50000"/>
              </a:avLst>
            </a:prstGeom>
          </p:spPr>
          <p:style>
            <a:lnRef idx="0">
              <a:schemeClr val="accent6">
                <a:tint val="60000"/>
                <a:hueOff val="0"/>
                <a:satOff val="0"/>
                <a:lumOff val="0"/>
                <a:alphaOff val="0"/>
              </a:schemeClr>
            </a:lnRef>
            <a:fillRef idx="1">
              <a:schemeClr val="accent6">
                <a:tint val="60000"/>
                <a:hueOff val="0"/>
                <a:satOff val="0"/>
                <a:lumOff val="0"/>
                <a:alphaOff val="0"/>
              </a:schemeClr>
            </a:fillRef>
            <a:effectRef idx="0">
              <a:schemeClr val="accent6">
                <a:tint val="60000"/>
                <a:hueOff val="0"/>
                <a:satOff val="0"/>
                <a:lumOff val="0"/>
                <a:alphaOff val="0"/>
              </a:schemeClr>
            </a:effectRef>
            <a:fontRef idx="minor">
              <a:schemeClr val="lt1"/>
            </a:fontRef>
          </p:style>
        </p:sp>
        <p:sp>
          <p:nvSpPr>
            <p:cNvPr id="25" name="Right Arrow 6">
              <a:extLst>
                <a:ext uri="{FF2B5EF4-FFF2-40B4-BE49-F238E27FC236}">
                  <a16:creationId xmlns:a16="http://schemas.microsoft.com/office/drawing/2014/main" id="{25729C87-4003-5941-9DC0-76CC2FEC795D}"/>
                </a:ext>
              </a:extLst>
            </p:cNvPr>
            <p:cNvSpPr txBox="1"/>
            <p:nvPr/>
          </p:nvSpPr>
          <p:spPr>
            <a:xfrm>
              <a:off x="2227119" y="2025346"/>
              <a:ext cx="299835" cy="30064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marL="0" lvl="0" indent="0" algn="ctr" defTabSz="600075">
                <a:lnSpc>
                  <a:spcPct val="90000"/>
                </a:lnSpc>
                <a:spcBef>
                  <a:spcPct val="0"/>
                </a:spcBef>
                <a:spcAft>
                  <a:spcPct val="35000"/>
                </a:spcAft>
                <a:buNone/>
              </a:pPr>
              <a:endParaRPr lang="en-US" sz="1350" kern="1200"/>
            </a:p>
          </p:txBody>
        </p:sp>
      </p:grpSp>
      <p:grpSp>
        <p:nvGrpSpPr>
          <p:cNvPr id="9" name="Group 8">
            <a:extLst>
              <a:ext uri="{FF2B5EF4-FFF2-40B4-BE49-F238E27FC236}">
                <a16:creationId xmlns:a16="http://schemas.microsoft.com/office/drawing/2014/main" id="{5538C785-179A-9D49-A640-27102C2CFF8E}"/>
              </a:ext>
            </a:extLst>
          </p:cNvPr>
          <p:cNvGrpSpPr/>
          <p:nvPr/>
        </p:nvGrpSpPr>
        <p:grpSpPr>
          <a:xfrm>
            <a:off x="4247496" y="2380496"/>
            <a:ext cx="1515340" cy="909204"/>
            <a:chOff x="2833255" y="1569532"/>
            <a:chExt cx="2020453" cy="1212272"/>
          </a:xfrm>
        </p:grpSpPr>
        <p:sp>
          <p:nvSpPr>
            <p:cNvPr id="22" name="Rounded Rectangle 21">
              <a:extLst>
                <a:ext uri="{FF2B5EF4-FFF2-40B4-BE49-F238E27FC236}">
                  <a16:creationId xmlns:a16="http://schemas.microsoft.com/office/drawing/2014/main" id="{C8BEB6AA-66AE-6541-918E-FDA7388CBDEF}"/>
                </a:ext>
              </a:extLst>
            </p:cNvPr>
            <p:cNvSpPr/>
            <p:nvPr/>
          </p:nvSpPr>
          <p:spPr>
            <a:xfrm>
              <a:off x="2833255" y="1569532"/>
              <a:ext cx="2020453" cy="1212272"/>
            </a:xfrm>
            <a:prstGeom prst="roundRect">
              <a:avLst>
                <a:gd name="adj" fmla="val 10000"/>
              </a:avLst>
            </a:prstGeom>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sp>
        <p:sp>
          <p:nvSpPr>
            <p:cNvPr id="23" name="Rounded Rectangle 8">
              <a:extLst>
                <a:ext uri="{FF2B5EF4-FFF2-40B4-BE49-F238E27FC236}">
                  <a16:creationId xmlns:a16="http://schemas.microsoft.com/office/drawing/2014/main" id="{FAE3735E-CF70-B246-A49C-6907B08ABA84}"/>
                </a:ext>
              </a:extLst>
            </p:cNvPr>
            <p:cNvSpPr txBox="1"/>
            <p:nvPr/>
          </p:nvSpPr>
          <p:spPr>
            <a:xfrm>
              <a:off x="2868761" y="1605038"/>
              <a:ext cx="1949441" cy="114126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5723" tIns="65723" rIns="65723" bIns="65723" numCol="1" spcCol="1270" anchor="ctr" anchorCtr="0">
              <a:noAutofit/>
            </a:bodyPr>
            <a:lstStyle/>
            <a:p>
              <a:pPr marL="0" lvl="0" indent="0" algn="ctr" defTabSz="766763">
                <a:lnSpc>
                  <a:spcPct val="90000"/>
                </a:lnSpc>
                <a:spcBef>
                  <a:spcPct val="0"/>
                </a:spcBef>
                <a:spcAft>
                  <a:spcPct val="35000"/>
                </a:spcAft>
                <a:buNone/>
              </a:pPr>
              <a:r>
                <a:rPr lang="en-US" sz="1725" kern="1200"/>
                <a:t>Work situation awareness</a:t>
              </a:r>
            </a:p>
          </p:txBody>
        </p:sp>
      </p:grpSp>
      <p:grpSp>
        <p:nvGrpSpPr>
          <p:cNvPr id="11" name="Group 10">
            <a:extLst>
              <a:ext uri="{FF2B5EF4-FFF2-40B4-BE49-F238E27FC236}">
                <a16:creationId xmlns:a16="http://schemas.microsoft.com/office/drawing/2014/main" id="{2192FB10-1B91-2D4D-B7B8-019FE5080A50}"/>
              </a:ext>
            </a:extLst>
          </p:cNvPr>
          <p:cNvGrpSpPr/>
          <p:nvPr/>
        </p:nvGrpSpPr>
        <p:grpSpPr>
          <a:xfrm>
            <a:off x="6395602" y="3202998"/>
            <a:ext cx="1515340" cy="909204"/>
            <a:chOff x="5661890" y="1569532"/>
            <a:chExt cx="2020453" cy="1212272"/>
          </a:xfrm>
        </p:grpSpPr>
        <p:sp>
          <p:nvSpPr>
            <p:cNvPr id="18" name="Rounded Rectangle 17">
              <a:extLst>
                <a:ext uri="{FF2B5EF4-FFF2-40B4-BE49-F238E27FC236}">
                  <a16:creationId xmlns:a16="http://schemas.microsoft.com/office/drawing/2014/main" id="{B14B1381-1D49-134E-8F88-E7D241A1222A}"/>
                </a:ext>
              </a:extLst>
            </p:cNvPr>
            <p:cNvSpPr/>
            <p:nvPr/>
          </p:nvSpPr>
          <p:spPr>
            <a:xfrm>
              <a:off x="5661890" y="1569532"/>
              <a:ext cx="2020453" cy="1212272"/>
            </a:xfrm>
            <a:prstGeom prst="roundRect">
              <a:avLst>
                <a:gd name="adj" fmla="val 10000"/>
              </a:avLst>
            </a:prstGeom>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sp>
        <p:sp>
          <p:nvSpPr>
            <p:cNvPr id="19" name="Rounded Rectangle 12">
              <a:extLst>
                <a:ext uri="{FF2B5EF4-FFF2-40B4-BE49-F238E27FC236}">
                  <a16:creationId xmlns:a16="http://schemas.microsoft.com/office/drawing/2014/main" id="{2C7BAA2B-B934-8A4B-AEAE-8F80238FC999}"/>
                </a:ext>
              </a:extLst>
            </p:cNvPr>
            <p:cNvSpPr txBox="1"/>
            <p:nvPr/>
          </p:nvSpPr>
          <p:spPr>
            <a:xfrm>
              <a:off x="5697396" y="1605038"/>
              <a:ext cx="1949441" cy="114126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5723" tIns="65723" rIns="65723" bIns="65723" numCol="1" spcCol="1270" anchor="ctr" anchorCtr="0">
              <a:noAutofit/>
            </a:bodyPr>
            <a:lstStyle/>
            <a:p>
              <a:pPr marL="0" lvl="0" indent="0" algn="ctr" defTabSz="766763">
                <a:lnSpc>
                  <a:spcPct val="90000"/>
                </a:lnSpc>
                <a:spcBef>
                  <a:spcPct val="0"/>
                </a:spcBef>
                <a:spcAft>
                  <a:spcPct val="35000"/>
                </a:spcAft>
                <a:buNone/>
              </a:pPr>
              <a:r>
                <a:rPr lang="en-US" sz="1725" kern="1200" dirty="0"/>
                <a:t>Safety culture and Safety behaviours</a:t>
              </a:r>
            </a:p>
          </p:txBody>
        </p:sp>
      </p:grpSp>
      <p:grpSp>
        <p:nvGrpSpPr>
          <p:cNvPr id="12" name="Group 11">
            <a:extLst>
              <a:ext uri="{FF2B5EF4-FFF2-40B4-BE49-F238E27FC236}">
                <a16:creationId xmlns:a16="http://schemas.microsoft.com/office/drawing/2014/main" id="{1834F85A-7BAA-5A45-A96A-2431A84C798F}"/>
              </a:ext>
            </a:extLst>
          </p:cNvPr>
          <p:cNvGrpSpPr/>
          <p:nvPr/>
        </p:nvGrpSpPr>
        <p:grpSpPr>
          <a:xfrm>
            <a:off x="8062476" y="3469698"/>
            <a:ext cx="321252" cy="375804"/>
            <a:chOff x="7884389" y="1925132"/>
            <a:chExt cx="428336" cy="501072"/>
          </a:xfrm>
        </p:grpSpPr>
        <p:sp>
          <p:nvSpPr>
            <p:cNvPr id="16" name="Right Arrow 15">
              <a:extLst>
                <a:ext uri="{FF2B5EF4-FFF2-40B4-BE49-F238E27FC236}">
                  <a16:creationId xmlns:a16="http://schemas.microsoft.com/office/drawing/2014/main" id="{D3F7CF89-BDBA-1B44-BA99-8B3FA8A84B38}"/>
                </a:ext>
              </a:extLst>
            </p:cNvPr>
            <p:cNvSpPr/>
            <p:nvPr/>
          </p:nvSpPr>
          <p:spPr>
            <a:xfrm>
              <a:off x="7884389" y="1925132"/>
              <a:ext cx="428336" cy="501072"/>
            </a:xfrm>
            <a:prstGeom prst="rightArrow">
              <a:avLst>
                <a:gd name="adj1" fmla="val 60000"/>
                <a:gd name="adj2" fmla="val 50000"/>
              </a:avLst>
            </a:prstGeom>
          </p:spPr>
          <p:style>
            <a:lnRef idx="0">
              <a:schemeClr val="accent6">
                <a:tint val="60000"/>
                <a:hueOff val="0"/>
                <a:satOff val="0"/>
                <a:lumOff val="0"/>
                <a:alphaOff val="0"/>
              </a:schemeClr>
            </a:lnRef>
            <a:fillRef idx="1">
              <a:schemeClr val="accent6">
                <a:tint val="60000"/>
                <a:hueOff val="0"/>
                <a:satOff val="0"/>
                <a:lumOff val="0"/>
                <a:alphaOff val="0"/>
              </a:schemeClr>
            </a:fillRef>
            <a:effectRef idx="0">
              <a:schemeClr val="accent6">
                <a:tint val="60000"/>
                <a:hueOff val="0"/>
                <a:satOff val="0"/>
                <a:lumOff val="0"/>
                <a:alphaOff val="0"/>
              </a:schemeClr>
            </a:effectRef>
            <a:fontRef idx="minor">
              <a:schemeClr val="lt1"/>
            </a:fontRef>
          </p:style>
        </p:sp>
        <p:sp>
          <p:nvSpPr>
            <p:cNvPr id="17" name="Right Arrow 14">
              <a:extLst>
                <a:ext uri="{FF2B5EF4-FFF2-40B4-BE49-F238E27FC236}">
                  <a16:creationId xmlns:a16="http://schemas.microsoft.com/office/drawing/2014/main" id="{9CA0AB82-8777-A544-9239-F42C0A59FDE5}"/>
                </a:ext>
              </a:extLst>
            </p:cNvPr>
            <p:cNvSpPr txBox="1"/>
            <p:nvPr/>
          </p:nvSpPr>
          <p:spPr>
            <a:xfrm>
              <a:off x="7884389" y="2025346"/>
              <a:ext cx="299835" cy="30064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marL="0" lvl="0" indent="0" algn="ctr" defTabSz="600075">
                <a:lnSpc>
                  <a:spcPct val="90000"/>
                </a:lnSpc>
                <a:spcBef>
                  <a:spcPct val="0"/>
                </a:spcBef>
                <a:spcAft>
                  <a:spcPct val="35000"/>
                </a:spcAft>
                <a:buNone/>
              </a:pPr>
              <a:endParaRPr lang="en-US" sz="1350" kern="1200"/>
            </a:p>
          </p:txBody>
        </p:sp>
      </p:grpSp>
      <p:grpSp>
        <p:nvGrpSpPr>
          <p:cNvPr id="13" name="Group 12">
            <a:extLst>
              <a:ext uri="{FF2B5EF4-FFF2-40B4-BE49-F238E27FC236}">
                <a16:creationId xmlns:a16="http://schemas.microsoft.com/office/drawing/2014/main" id="{3CDA4EB9-06C1-E345-8B2A-53021D7BD413}"/>
              </a:ext>
            </a:extLst>
          </p:cNvPr>
          <p:cNvGrpSpPr/>
          <p:nvPr/>
        </p:nvGrpSpPr>
        <p:grpSpPr>
          <a:xfrm>
            <a:off x="8517078" y="3202998"/>
            <a:ext cx="1515340" cy="909204"/>
            <a:chOff x="8490525" y="1569532"/>
            <a:chExt cx="2020453" cy="1212272"/>
          </a:xfrm>
        </p:grpSpPr>
        <p:sp>
          <p:nvSpPr>
            <p:cNvPr id="14" name="Rounded Rectangle 13">
              <a:extLst>
                <a:ext uri="{FF2B5EF4-FFF2-40B4-BE49-F238E27FC236}">
                  <a16:creationId xmlns:a16="http://schemas.microsoft.com/office/drawing/2014/main" id="{809D6C81-6CD5-4C4A-88FA-EFB841059CC7}"/>
                </a:ext>
              </a:extLst>
            </p:cNvPr>
            <p:cNvSpPr/>
            <p:nvPr/>
          </p:nvSpPr>
          <p:spPr>
            <a:xfrm>
              <a:off x="8490525" y="1569532"/>
              <a:ext cx="2020453" cy="1212272"/>
            </a:xfrm>
            <a:prstGeom prst="roundRect">
              <a:avLst>
                <a:gd name="adj" fmla="val 10000"/>
              </a:avLst>
            </a:prstGeom>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sp>
        <p:sp>
          <p:nvSpPr>
            <p:cNvPr id="15" name="Rounded Rectangle 16">
              <a:extLst>
                <a:ext uri="{FF2B5EF4-FFF2-40B4-BE49-F238E27FC236}">
                  <a16:creationId xmlns:a16="http://schemas.microsoft.com/office/drawing/2014/main" id="{AC2634AA-C0C4-9046-8580-E836B7525CEB}"/>
                </a:ext>
              </a:extLst>
            </p:cNvPr>
            <p:cNvSpPr txBox="1"/>
            <p:nvPr/>
          </p:nvSpPr>
          <p:spPr>
            <a:xfrm>
              <a:off x="8526031" y="1605038"/>
              <a:ext cx="1949441" cy="114126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5723" tIns="65723" rIns="65723" bIns="65723" numCol="1" spcCol="1270" anchor="ctr" anchorCtr="0">
              <a:noAutofit/>
            </a:bodyPr>
            <a:lstStyle/>
            <a:p>
              <a:pPr marL="0" lvl="0" indent="0" algn="ctr" defTabSz="766763">
                <a:lnSpc>
                  <a:spcPct val="90000"/>
                </a:lnSpc>
                <a:spcBef>
                  <a:spcPct val="0"/>
                </a:spcBef>
                <a:spcAft>
                  <a:spcPct val="35000"/>
                </a:spcAft>
                <a:buNone/>
              </a:pPr>
              <a:r>
                <a:rPr lang="en-US" sz="1725" kern="1200" dirty="0"/>
                <a:t>Safety</a:t>
              </a:r>
            </a:p>
            <a:p>
              <a:pPr marL="0" lvl="0" indent="0" algn="ctr" defTabSz="766763">
                <a:lnSpc>
                  <a:spcPct val="90000"/>
                </a:lnSpc>
                <a:spcBef>
                  <a:spcPct val="0"/>
                </a:spcBef>
                <a:spcAft>
                  <a:spcPct val="35000"/>
                </a:spcAft>
                <a:buNone/>
              </a:pPr>
              <a:r>
                <a:rPr lang="en-US" sz="1725" kern="1200" dirty="0"/>
                <a:t>outcomes</a:t>
              </a:r>
            </a:p>
          </p:txBody>
        </p:sp>
      </p:grpSp>
      <p:grpSp>
        <p:nvGrpSpPr>
          <p:cNvPr id="28" name="Group 27">
            <a:extLst>
              <a:ext uri="{FF2B5EF4-FFF2-40B4-BE49-F238E27FC236}">
                <a16:creationId xmlns:a16="http://schemas.microsoft.com/office/drawing/2014/main" id="{69E8F76C-6A68-EA4C-87BA-6BBCC164C64B}"/>
              </a:ext>
            </a:extLst>
          </p:cNvPr>
          <p:cNvGrpSpPr/>
          <p:nvPr/>
        </p:nvGrpSpPr>
        <p:grpSpPr>
          <a:xfrm>
            <a:off x="4274125" y="3771467"/>
            <a:ext cx="1515340" cy="909204"/>
            <a:chOff x="2833255" y="1569532"/>
            <a:chExt cx="2020453" cy="1212272"/>
          </a:xfrm>
        </p:grpSpPr>
        <p:sp>
          <p:nvSpPr>
            <p:cNvPr id="29" name="Rounded Rectangle 28">
              <a:extLst>
                <a:ext uri="{FF2B5EF4-FFF2-40B4-BE49-F238E27FC236}">
                  <a16:creationId xmlns:a16="http://schemas.microsoft.com/office/drawing/2014/main" id="{D39EC312-C204-D74C-8D41-2F0140BD581B}"/>
                </a:ext>
              </a:extLst>
            </p:cNvPr>
            <p:cNvSpPr/>
            <p:nvPr/>
          </p:nvSpPr>
          <p:spPr>
            <a:xfrm>
              <a:off x="2833255" y="1569532"/>
              <a:ext cx="2020453" cy="1212272"/>
            </a:xfrm>
            <a:prstGeom prst="roundRect">
              <a:avLst>
                <a:gd name="adj" fmla="val 10000"/>
              </a:avLst>
            </a:prstGeom>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sp>
        <p:sp>
          <p:nvSpPr>
            <p:cNvPr id="30" name="Rounded Rectangle 8">
              <a:extLst>
                <a:ext uri="{FF2B5EF4-FFF2-40B4-BE49-F238E27FC236}">
                  <a16:creationId xmlns:a16="http://schemas.microsoft.com/office/drawing/2014/main" id="{C0EFEDAB-E23A-DC49-98E3-B5C5964892CA}"/>
                </a:ext>
              </a:extLst>
            </p:cNvPr>
            <p:cNvSpPr txBox="1"/>
            <p:nvPr/>
          </p:nvSpPr>
          <p:spPr>
            <a:xfrm>
              <a:off x="2868761" y="1605038"/>
              <a:ext cx="1949441" cy="114126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5723" tIns="65723" rIns="65723" bIns="65723" numCol="1" spcCol="1270" anchor="ctr" anchorCtr="0">
              <a:noAutofit/>
            </a:bodyPr>
            <a:lstStyle/>
            <a:p>
              <a:pPr marL="0" lvl="0" indent="0" algn="ctr" defTabSz="766763">
                <a:lnSpc>
                  <a:spcPct val="90000"/>
                </a:lnSpc>
                <a:spcBef>
                  <a:spcPct val="0"/>
                </a:spcBef>
                <a:spcAft>
                  <a:spcPct val="35000"/>
                </a:spcAft>
                <a:buNone/>
              </a:pPr>
              <a:r>
                <a:rPr lang="en-US" sz="1725" kern="1200"/>
                <a:t>Burnout &amp; Well-being</a:t>
              </a:r>
            </a:p>
          </p:txBody>
        </p:sp>
      </p:grpSp>
      <p:grpSp>
        <p:nvGrpSpPr>
          <p:cNvPr id="31" name="Group 30">
            <a:extLst>
              <a:ext uri="{FF2B5EF4-FFF2-40B4-BE49-F238E27FC236}">
                <a16:creationId xmlns:a16="http://schemas.microsoft.com/office/drawing/2014/main" id="{ED956AB5-9581-1E49-833F-9C453059F9F9}"/>
              </a:ext>
            </a:extLst>
          </p:cNvPr>
          <p:cNvGrpSpPr/>
          <p:nvPr/>
        </p:nvGrpSpPr>
        <p:grpSpPr>
          <a:xfrm rot="1647332">
            <a:off x="3806438" y="3924301"/>
            <a:ext cx="321252" cy="375804"/>
            <a:chOff x="2227119" y="1925132"/>
            <a:chExt cx="428336" cy="501072"/>
          </a:xfrm>
        </p:grpSpPr>
        <p:sp>
          <p:nvSpPr>
            <p:cNvPr id="32" name="Right Arrow 31">
              <a:extLst>
                <a:ext uri="{FF2B5EF4-FFF2-40B4-BE49-F238E27FC236}">
                  <a16:creationId xmlns:a16="http://schemas.microsoft.com/office/drawing/2014/main" id="{62ED90A6-7D9C-7241-A4EC-58B5804046C9}"/>
                </a:ext>
              </a:extLst>
            </p:cNvPr>
            <p:cNvSpPr/>
            <p:nvPr/>
          </p:nvSpPr>
          <p:spPr>
            <a:xfrm>
              <a:off x="2227119" y="1925132"/>
              <a:ext cx="428336" cy="501072"/>
            </a:xfrm>
            <a:prstGeom prst="rightArrow">
              <a:avLst>
                <a:gd name="adj1" fmla="val 60000"/>
                <a:gd name="adj2" fmla="val 50000"/>
              </a:avLst>
            </a:prstGeom>
          </p:spPr>
          <p:style>
            <a:lnRef idx="0">
              <a:schemeClr val="accent6">
                <a:tint val="60000"/>
                <a:hueOff val="0"/>
                <a:satOff val="0"/>
                <a:lumOff val="0"/>
                <a:alphaOff val="0"/>
              </a:schemeClr>
            </a:lnRef>
            <a:fillRef idx="1">
              <a:schemeClr val="accent6">
                <a:tint val="60000"/>
                <a:hueOff val="0"/>
                <a:satOff val="0"/>
                <a:lumOff val="0"/>
                <a:alphaOff val="0"/>
              </a:schemeClr>
            </a:fillRef>
            <a:effectRef idx="0">
              <a:schemeClr val="accent6">
                <a:tint val="60000"/>
                <a:hueOff val="0"/>
                <a:satOff val="0"/>
                <a:lumOff val="0"/>
                <a:alphaOff val="0"/>
              </a:schemeClr>
            </a:effectRef>
            <a:fontRef idx="minor">
              <a:schemeClr val="lt1"/>
            </a:fontRef>
          </p:style>
        </p:sp>
        <p:sp>
          <p:nvSpPr>
            <p:cNvPr id="33" name="Right Arrow 6">
              <a:extLst>
                <a:ext uri="{FF2B5EF4-FFF2-40B4-BE49-F238E27FC236}">
                  <a16:creationId xmlns:a16="http://schemas.microsoft.com/office/drawing/2014/main" id="{9A02E617-DCC0-284B-8A09-6B4053A9E40E}"/>
                </a:ext>
              </a:extLst>
            </p:cNvPr>
            <p:cNvSpPr txBox="1"/>
            <p:nvPr/>
          </p:nvSpPr>
          <p:spPr>
            <a:xfrm>
              <a:off x="2227119" y="2025346"/>
              <a:ext cx="299835" cy="30064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marL="0" lvl="0" indent="0" algn="ctr" defTabSz="600075">
                <a:lnSpc>
                  <a:spcPct val="90000"/>
                </a:lnSpc>
                <a:spcBef>
                  <a:spcPct val="0"/>
                </a:spcBef>
                <a:spcAft>
                  <a:spcPct val="35000"/>
                </a:spcAft>
                <a:buNone/>
              </a:pPr>
              <a:endParaRPr lang="en-US" sz="1350" kern="1200"/>
            </a:p>
          </p:txBody>
        </p:sp>
      </p:grpSp>
      <p:grpSp>
        <p:nvGrpSpPr>
          <p:cNvPr id="34" name="Group 33">
            <a:extLst>
              <a:ext uri="{FF2B5EF4-FFF2-40B4-BE49-F238E27FC236}">
                <a16:creationId xmlns:a16="http://schemas.microsoft.com/office/drawing/2014/main" id="{DDAA2D48-F21C-5244-BFDA-F384402D098C}"/>
              </a:ext>
            </a:extLst>
          </p:cNvPr>
          <p:cNvGrpSpPr/>
          <p:nvPr/>
        </p:nvGrpSpPr>
        <p:grpSpPr>
          <a:xfrm rot="20156694">
            <a:off x="5945033" y="3918181"/>
            <a:ext cx="321252" cy="375804"/>
            <a:chOff x="2227119" y="1925132"/>
            <a:chExt cx="428336" cy="501072"/>
          </a:xfrm>
        </p:grpSpPr>
        <p:sp>
          <p:nvSpPr>
            <p:cNvPr id="35" name="Right Arrow 34">
              <a:extLst>
                <a:ext uri="{FF2B5EF4-FFF2-40B4-BE49-F238E27FC236}">
                  <a16:creationId xmlns:a16="http://schemas.microsoft.com/office/drawing/2014/main" id="{D09EC459-16AD-8F4E-A8AD-1394EFB1D9EF}"/>
                </a:ext>
              </a:extLst>
            </p:cNvPr>
            <p:cNvSpPr/>
            <p:nvPr/>
          </p:nvSpPr>
          <p:spPr>
            <a:xfrm>
              <a:off x="2227119" y="1925132"/>
              <a:ext cx="428336" cy="501072"/>
            </a:xfrm>
            <a:prstGeom prst="rightArrow">
              <a:avLst>
                <a:gd name="adj1" fmla="val 60000"/>
                <a:gd name="adj2" fmla="val 50000"/>
              </a:avLst>
            </a:prstGeom>
          </p:spPr>
          <p:style>
            <a:lnRef idx="0">
              <a:schemeClr val="accent6">
                <a:tint val="60000"/>
                <a:hueOff val="0"/>
                <a:satOff val="0"/>
                <a:lumOff val="0"/>
                <a:alphaOff val="0"/>
              </a:schemeClr>
            </a:lnRef>
            <a:fillRef idx="1">
              <a:schemeClr val="accent6">
                <a:tint val="60000"/>
                <a:hueOff val="0"/>
                <a:satOff val="0"/>
                <a:lumOff val="0"/>
                <a:alphaOff val="0"/>
              </a:schemeClr>
            </a:fillRef>
            <a:effectRef idx="0">
              <a:schemeClr val="accent6">
                <a:tint val="60000"/>
                <a:hueOff val="0"/>
                <a:satOff val="0"/>
                <a:lumOff val="0"/>
                <a:alphaOff val="0"/>
              </a:schemeClr>
            </a:effectRef>
            <a:fontRef idx="minor">
              <a:schemeClr val="lt1"/>
            </a:fontRef>
          </p:style>
        </p:sp>
        <p:sp>
          <p:nvSpPr>
            <p:cNvPr id="36" name="Right Arrow 6">
              <a:extLst>
                <a:ext uri="{FF2B5EF4-FFF2-40B4-BE49-F238E27FC236}">
                  <a16:creationId xmlns:a16="http://schemas.microsoft.com/office/drawing/2014/main" id="{D7E0F709-7705-6445-9167-C36F907C4984}"/>
                </a:ext>
              </a:extLst>
            </p:cNvPr>
            <p:cNvSpPr txBox="1"/>
            <p:nvPr/>
          </p:nvSpPr>
          <p:spPr>
            <a:xfrm>
              <a:off x="2227119" y="2025346"/>
              <a:ext cx="299835" cy="30064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marL="0" lvl="0" indent="0" algn="ctr" defTabSz="600075">
                <a:lnSpc>
                  <a:spcPct val="90000"/>
                </a:lnSpc>
                <a:spcBef>
                  <a:spcPct val="0"/>
                </a:spcBef>
                <a:spcAft>
                  <a:spcPct val="35000"/>
                </a:spcAft>
                <a:buNone/>
              </a:pPr>
              <a:endParaRPr lang="en-US" sz="1350" kern="1200"/>
            </a:p>
          </p:txBody>
        </p:sp>
      </p:grpSp>
      <p:grpSp>
        <p:nvGrpSpPr>
          <p:cNvPr id="37" name="Group 36">
            <a:extLst>
              <a:ext uri="{FF2B5EF4-FFF2-40B4-BE49-F238E27FC236}">
                <a16:creationId xmlns:a16="http://schemas.microsoft.com/office/drawing/2014/main" id="{D7727599-2521-F344-9DF7-B2F021969C24}"/>
              </a:ext>
            </a:extLst>
          </p:cNvPr>
          <p:cNvGrpSpPr/>
          <p:nvPr/>
        </p:nvGrpSpPr>
        <p:grpSpPr>
          <a:xfrm rot="1647332">
            <a:off x="5921030" y="2874764"/>
            <a:ext cx="321252" cy="375804"/>
            <a:chOff x="2227119" y="1925132"/>
            <a:chExt cx="428336" cy="501072"/>
          </a:xfrm>
        </p:grpSpPr>
        <p:sp>
          <p:nvSpPr>
            <p:cNvPr id="38" name="Right Arrow 37">
              <a:extLst>
                <a:ext uri="{FF2B5EF4-FFF2-40B4-BE49-F238E27FC236}">
                  <a16:creationId xmlns:a16="http://schemas.microsoft.com/office/drawing/2014/main" id="{558AEAC9-FAAE-0041-8346-863205E48552}"/>
                </a:ext>
              </a:extLst>
            </p:cNvPr>
            <p:cNvSpPr/>
            <p:nvPr/>
          </p:nvSpPr>
          <p:spPr>
            <a:xfrm>
              <a:off x="2227119" y="1925132"/>
              <a:ext cx="428336" cy="501072"/>
            </a:xfrm>
            <a:prstGeom prst="rightArrow">
              <a:avLst>
                <a:gd name="adj1" fmla="val 60000"/>
                <a:gd name="adj2" fmla="val 50000"/>
              </a:avLst>
            </a:prstGeom>
          </p:spPr>
          <p:style>
            <a:lnRef idx="0">
              <a:schemeClr val="accent6">
                <a:tint val="60000"/>
                <a:hueOff val="0"/>
                <a:satOff val="0"/>
                <a:lumOff val="0"/>
                <a:alphaOff val="0"/>
              </a:schemeClr>
            </a:lnRef>
            <a:fillRef idx="1">
              <a:schemeClr val="accent6">
                <a:tint val="60000"/>
                <a:hueOff val="0"/>
                <a:satOff val="0"/>
                <a:lumOff val="0"/>
                <a:alphaOff val="0"/>
              </a:schemeClr>
            </a:fillRef>
            <a:effectRef idx="0">
              <a:schemeClr val="accent6">
                <a:tint val="60000"/>
                <a:hueOff val="0"/>
                <a:satOff val="0"/>
                <a:lumOff val="0"/>
                <a:alphaOff val="0"/>
              </a:schemeClr>
            </a:effectRef>
            <a:fontRef idx="minor">
              <a:schemeClr val="lt1"/>
            </a:fontRef>
          </p:style>
        </p:sp>
        <p:sp>
          <p:nvSpPr>
            <p:cNvPr id="39" name="Right Arrow 6">
              <a:extLst>
                <a:ext uri="{FF2B5EF4-FFF2-40B4-BE49-F238E27FC236}">
                  <a16:creationId xmlns:a16="http://schemas.microsoft.com/office/drawing/2014/main" id="{FA025635-9DC9-5347-B6B2-937E653EE178}"/>
                </a:ext>
              </a:extLst>
            </p:cNvPr>
            <p:cNvSpPr txBox="1"/>
            <p:nvPr/>
          </p:nvSpPr>
          <p:spPr>
            <a:xfrm>
              <a:off x="2227119" y="2025346"/>
              <a:ext cx="299835" cy="30064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marL="0" lvl="0" indent="0" algn="ctr" defTabSz="600075">
                <a:lnSpc>
                  <a:spcPct val="90000"/>
                </a:lnSpc>
                <a:spcBef>
                  <a:spcPct val="0"/>
                </a:spcBef>
                <a:spcAft>
                  <a:spcPct val="35000"/>
                </a:spcAft>
                <a:buNone/>
              </a:pPr>
              <a:endParaRPr lang="en-US" sz="1350" kern="1200"/>
            </a:p>
          </p:txBody>
        </p:sp>
      </p:grpSp>
      <p:sp>
        <p:nvSpPr>
          <p:cNvPr id="3" name="TextBox 2">
            <a:extLst>
              <a:ext uri="{FF2B5EF4-FFF2-40B4-BE49-F238E27FC236}">
                <a16:creationId xmlns:a16="http://schemas.microsoft.com/office/drawing/2014/main" id="{7A7705FD-954A-4E41-90BA-A6781AD2DD7F}"/>
              </a:ext>
            </a:extLst>
          </p:cNvPr>
          <p:cNvSpPr txBox="1"/>
          <p:nvPr/>
        </p:nvSpPr>
        <p:spPr>
          <a:xfrm>
            <a:off x="1981200" y="5959254"/>
            <a:ext cx="2980048" cy="307777"/>
          </a:xfrm>
          <a:prstGeom prst="rect">
            <a:avLst/>
          </a:prstGeom>
          <a:noFill/>
        </p:spPr>
        <p:txBody>
          <a:bodyPr wrap="square" rtlCol="0">
            <a:spAutoFit/>
          </a:bodyPr>
          <a:lstStyle/>
          <a:p>
            <a:r>
              <a:rPr lang="en-GB" sz="1400" dirty="0"/>
              <a:t>Spitzmueller, Flin, Linder et al 2019</a:t>
            </a:r>
          </a:p>
        </p:txBody>
      </p:sp>
    </p:spTree>
    <p:extLst>
      <p:ext uri="{BB962C8B-B14F-4D97-AF65-F5344CB8AC3E}">
        <p14:creationId xmlns:p14="http://schemas.microsoft.com/office/powerpoint/2010/main" val="36995298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1CD53A5-A88B-48CF-B064-4238551ADAC6}"/>
              </a:ext>
            </a:extLst>
          </p:cNvPr>
          <p:cNvPicPr>
            <a:picLocks noChangeAspect="1"/>
          </p:cNvPicPr>
          <p:nvPr/>
        </p:nvPicPr>
        <p:blipFill>
          <a:blip r:embed="rId2"/>
          <a:stretch>
            <a:fillRect/>
          </a:stretch>
        </p:blipFill>
        <p:spPr>
          <a:xfrm>
            <a:off x="2027684" y="923576"/>
            <a:ext cx="7697848" cy="5313737"/>
          </a:xfrm>
          <a:prstGeom prst="rect">
            <a:avLst/>
          </a:prstGeom>
        </p:spPr>
      </p:pic>
      <p:sp>
        <p:nvSpPr>
          <p:cNvPr id="3" name="TextBox 2">
            <a:extLst>
              <a:ext uri="{FF2B5EF4-FFF2-40B4-BE49-F238E27FC236}">
                <a16:creationId xmlns:a16="http://schemas.microsoft.com/office/drawing/2014/main" id="{0CF91883-7028-4ED2-893E-4872E9D1F20A}"/>
              </a:ext>
            </a:extLst>
          </p:cNvPr>
          <p:cNvSpPr txBox="1"/>
          <p:nvPr/>
        </p:nvSpPr>
        <p:spPr>
          <a:xfrm>
            <a:off x="5735960" y="332657"/>
            <a:ext cx="4705968" cy="523220"/>
          </a:xfrm>
          <a:prstGeom prst="rect">
            <a:avLst/>
          </a:prstGeom>
          <a:noFill/>
        </p:spPr>
        <p:txBody>
          <a:bodyPr wrap="square" rtlCol="0">
            <a:spAutoFit/>
          </a:bodyPr>
          <a:lstStyle/>
          <a:p>
            <a:r>
              <a:rPr lang="en-GB" sz="1400" dirty="0"/>
              <a:t>Mindfulness and Safety White Paper</a:t>
            </a:r>
          </a:p>
          <a:p>
            <a:r>
              <a:rPr lang="en-GB" sz="1400" dirty="0"/>
              <a:t>University of Houston, 2020</a:t>
            </a:r>
          </a:p>
        </p:txBody>
      </p:sp>
    </p:spTree>
    <p:extLst>
      <p:ext uri="{BB962C8B-B14F-4D97-AF65-F5344CB8AC3E}">
        <p14:creationId xmlns:p14="http://schemas.microsoft.com/office/powerpoint/2010/main" val="42415877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9D7BD06-5A43-4C2C-9A94-5F90C792B940}"/>
              </a:ext>
            </a:extLst>
          </p:cNvPr>
          <p:cNvPicPr>
            <a:picLocks noChangeAspect="1"/>
          </p:cNvPicPr>
          <p:nvPr/>
        </p:nvPicPr>
        <p:blipFill>
          <a:blip r:embed="rId2"/>
          <a:stretch>
            <a:fillRect/>
          </a:stretch>
        </p:blipFill>
        <p:spPr>
          <a:xfrm>
            <a:off x="3647728" y="479879"/>
            <a:ext cx="3934374" cy="5106113"/>
          </a:xfrm>
          <a:prstGeom prst="rect">
            <a:avLst/>
          </a:prstGeom>
        </p:spPr>
      </p:pic>
      <p:sp>
        <p:nvSpPr>
          <p:cNvPr id="3" name="TextBox 2">
            <a:extLst>
              <a:ext uri="{FF2B5EF4-FFF2-40B4-BE49-F238E27FC236}">
                <a16:creationId xmlns:a16="http://schemas.microsoft.com/office/drawing/2014/main" id="{0EC808F2-707A-4E0D-8D09-1EA0BD1CD4D5}"/>
              </a:ext>
            </a:extLst>
          </p:cNvPr>
          <p:cNvSpPr txBox="1"/>
          <p:nvPr/>
        </p:nvSpPr>
        <p:spPr>
          <a:xfrm>
            <a:off x="3647728" y="5634614"/>
            <a:ext cx="4276492" cy="707886"/>
          </a:xfrm>
          <a:prstGeom prst="rect">
            <a:avLst/>
          </a:prstGeom>
          <a:noFill/>
        </p:spPr>
        <p:txBody>
          <a:bodyPr wrap="square" rtlCol="0">
            <a:spAutoFit/>
          </a:bodyPr>
          <a:lstStyle/>
          <a:p>
            <a:r>
              <a:rPr lang="en-GB" sz="2000" dirty="0"/>
              <a:t>Spitzmueller, Flin, </a:t>
            </a:r>
            <a:r>
              <a:rPr lang="en-GB" sz="2000" dirty="0" err="1"/>
              <a:t>Lindaeur</a:t>
            </a:r>
            <a:r>
              <a:rPr lang="en-GB" sz="2000" dirty="0"/>
              <a:t> et al., 2020</a:t>
            </a:r>
          </a:p>
        </p:txBody>
      </p:sp>
      <p:sp>
        <p:nvSpPr>
          <p:cNvPr id="4" name="TextBox 3">
            <a:extLst>
              <a:ext uri="{FF2B5EF4-FFF2-40B4-BE49-F238E27FC236}">
                <a16:creationId xmlns:a16="http://schemas.microsoft.com/office/drawing/2014/main" id="{66CF7640-3774-4B7E-B58F-F1627A630E1E}"/>
              </a:ext>
            </a:extLst>
          </p:cNvPr>
          <p:cNvSpPr txBox="1"/>
          <p:nvPr/>
        </p:nvSpPr>
        <p:spPr>
          <a:xfrm>
            <a:off x="2525215" y="6083347"/>
            <a:ext cx="7141570" cy="707886"/>
          </a:xfrm>
          <a:prstGeom prst="rect">
            <a:avLst/>
          </a:prstGeom>
          <a:noFill/>
        </p:spPr>
        <p:txBody>
          <a:bodyPr wrap="square" rtlCol="0">
            <a:spAutoFit/>
          </a:bodyPr>
          <a:lstStyle/>
          <a:p>
            <a:r>
              <a:rPr lang="en-GB" sz="2000" dirty="0"/>
              <a:t>https://uh.edu/uh-energy/research/nasem/white-paper-10232020.pdf</a:t>
            </a:r>
          </a:p>
        </p:txBody>
      </p:sp>
    </p:spTree>
    <p:extLst>
      <p:ext uri="{BB962C8B-B14F-4D97-AF65-F5344CB8AC3E}">
        <p14:creationId xmlns:p14="http://schemas.microsoft.com/office/powerpoint/2010/main" val="11648718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483E32-32B4-4D28-15A6-8729AF52DC0F}"/>
              </a:ext>
            </a:extLst>
          </p:cNvPr>
          <p:cNvSpPr>
            <a:spLocks noGrp="1"/>
          </p:cNvSpPr>
          <p:nvPr>
            <p:ph type="title"/>
          </p:nvPr>
        </p:nvSpPr>
        <p:spPr/>
        <p:txBody>
          <a:bodyPr/>
          <a:lstStyle/>
          <a:p>
            <a:pPr algn="ctr"/>
            <a:r>
              <a:rPr lang="en-GB" u="sng" dirty="0">
                <a:solidFill>
                  <a:srgbClr val="002060"/>
                </a:solidFill>
              </a:rPr>
              <a:t>Mindfulness Training &amp; Safety</a:t>
            </a:r>
          </a:p>
        </p:txBody>
      </p:sp>
      <p:sp>
        <p:nvSpPr>
          <p:cNvPr id="3" name="Content Placeholder 2">
            <a:extLst>
              <a:ext uri="{FF2B5EF4-FFF2-40B4-BE49-F238E27FC236}">
                <a16:creationId xmlns:a16="http://schemas.microsoft.com/office/drawing/2014/main" id="{8DFC78ED-DA61-D939-8E5B-E6983E9F437A}"/>
              </a:ext>
            </a:extLst>
          </p:cNvPr>
          <p:cNvSpPr>
            <a:spLocks noGrp="1"/>
          </p:cNvSpPr>
          <p:nvPr>
            <p:ph idx="1"/>
          </p:nvPr>
        </p:nvSpPr>
        <p:spPr/>
        <p:txBody>
          <a:bodyPr>
            <a:normAutofit/>
          </a:bodyPr>
          <a:lstStyle/>
          <a:p>
            <a:r>
              <a:rPr lang="en-GB" dirty="0"/>
              <a:t>17 studies e.g. Mindfulness Based Stress Reduction</a:t>
            </a:r>
          </a:p>
          <a:p>
            <a:pPr lvl="1"/>
            <a:r>
              <a:rPr lang="en-GB" dirty="0"/>
              <a:t>(6 in health care/ social care occupations)</a:t>
            </a:r>
          </a:p>
          <a:p>
            <a:endParaRPr lang="en-GB" dirty="0"/>
          </a:p>
          <a:p>
            <a:r>
              <a:rPr lang="en-GB" dirty="0"/>
              <a:t>Typically 15-40 minute sessions</a:t>
            </a:r>
          </a:p>
          <a:p>
            <a:endParaRPr lang="en-GB" dirty="0"/>
          </a:p>
          <a:p>
            <a:r>
              <a:rPr lang="en-GB" dirty="0"/>
              <a:t>Practised daily for several weeks</a:t>
            </a:r>
          </a:p>
          <a:p>
            <a:endParaRPr lang="en-GB" dirty="0"/>
          </a:p>
          <a:p>
            <a:r>
              <a:rPr lang="en-GB" dirty="0"/>
              <a:t>Mainly positive results e.g. on rates of error, safety compliance, safety events (but few randomised </a:t>
            </a:r>
            <a:r>
              <a:rPr lang="en-GB"/>
              <a:t>control studies)</a:t>
            </a:r>
            <a:endParaRPr lang="en-GB" dirty="0"/>
          </a:p>
        </p:txBody>
      </p:sp>
    </p:spTree>
    <p:extLst>
      <p:ext uri="{BB962C8B-B14F-4D97-AF65-F5344CB8AC3E}">
        <p14:creationId xmlns:p14="http://schemas.microsoft.com/office/powerpoint/2010/main" val="649932186"/>
      </p:ext>
    </p:extLst>
  </p:cSld>
  <p:clrMapOvr>
    <a:masterClrMapping/>
  </p:clrMapOvr>
</p:sld>
</file>

<file path=ppt/theme/theme1.xml><?xml version="1.0" encoding="utf-8"?>
<a:theme xmlns:a="http://schemas.openxmlformats.org/drawingml/2006/main" name="Brin">
  <a:themeElements>
    <a:clrScheme name="Brin">
      <a:dk1>
        <a:sysClr val="windowText" lastClr="000000"/>
      </a:dk1>
      <a:lt1>
        <a:sysClr val="window" lastClr="FFFFFF"/>
      </a:lt1>
      <a:dk2>
        <a:srgbClr val="2E5369"/>
      </a:dk2>
      <a:lt2>
        <a:srgbClr val="CFE2E7"/>
      </a:lt2>
      <a:accent1>
        <a:srgbClr val="353535"/>
      </a:accent1>
      <a:accent2>
        <a:srgbClr val="31B4E6"/>
      </a:accent2>
      <a:accent3>
        <a:srgbClr val="265991"/>
      </a:accent3>
      <a:accent4>
        <a:srgbClr val="7E40CC"/>
      </a:accent4>
      <a:accent5>
        <a:srgbClr val="B927E9"/>
      </a:accent5>
      <a:accent6>
        <a:srgbClr val="E833BF"/>
      </a:accent6>
      <a:hlink>
        <a:srgbClr val="2DA0F1"/>
      </a:hlink>
      <a:folHlink>
        <a:srgbClr val="7ED1E6"/>
      </a:folHlink>
    </a:clrScheme>
    <a:fontScheme name="Brin">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Brin">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4F34B87B-9C7A-41AE-A6CB-48536223DFF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Custom 2">
      <a:dk1>
        <a:srgbClr val="000000"/>
      </a:dk1>
      <a:lt1>
        <a:srgbClr val="FFFFFF"/>
      </a:lt1>
      <a:dk2>
        <a:srgbClr val="595959"/>
      </a:dk2>
      <a:lt2>
        <a:srgbClr val="EEEEEE"/>
      </a:lt2>
      <a:accent1>
        <a:srgbClr val="FF0000"/>
      </a:accent1>
      <a:accent2>
        <a:srgbClr val="FFCCCC"/>
      </a:accent2>
      <a:accent3>
        <a:srgbClr val="F2F2F2"/>
      </a:accent3>
      <a:accent4>
        <a:srgbClr val="000000"/>
      </a:accent4>
      <a:accent5>
        <a:srgbClr val="BF0000"/>
      </a:accent5>
      <a:accent6>
        <a:srgbClr val="BFBFBF"/>
      </a:accent6>
      <a:hlink>
        <a:srgbClr val="0097A7"/>
      </a:hlink>
      <a:folHlink>
        <a:srgbClr val="0097A7"/>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sng"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sng"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ffice Theme">
  <a:themeElements>
    <a:clrScheme name="Custom 1">
      <a:dk1>
        <a:srgbClr val="000000"/>
      </a:dk1>
      <a:lt1>
        <a:srgbClr val="FFFFFF"/>
      </a:lt1>
      <a:dk2>
        <a:srgbClr val="595959"/>
      </a:dk2>
      <a:lt2>
        <a:srgbClr val="EEEEEE"/>
      </a:lt2>
      <a:accent1>
        <a:srgbClr val="C8102E"/>
      </a:accent1>
      <a:accent2>
        <a:srgbClr val="000000"/>
      </a:accent2>
      <a:accent3>
        <a:srgbClr val="960C22"/>
      </a:accent3>
      <a:accent4>
        <a:srgbClr val="888B8D"/>
      </a:accent4>
      <a:accent5>
        <a:srgbClr val="D6D8D7"/>
      </a:accent5>
      <a:accent6>
        <a:srgbClr val="000000"/>
      </a:accent6>
      <a:hlink>
        <a:srgbClr val="B97800"/>
      </a:hlink>
      <a:folHlink>
        <a:srgbClr val="0097A7"/>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Slipstream">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Wisp</Template>
  <TotalTime>4697</TotalTime>
  <Words>825</Words>
  <Application>Microsoft Office PowerPoint</Application>
  <PresentationFormat>Grand écran</PresentationFormat>
  <Paragraphs>135</Paragraphs>
  <Slides>26</Slides>
  <Notes>11</Notes>
  <HiddenSlides>0</HiddenSlides>
  <MMClips>0</MMClips>
  <ScaleCrop>false</ScaleCrop>
  <HeadingPairs>
    <vt:vector size="6" baseType="variant">
      <vt:variant>
        <vt:lpstr>Polices utilisées</vt:lpstr>
      </vt:variant>
      <vt:variant>
        <vt:i4>9</vt:i4>
      </vt:variant>
      <vt:variant>
        <vt:lpstr>Thème</vt:lpstr>
      </vt:variant>
      <vt:variant>
        <vt:i4>6</vt:i4>
      </vt:variant>
      <vt:variant>
        <vt:lpstr>Titres des diapositives</vt:lpstr>
      </vt:variant>
      <vt:variant>
        <vt:i4>26</vt:i4>
      </vt:variant>
    </vt:vector>
  </HeadingPairs>
  <TitlesOfParts>
    <vt:vector size="41" baseType="lpstr">
      <vt:lpstr>Arial</vt:lpstr>
      <vt:lpstr>Calibri</vt:lpstr>
      <vt:lpstr>Calibri Light</vt:lpstr>
      <vt:lpstr>Fira Sans</vt:lpstr>
      <vt:lpstr>Fira Sans Light</vt:lpstr>
      <vt:lpstr>Helvetica Neue</vt:lpstr>
      <vt:lpstr>Segoe UI</vt:lpstr>
      <vt:lpstr>Times New Roman</vt:lpstr>
      <vt:lpstr>Wingdings 3</vt:lpstr>
      <vt:lpstr>Brin</vt:lpstr>
      <vt:lpstr>Office Theme</vt:lpstr>
      <vt:lpstr>1_Office Theme</vt:lpstr>
      <vt:lpstr>Default Design</vt:lpstr>
      <vt:lpstr>Office Theme</vt:lpstr>
      <vt:lpstr>Office Theme</vt:lpstr>
      <vt:lpstr>Mindfulness and Safety </vt:lpstr>
      <vt:lpstr>Mindfulness</vt:lpstr>
      <vt:lpstr>Mindfulness and Safety Leadership?</vt:lpstr>
      <vt:lpstr>Présentation PowerPoint</vt:lpstr>
      <vt:lpstr>Présentation PowerPoint</vt:lpstr>
      <vt:lpstr>Conceptual Model</vt:lpstr>
      <vt:lpstr>Présentation PowerPoint</vt:lpstr>
      <vt:lpstr>Présentation PowerPoint</vt:lpstr>
      <vt:lpstr>Mindfulness Training &amp; Safety</vt:lpstr>
      <vt:lpstr>Présentation PowerPoint</vt:lpstr>
      <vt:lpstr>Mindfulness - safety link (Liu et al 2023) </vt:lpstr>
      <vt:lpstr>Project Goals  </vt:lpstr>
      <vt:lpstr>The ‘Time 2 Refocus’ Program (2021)</vt:lpstr>
      <vt:lpstr>Présentation PowerPoint</vt:lpstr>
      <vt:lpstr>Multi-layered training rollout through respected offshore workers </vt:lpstr>
      <vt:lpstr>Présentation PowerPoint</vt:lpstr>
      <vt:lpstr>Présentation PowerPoint</vt:lpstr>
      <vt:lpstr>Présentation PowerPoint</vt:lpstr>
      <vt:lpstr>Use of longitudinal and daily assessments</vt:lpstr>
      <vt:lpstr>Mindfulness/  Emotional Exhaustion, Fatigue &amp; Strain</vt:lpstr>
      <vt:lpstr>Time  and Situation Awareness  </vt:lpstr>
      <vt:lpstr>Time and Job Satisfaction/ Productivity</vt:lpstr>
      <vt:lpstr>Summary of results: Increased impacts towards the end</vt:lpstr>
      <vt:lpstr>Summary of results: Perceived helpfulness determines the impact of mindfulness</vt:lpstr>
      <vt:lpstr>Mindfulness and safety study</vt:lpstr>
      <vt:lpstr>Mindfulness and Safety Leadership?</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Natalia Jubault</dc:creator>
  <cp:lastModifiedBy>Jenna Barske</cp:lastModifiedBy>
  <cp:revision>120</cp:revision>
  <cp:lastPrinted>2022-09-09T19:50:40Z</cp:lastPrinted>
  <dcterms:created xsi:type="dcterms:W3CDTF">2019-10-04T12:08:56Z</dcterms:created>
  <dcterms:modified xsi:type="dcterms:W3CDTF">2023-06-14T12:56:18Z</dcterms:modified>
</cp:coreProperties>
</file>