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579" r:id="rId2"/>
    <p:sldId id="566" r:id="rId3"/>
    <p:sldId id="650" r:id="rId4"/>
    <p:sldId id="646" r:id="rId5"/>
    <p:sldId id="639" r:id="rId6"/>
    <p:sldId id="647" r:id="rId7"/>
    <p:sldId id="649" r:id="rId8"/>
    <p:sldId id="651" r:id="rId9"/>
    <p:sldId id="648" r:id="rId10"/>
    <p:sldId id="725" r:id="rId11"/>
    <p:sldId id="656" r:id="rId12"/>
    <p:sldId id="655" r:id="rId13"/>
    <p:sldId id="645" r:id="rId14"/>
    <p:sldId id="657" r:id="rId15"/>
    <p:sldId id="658" r:id="rId16"/>
    <p:sldId id="659" r:id="rId17"/>
    <p:sldId id="660" r:id="rId18"/>
    <p:sldId id="661" r:id="rId19"/>
    <p:sldId id="662" r:id="rId20"/>
    <p:sldId id="663" r:id="rId21"/>
    <p:sldId id="664" r:id="rId22"/>
    <p:sldId id="654" r:id="rId23"/>
    <p:sldId id="710" r:id="rId24"/>
    <p:sldId id="711" r:id="rId25"/>
    <p:sldId id="709" r:id="rId26"/>
    <p:sldId id="712" r:id="rId27"/>
    <p:sldId id="713" r:id="rId28"/>
    <p:sldId id="714" r:id="rId29"/>
    <p:sldId id="715" r:id="rId30"/>
    <p:sldId id="716" r:id="rId31"/>
    <p:sldId id="717" r:id="rId32"/>
    <p:sldId id="718" r:id="rId33"/>
    <p:sldId id="719" r:id="rId34"/>
    <p:sldId id="720" r:id="rId35"/>
    <p:sldId id="721" r:id="rId36"/>
    <p:sldId id="722" r:id="rId37"/>
    <p:sldId id="723" r:id="rId38"/>
    <p:sldId id="724" r:id="rId39"/>
    <p:sldId id="61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53"/>
    <p:restoredTop sz="87255"/>
  </p:normalViewPr>
  <p:slideViewPr>
    <p:cSldViewPr snapToGrid="0" snapToObjects="1">
      <p:cViewPr varScale="1">
        <p:scale>
          <a:sx n="88" d="100"/>
          <a:sy n="88" d="100"/>
        </p:scale>
        <p:origin x="19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2B7DF-1F01-9F4B-897F-4F379C6B28E1}" type="datetimeFigureOut">
              <a:rPr lang="en-US" smtClean="0"/>
              <a:t>6/16/23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59786-0675-CE41-A118-8B548E6CD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2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59786-0675-CE41-A118-8B548E6CD0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2A8AB-186D-CE4D-8F7C-DA5EFD29A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F715BA-3DFF-F646-B744-E2D242072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E58DD-A9F9-7F4A-A0DC-E8971D4A0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5DD5-F2A3-C14E-8FBC-7EC6D313C3B7}" type="datetimeFigureOut">
              <a:rPr lang="en-US" smtClean="0"/>
              <a:t>6/16/23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48DD2-9B75-7640-8CD1-32B24E34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FA840-9A49-A246-B814-FC0080A7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C20C-54B2-174E-94D9-FE1AF86FA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8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6484-0AD3-9E42-89A5-2C9703DF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A9F3CD-8A3E-EF43-9CB2-900F66318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09240-A0ED-FB46-9935-30ADC75D6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5DD5-F2A3-C14E-8FBC-7EC6D313C3B7}" type="datetimeFigureOut">
              <a:rPr lang="en-US" smtClean="0"/>
              <a:t>6/16/23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1D845-DA76-414C-8E78-ED2881247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EEC5B-1A28-0F47-B949-295586177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C20C-54B2-174E-94D9-FE1AF86FA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8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15FEFD-D972-9A4D-BBD3-747CE2333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22920-F52E-A242-A484-A4DB2099C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F6325-FFE5-D043-8629-6AA9AF1F3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5DD5-F2A3-C14E-8FBC-7EC6D313C3B7}" type="datetimeFigureOut">
              <a:rPr lang="en-US" smtClean="0"/>
              <a:t>6/16/23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EE3B3-6FCE-E149-9FFC-3967C452E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C2898-BCDE-524F-864A-976293C8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C20C-54B2-174E-94D9-FE1AF86FA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6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9D08A-53CE-7A40-A409-CA68A44D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3E113-2811-AD45-AA4B-4634BC39D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8D8EB-A13C-DE48-8D5C-1D72D0BFB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5DD5-F2A3-C14E-8FBC-7EC6D313C3B7}" type="datetimeFigureOut">
              <a:rPr lang="en-US" smtClean="0"/>
              <a:t>6/16/23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F525E-08AE-6047-B371-59786C76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76800-9111-2D45-B50F-55747271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C20C-54B2-174E-94D9-FE1AF86FA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8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D0B4-5E7D-5B4B-964C-BB3262DC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C4C09-D9DB-4D46-9975-DE97134F9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E6098-7614-2541-9834-9C74CC22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5DD5-F2A3-C14E-8FBC-7EC6D313C3B7}" type="datetimeFigureOut">
              <a:rPr lang="en-US" smtClean="0"/>
              <a:t>6/16/23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A0792-8855-904E-A9DF-73B7769C8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4F078-03EB-6644-A104-8D144D2A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C20C-54B2-174E-94D9-FE1AF86FA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7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19C54-5A3B-6948-A8AC-45E2CEF0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522DE-88B2-044A-937D-478B5F196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4979E-D2E6-D348-B979-0A9F5A9AB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FFDC5-4328-5F40-B975-37E449523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5DD5-F2A3-C14E-8FBC-7EC6D313C3B7}" type="datetimeFigureOut">
              <a:rPr lang="en-US" smtClean="0"/>
              <a:t>6/16/23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36DD7-8317-2241-94E6-F85DD952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541B5-486C-0F40-967C-9470DC36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C20C-54B2-174E-94D9-FE1AF86FA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2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819A-9EE9-5748-971B-67930766F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AAE11-3C93-3F42-88BC-41F3B9E55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2E584-9456-9A4C-A6A1-3100510DC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77DDC9-384B-3942-A4DD-58587D62A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5CE50-95E3-5044-995D-E9F7C57B63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756611-2095-874A-86BC-DD361BF97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5DD5-F2A3-C14E-8FBC-7EC6D313C3B7}" type="datetimeFigureOut">
              <a:rPr lang="en-US" smtClean="0"/>
              <a:t>6/16/23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2336AA-0F7D-DD46-9453-0CFBEBDA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DCA8E4-9BBA-4E42-B012-65038A8E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C20C-54B2-174E-94D9-FE1AF86FA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50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E0D4-D91F-7541-BBFD-6CD9CD7F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8A62D-498B-AD43-B347-2C7EDA34F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5DD5-F2A3-C14E-8FBC-7EC6D313C3B7}" type="datetimeFigureOut">
              <a:rPr lang="en-US" smtClean="0"/>
              <a:t>6/16/23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2DF33-CAB6-DE48-B068-90B44ADD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4D715-F367-5C4B-BF78-0A5233D89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C20C-54B2-174E-94D9-FE1AF86FA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2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962DD3-1649-9D41-A806-DA057E62F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5DD5-F2A3-C14E-8FBC-7EC6D313C3B7}" type="datetimeFigureOut">
              <a:rPr lang="en-US" smtClean="0"/>
              <a:t>6/16/23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0DC433-7392-4A48-9D03-59C9C4997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F4962-AEC8-084C-8003-46EF81D3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C20C-54B2-174E-94D9-FE1AF86FA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A6E6-8602-DF4E-A33A-9BBAD7B13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F8377-8C73-B14D-858C-A0DA3304E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E9D48-CB35-FA46-B280-E1B0A2739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1A4C1-6331-3740-849E-8DEE10F3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5DD5-F2A3-C14E-8FBC-7EC6D313C3B7}" type="datetimeFigureOut">
              <a:rPr lang="en-US" smtClean="0"/>
              <a:t>6/16/23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BD7E3-F1EC-6042-9CC9-DCE1F0284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3B1B8-4D72-3246-A046-5A8BB8AB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C20C-54B2-174E-94D9-FE1AF86FA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7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A8379-60E6-0A42-A08E-4BB41E934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9391ED-AE03-794C-ACBB-3CEB048D5F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5B866-678F-BF49-9132-53C908900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71018-8510-4B41-A0E7-835E984B3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5DD5-F2A3-C14E-8FBC-7EC6D313C3B7}" type="datetimeFigureOut">
              <a:rPr lang="en-US" smtClean="0"/>
              <a:t>6/16/23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4D832-9199-6B41-BC43-F91652817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D96A6-232C-2643-8E13-AC63DE2E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C20C-54B2-174E-94D9-FE1AF86FA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7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03AA45-1121-E541-98CC-DCAD64B58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7A559-B911-A547-AB05-47AC1AC54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14E64-1FF0-944F-9AA8-1C9606EF06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E5DD5-F2A3-C14E-8FBC-7EC6D313C3B7}" type="datetimeFigureOut">
              <a:rPr lang="en-US" smtClean="0"/>
              <a:t>6/16/23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41FED-B8A7-0E42-857F-074220C97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8BE0B-6CAD-594B-9E15-BBC888174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C20C-54B2-174E-94D9-FE1AF86FA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9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52" y="2037347"/>
            <a:ext cx="11474548" cy="2759242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br>
              <a:rPr lang="en-US" sz="3700" i="1" dirty="0">
                <a:latin typeface="Baskerville" charset="0"/>
                <a:ea typeface="Baskerville" charset="0"/>
                <a:cs typeface="Baskerville" charset="0"/>
              </a:rPr>
            </a:br>
            <a:r>
              <a:rPr lang="en-US" sz="3700" i="1" dirty="0">
                <a:latin typeface="Baskerville" charset="0"/>
                <a:ea typeface="Baskerville" charset="0"/>
                <a:cs typeface="Baskerville" charset="0"/>
              </a:rPr>
              <a:t>Towards an Attention-Based View of Systemic Crisis</a:t>
            </a:r>
            <a:br>
              <a:rPr lang="en-US" sz="4000" b="1" dirty="0">
                <a:latin typeface="Baskerville" charset="0"/>
                <a:ea typeface="Baskerville" charset="0"/>
                <a:cs typeface="Baskerville" charset="0"/>
              </a:rPr>
            </a:br>
            <a:br>
              <a:rPr lang="en-US" sz="2400" dirty="0">
                <a:latin typeface="Baskerville" charset="0"/>
                <a:ea typeface="Baskerville" charset="0"/>
                <a:cs typeface="Baskerville" charset="0"/>
              </a:rPr>
            </a:br>
            <a:br>
              <a:rPr lang="en-US" sz="2400" dirty="0">
                <a:latin typeface="Baskerville" charset="0"/>
                <a:ea typeface="Baskerville" charset="0"/>
                <a:cs typeface="Baskerville" charset="0"/>
              </a:rPr>
            </a:br>
            <a:br>
              <a:rPr lang="en-US" sz="2400" dirty="0">
                <a:latin typeface="Baskerville" charset="0"/>
                <a:ea typeface="Baskerville" charset="0"/>
                <a:cs typeface="Baskerville" charset="0"/>
              </a:rPr>
            </a:br>
            <a:r>
              <a:rPr lang="en-US" sz="2800" dirty="0">
                <a:solidFill>
                  <a:prstClr val="black"/>
                </a:solidFill>
                <a:latin typeface="Baskerville" charset="0"/>
                <a:ea typeface="Baskerville" charset="0"/>
                <a:cs typeface="Baskerville" charset="0"/>
              </a:rPr>
              <a:t>Ravi S. Kudesia, </a:t>
            </a:r>
            <a:r>
              <a:rPr lang="en-US" sz="1800" dirty="0">
                <a:solidFill>
                  <a:prstClr val="black"/>
                </a:solidFill>
                <a:latin typeface="Baskerville" charset="0"/>
                <a:ea typeface="Baskerville" charset="0"/>
                <a:cs typeface="Baskerville" charset="0"/>
              </a:rPr>
              <a:t>Temple University</a:t>
            </a:r>
            <a:endParaRPr lang="en-US" sz="3100" dirty="0">
              <a:latin typeface="Baskerville" charset="0"/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06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AD816D-F13B-8846-89CC-9FAE78F82BFA}"/>
              </a:ext>
            </a:extLst>
          </p:cNvPr>
          <p:cNvSpPr txBox="1"/>
          <p:nvPr/>
        </p:nvSpPr>
        <p:spPr>
          <a:xfrm>
            <a:off x="0" y="626533"/>
            <a:ext cx="12192000" cy="58787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i="1" dirty="0">
                <a:latin typeface="Garamond" charset="0"/>
                <a:ea typeface="Garamond" charset="0"/>
                <a:cs typeface="Garamond" charset="0"/>
              </a:rPr>
              <a:t>Theoretical Framework: The ABV of Systemic Crises</a:t>
            </a:r>
          </a:p>
        </p:txBody>
      </p:sp>
    </p:spTree>
    <p:extLst>
      <p:ext uri="{BB962C8B-B14F-4D97-AF65-F5344CB8AC3E}">
        <p14:creationId xmlns:p14="http://schemas.microsoft.com/office/powerpoint/2010/main" val="204484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DB028AB7-D063-1947-B5A9-A58026BAA23D}"/>
              </a:ext>
            </a:extLst>
          </p:cNvPr>
          <p:cNvSpPr/>
          <p:nvPr/>
        </p:nvSpPr>
        <p:spPr>
          <a:xfrm>
            <a:off x="9614094" y="1768064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716407B-32A5-9848-9DFD-0FC4BEBB22B2}"/>
              </a:ext>
            </a:extLst>
          </p:cNvPr>
          <p:cNvSpPr txBox="1"/>
          <p:nvPr/>
        </p:nvSpPr>
        <p:spPr>
          <a:xfrm>
            <a:off x="10053728" y="1857974"/>
            <a:ext cx="1410563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Quality of Attention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E0B7E38D-DF2E-0B4B-84B5-E85EA06CEA81}"/>
              </a:ext>
            </a:extLst>
          </p:cNvPr>
          <p:cNvSpPr/>
          <p:nvPr/>
        </p:nvSpPr>
        <p:spPr>
          <a:xfrm>
            <a:off x="4885368" y="1772583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9BEBB954-84A0-9846-B085-B7A24893FC2F}"/>
              </a:ext>
            </a:extLst>
          </p:cNvPr>
          <p:cNvSpPr/>
          <p:nvPr/>
        </p:nvSpPr>
        <p:spPr>
          <a:xfrm rot="10800000">
            <a:off x="2302488" y="4026187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0" name="Right Arrow 79">
            <a:extLst>
              <a:ext uri="{FF2B5EF4-FFF2-40B4-BE49-F238E27FC236}">
                <a16:creationId xmlns:a16="http://schemas.microsoft.com/office/drawing/2014/main" id="{026F6F0E-7937-6240-A9A0-1033B822D9A5}"/>
              </a:ext>
            </a:extLst>
          </p:cNvPr>
          <p:cNvSpPr/>
          <p:nvPr/>
        </p:nvSpPr>
        <p:spPr>
          <a:xfrm rot="10800000">
            <a:off x="2302490" y="3229938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1" name="Right Arrow 80">
            <a:extLst>
              <a:ext uri="{FF2B5EF4-FFF2-40B4-BE49-F238E27FC236}">
                <a16:creationId xmlns:a16="http://schemas.microsoft.com/office/drawing/2014/main" id="{8251A72A-17FB-F944-9E06-43A5CD17C22E}"/>
              </a:ext>
            </a:extLst>
          </p:cNvPr>
          <p:cNvSpPr/>
          <p:nvPr/>
        </p:nvSpPr>
        <p:spPr>
          <a:xfrm rot="10800000">
            <a:off x="2302490" y="2389288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3013D74F-3870-8946-A71B-C3C93BB983D8}"/>
              </a:ext>
            </a:extLst>
          </p:cNvPr>
          <p:cNvSpPr/>
          <p:nvPr/>
        </p:nvSpPr>
        <p:spPr>
          <a:xfrm>
            <a:off x="279009" y="1768064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C6555FCC-1CE3-D447-9AEB-317576A4019F}"/>
              </a:ext>
            </a:extLst>
          </p:cNvPr>
          <p:cNvSpPr/>
          <p:nvPr/>
        </p:nvSpPr>
        <p:spPr>
          <a:xfrm>
            <a:off x="2853314" y="2182988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Interpretive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What do events mean?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269A1FEC-9615-8F48-96DE-E606EBE94ACE}"/>
              </a:ext>
            </a:extLst>
          </p:cNvPr>
          <p:cNvSpPr/>
          <p:nvPr/>
        </p:nvSpPr>
        <p:spPr>
          <a:xfrm>
            <a:off x="554418" y="2182988"/>
            <a:ext cx="1748071" cy="232812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Frames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Identities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Resources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Roles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Routines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Rules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Technologies 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B8401B8-6736-B946-B491-E418DEAF9789}"/>
              </a:ext>
            </a:extLst>
          </p:cNvPr>
          <p:cNvSpPr txBox="1"/>
          <p:nvPr/>
        </p:nvSpPr>
        <p:spPr>
          <a:xfrm>
            <a:off x="2577904" y="1869947"/>
            <a:ext cx="2298897" cy="23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Modalities of Structure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8087744-7B3F-2246-BD43-CAC84AD92B90}"/>
              </a:ext>
            </a:extLst>
          </p:cNvPr>
          <p:cNvSpPr txBox="1"/>
          <p:nvPr/>
        </p:nvSpPr>
        <p:spPr>
          <a:xfrm>
            <a:off x="561775" y="1857974"/>
            <a:ext cx="1724291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Components of Structure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299F4A0C-E0C6-9442-A919-D56B31F09948}"/>
              </a:ext>
            </a:extLst>
          </p:cNvPr>
          <p:cNvSpPr/>
          <p:nvPr/>
        </p:nvSpPr>
        <p:spPr>
          <a:xfrm>
            <a:off x="2853314" y="3023639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Legitimating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What should one do?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B4CE16D7-2C06-944F-8CA2-889304B3D20C}"/>
              </a:ext>
            </a:extLst>
          </p:cNvPr>
          <p:cNvSpPr/>
          <p:nvPr/>
        </p:nvSpPr>
        <p:spPr>
          <a:xfrm>
            <a:off x="2853314" y="3819886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Resourcing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How can one get things done?</a:t>
            </a:r>
          </a:p>
        </p:txBody>
      </p:sp>
      <p:sp>
        <p:nvSpPr>
          <p:cNvPr id="89" name="Right Arrow 88">
            <a:extLst>
              <a:ext uri="{FF2B5EF4-FFF2-40B4-BE49-F238E27FC236}">
                <a16:creationId xmlns:a16="http://schemas.microsoft.com/office/drawing/2014/main" id="{F8EA9E4E-D210-CD4D-A6EC-02F237178CC8}"/>
              </a:ext>
            </a:extLst>
          </p:cNvPr>
          <p:cNvSpPr/>
          <p:nvPr/>
        </p:nvSpPr>
        <p:spPr>
          <a:xfrm>
            <a:off x="4601389" y="2390454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0" name="Right Arrow 89">
            <a:extLst>
              <a:ext uri="{FF2B5EF4-FFF2-40B4-BE49-F238E27FC236}">
                <a16:creationId xmlns:a16="http://schemas.microsoft.com/office/drawing/2014/main" id="{5E1F30F5-6EF1-AE41-8D63-803527010898}"/>
              </a:ext>
            </a:extLst>
          </p:cNvPr>
          <p:cNvSpPr/>
          <p:nvPr/>
        </p:nvSpPr>
        <p:spPr>
          <a:xfrm>
            <a:off x="4601389" y="3231103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1" name="Right Arrow 90">
            <a:extLst>
              <a:ext uri="{FF2B5EF4-FFF2-40B4-BE49-F238E27FC236}">
                <a16:creationId xmlns:a16="http://schemas.microsoft.com/office/drawing/2014/main" id="{BC86509F-DB6A-6F47-953E-B40F43F48BAF}"/>
              </a:ext>
            </a:extLst>
          </p:cNvPr>
          <p:cNvSpPr/>
          <p:nvPr/>
        </p:nvSpPr>
        <p:spPr>
          <a:xfrm>
            <a:off x="4601389" y="4027352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2" name="Right Arrow 91">
            <a:extLst>
              <a:ext uri="{FF2B5EF4-FFF2-40B4-BE49-F238E27FC236}">
                <a16:creationId xmlns:a16="http://schemas.microsoft.com/office/drawing/2014/main" id="{9239E17B-4CEA-DA44-8AED-23253DB30869}"/>
              </a:ext>
            </a:extLst>
          </p:cNvPr>
          <p:cNvSpPr/>
          <p:nvPr/>
        </p:nvSpPr>
        <p:spPr>
          <a:xfrm>
            <a:off x="6712077" y="2356395"/>
            <a:ext cx="3175857" cy="1771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5490E0A2-E7C5-8C4B-B67F-A46F500841E1}"/>
              </a:ext>
            </a:extLst>
          </p:cNvPr>
          <p:cNvSpPr/>
          <p:nvPr/>
        </p:nvSpPr>
        <p:spPr>
          <a:xfrm>
            <a:off x="6703169" y="4049162"/>
            <a:ext cx="3175857" cy="1771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4BE3732-0172-FD4E-BE4B-1E39E6B2E1AE}"/>
              </a:ext>
            </a:extLst>
          </p:cNvPr>
          <p:cNvSpPr txBox="1"/>
          <p:nvPr/>
        </p:nvSpPr>
        <p:spPr>
          <a:xfrm>
            <a:off x="7184415" y="1869947"/>
            <a:ext cx="2298897" cy="23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Mechanisms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ABB34AF-E11F-824E-B540-780ED27B794B}"/>
              </a:ext>
            </a:extLst>
          </p:cNvPr>
          <p:cNvSpPr txBox="1"/>
          <p:nvPr/>
        </p:nvSpPr>
        <p:spPr>
          <a:xfrm>
            <a:off x="5352904" y="1862496"/>
            <a:ext cx="1354757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Practices in System</a:t>
            </a:r>
          </a:p>
        </p:txBody>
      </p:sp>
      <p:sp>
        <p:nvSpPr>
          <p:cNvPr id="96" name="Right Arrow 95">
            <a:extLst>
              <a:ext uri="{FF2B5EF4-FFF2-40B4-BE49-F238E27FC236}">
                <a16:creationId xmlns:a16="http://schemas.microsoft.com/office/drawing/2014/main" id="{3C02B832-C56D-6F4E-BF1A-70EDD9DD9722}"/>
              </a:ext>
            </a:extLst>
          </p:cNvPr>
          <p:cNvSpPr/>
          <p:nvPr/>
        </p:nvSpPr>
        <p:spPr>
          <a:xfrm>
            <a:off x="6902336" y="3234397"/>
            <a:ext cx="2994565" cy="19804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577892F4-2C7D-7D4A-8256-1A9580F78843}"/>
              </a:ext>
            </a:extLst>
          </p:cNvPr>
          <p:cNvSpPr/>
          <p:nvPr/>
        </p:nvSpPr>
        <p:spPr>
          <a:xfrm>
            <a:off x="7459824" y="2182988"/>
            <a:ext cx="1748071" cy="22322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Access to Information</a:t>
            </a:r>
          </a:p>
          <a:p>
            <a:pPr algn="ctr" defTabSz="203160">
              <a:defRPr/>
            </a:pPr>
            <a:r>
              <a:rPr lang="en-US" sz="974" dirty="0">
                <a:solidFill>
                  <a:prstClr val="black"/>
                </a:solidFill>
                <a:latin typeface="Swift 4-Regular" panose="02000403070000020004" pitchFamily="2" charset="77"/>
              </a:rPr>
              <a:t>Delegation of Responsibility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Distribution of Resources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Presence of Diverse Views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Prioritization of Issues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Reliance on Experience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Spread of Emotions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A19DD4D9-82E5-D64B-A854-65BCC45D2B5D}"/>
              </a:ext>
            </a:extLst>
          </p:cNvPr>
          <p:cNvSpPr/>
          <p:nvPr/>
        </p:nvSpPr>
        <p:spPr>
          <a:xfrm>
            <a:off x="9879025" y="2184701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Stability</a:t>
            </a:r>
          </a:p>
          <a:p>
            <a:pPr algn="ctr"/>
            <a:r>
              <a:rPr lang="en-US" sz="888" dirty="0">
                <a:solidFill>
                  <a:schemeClr val="tx1"/>
                </a:solidFill>
                <a:latin typeface="Swift 4-Regular" panose="02000403070000020004" pitchFamily="2" charset="77"/>
              </a:rPr>
              <a:t>Sustained focus on single issue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B978F52B-A003-2D45-813F-C122AD70365E}"/>
              </a:ext>
            </a:extLst>
          </p:cNvPr>
          <p:cNvSpPr/>
          <p:nvPr/>
        </p:nvSpPr>
        <p:spPr>
          <a:xfrm>
            <a:off x="9879025" y="3025352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Vividness</a:t>
            </a:r>
          </a:p>
          <a:p>
            <a:pPr algn="ctr"/>
            <a:r>
              <a:rPr lang="en-US" sz="876" dirty="0">
                <a:solidFill>
                  <a:schemeClr val="tx1"/>
                </a:solidFill>
                <a:latin typeface="Swift 4-Regular" panose="02000403070000020004" pitchFamily="2" charset="77"/>
              </a:rPr>
              <a:t>Richly registering ongoing events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6ABD55CD-B6A0-8447-9C3E-1931C4A1A489}"/>
              </a:ext>
            </a:extLst>
          </p:cNvPr>
          <p:cNvSpPr/>
          <p:nvPr/>
        </p:nvSpPr>
        <p:spPr>
          <a:xfrm>
            <a:off x="9879025" y="3821599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Coherence</a:t>
            </a:r>
          </a:p>
          <a:p>
            <a:pPr algn="ctr"/>
            <a:r>
              <a:rPr lang="en-US" sz="888" dirty="0">
                <a:solidFill>
                  <a:schemeClr val="tx1"/>
                </a:solidFill>
                <a:latin typeface="Swift 4-Regular" panose="02000403070000020004" pitchFamily="2" charset="77"/>
              </a:rPr>
              <a:t>Alignment of issues across actors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3376784-4E73-7546-AD38-35824B57DD8E}"/>
              </a:ext>
            </a:extLst>
          </p:cNvPr>
          <p:cNvSpPr/>
          <p:nvPr/>
        </p:nvSpPr>
        <p:spPr>
          <a:xfrm rot="5400000">
            <a:off x="8640408" y="2686230"/>
            <a:ext cx="87164" cy="424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5EFDFAA-B8E5-1242-9BB6-E37F82D0024E}"/>
              </a:ext>
            </a:extLst>
          </p:cNvPr>
          <p:cNvSpPr/>
          <p:nvPr/>
        </p:nvSpPr>
        <p:spPr>
          <a:xfrm rot="10800000">
            <a:off x="10719551" y="4415216"/>
            <a:ext cx="87980" cy="438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3" name="Right Arrow 102">
            <a:extLst>
              <a:ext uri="{FF2B5EF4-FFF2-40B4-BE49-F238E27FC236}">
                <a16:creationId xmlns:a16="http://schemas.microsoft.com/office/drawing/2014/main" id="{11CEFB6C-812E-AA46-A2E4-BDE7D5BA59A6}"/>
              </a:ext>
            </a:extLst>
          </p:cNvPr>
          <p:cNvSpPr/>
          <p:nvPr/>
        </p:nvSpPr>
        <p:spPr>
          <a:xfrm rot="16200000">
            <a:off x="6346389" y="4593446"/>
            <a:ext cx="337724" cy="18209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A3D929A-8541-EB46-9D7D-F85503B1F080}"/>
              </a:ext>
            </a:extLst>
          </p:cNvPr>
          <p:cNvSpPr/>
          <p:nvPr/>
        </p:nvSpPr>
        <p:spPr>
          <a:xfrm rot="5400000">
            <a:off x="6517230" y="4800211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D1E9A40-311F-7443-A546-3D2901B523A0}"/>
              </a:ext>
            </a:extLst>
          </p:cNvPr>
          <p:cNvSpPr/>
          <p:nvPr/>
        </p:nvSpPr>
        <p:spPr>
          <a:xfrm rot="5400000">
            <a:off x="10677878" y="4799993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C98DEEB-FE1F-A64D-8B3D-0B92BD791DDC}"/>
              </a:ext>
            </a:extLst>
          </p:cNvPr>
          <p:cNvSpPr/>
          <p:nvPr/>
        </p:nvSpPr>
        <p:spPr>
          <a:xfrm rot="5400000">
            <a:off x="3522334" y="2686230"/>
            <a:ext cx="87164" cy="424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7834C9B-1687-4A47-95BE-D51B911C8E13}"/>
              </a:ext>
            </a:extLst>
          </p:cNvPr>
          <p:cNvSpPr/>
          <p:nvPr/>
        </p:nvSpPr>
        <p:spPr>
          <a:xfrm rot="10800000">
            <a:off x="5601477" y="4415216"/>
            <a:ext cx="87980" cy="438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8" name="Right Arrow 107">
            <a:extLst>
              <a:ext uri="{FF2B5EF4-FFF2-40B4-BE49-F238E27FC236}">
                <a16:creationId xmlns:a16="http://schemas.microsoft.com/office/drawing/2014/main" id="{B657F79A-94FE-C448-8315-AB2CC30F751A}"/>
              </a:ext>
            </a:extLst>
          </p:cNvPr>
          <p:cNvSpPr/>
          <p:nvPr/>
        </p:nvSpPr>
        <p:spPr>
          <a:xfrm rot="16200000">
            <a:off x="1228315" y="4593446"/>
            <a:ext cx="337724" cy="18209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86385B8-B8FE-2140-9398-81FE4779A002}"/>
              </a:ext>
            </a:extLst>
          </p:cNvPr>
          <p:cNvSpPr/>
          <p:nvPr/>
        </p:nvSpPr>
        <p:spPr>
          <a:xfrm rot="5400000">
            <a:off x="1399156" y="4800211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E394BC7-94CD-6249-9622-FAE82780918A}"/>
              </a:ext>
            </a:extLst>
          </p:cNvPr>
          <p:cNvSpPr/>
          <p:nvPr/>
        </p:nvSpPr>
        <p:spPr>
          <a:xfrm rot="5400000">
            <a:off x="5559804" y="4799993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B8225D42-EEE3-CE40-A26C-58922E21E179}"/>
              </a:ext>
            </a:extLst>
          </p:cNvPr>
          <p:cNvSpPr/>
          <p:nvPr/>
        </p:nvSpPr>
        <p:spPr>
          <a:xfrm>
            <a:off x="5160777" y="2187507"/>
            <a:ext cx="1748071" cy="232812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Automating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Budgeting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Investigating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Operating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Planning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Regulating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Reporting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189483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DB028AB7-D063-1947-B5A9-A58026BAA23D}"/>
              </a:ext>
            </a:extLst>
          </p:cNvPr>
          <p:cNvSpPr/>
          <p:nvPr/>
        </p:nvSpPr>
        <p:spPr>
          <a:xfrm>
            <a:off x="9614094" y="1768064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716407B-32A5-9848-9DFD-0FC4BEBB22B2}"/>
              </a:ext>
            </a:extLst>
          </p:cNvPr>
          <p:cNvSpPr txBox="1"/>
          <p:nvPr/>
        </p:nvSpPr>
        <p:spPr>
          <a:xfrm>
            <a:off x="10053728" y="1857974"/>
            <a:ext cx="1410563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Quality of Attention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E0B7E38D-DF2E-0B4B-84B5-E85EA06CEA81}"/>
              </a:ext>
            </a:extLst>
          </p:cNvPr>
          <p:cNvSpPr/>
          <p:nvPr/>
        </p:nvSpPr>
        <p:spPr>
          <a:xfrm>
            <a:off x="4885368" y="1772583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9BEBB954-84A0-9846-B085-B7A24893FC2F}"/>
              </a:ext>
            </a:extLst>
          </p:cNvPr>
          <p:cNvSpPr/>
          <p:nvPr/>
        </p:nvSpPr>
        <p:spPr>
          <a:xfrm rot="10800000">
            <a:off x="2302488" y="4026187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0" name="Right Arrow 79">
            <a:extLst>
              <a:ext uri="{FF2B5EF4-FFF2-40B4-BE49-F238E27FC236}">
                <a16:creationId xmlns:a16="http://schemas.microsoft.com/office/drawing/2014/main" id="{026F6F0E-7937-6240-A9A0-1033B822D9A5}"/>
              </a:ext>
            </a:extLst>
          </p:cNvPr>
          <p:cNvSpPr/>
          <p:nvPr/>
        </p:nvSpPr>
        <p:spPr>
          <a:xfrm rot="10800000">
            <a:off x="2302490" y="3229938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1" name="Right Arrow 80">
            <a:extLst>
              <a:ext uri="{FF2B5EF4-FFF2-40B4-BE49-F238E27FC236}">
                <a16:creationId xmlns:a16="http://schemas.microsoft.com/office/drawing/2014/main" id="{8251A72A-17FB-F944-9E06-43A5CD17C22E}"/>
              </a:ext>
            </a:extLst>
          </p:cNvPr>
          <p:cNvSpPr/>
          <p:nvPr/>
        </p:nvSpPr>
        <p:spPr>
          <a:xfrm rot="10800000">
            <a:off x="2302490" y="2389288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3013D74F-3870-8946-A71B-C3C93BB983D8}"/>
              </a:ext>
            </a:extLst>
          </p:cNvPr>
          <p:cNvSpPr/>
          <p:nvPr/>
        </p:nvSpPr>
        <p:spPr>
          <a:xfrm>
            <a:off x="279009" y="1768064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C6555FCC-1CE3-D447-9AEB-317576A4019F}"/>
              </a:ext>
            </a:extLst>
          </p:cNvPr>
          <p:cNvSpPr/>
          <p:nvPr/>
        </p:nvSpPr>
        <p:spPr>
          <a:xfrm>
            <a:off x="2853314" y="2182988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Interpretive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What do events mean?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269A1FEC-9615-8F48-96DE-E606EBE94ACE}"/>
              </a:ext>
            </a:extLst>
          </p:cNvPr>
          <p:cNvSpPr/>
          <p:nvPr/>
        </p:nvSpPr>
        <p:spPr>
          <a:xfrm>
            <a:off x="554418" y="2182988"/>
            <a:ext cx="1748071" cy="232812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Frames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Identities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Resources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Roles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Routines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Rules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Technologies 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B8401B8-6736-B946-B491-E418DEAF9789}"/>
              </a:ext>
            </a:extLst>
          </p:cNvPr>
          <p:cNvSpPr txBox="1"/>
          <p:nvPr/>
        </p:nvSpPr>
        <p:spPr>
          <a:xfrm>
            <a:off x="2577904" y="1869947"/>
            <a:ext cx="2298897" cy="23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Modalities of Structure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8087744-7B3F-2246-BD43-CAC84AD92B90}"/>
              </a:ext>
            </a:extLst>
          </p:cNvPr>
          <p:cNvSpPr txBox="1"/>
          <p:nvPr/>
        </p:nvSpPr>
        <p:spPr>
          <a:xfrm>
            <a:off x="561775" y="1857974"/>
            <a:ext cx="1724291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Components of Structure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299F4A0C-E0C6-9442-A919-D56B31F09948}"/>
              </a:ext>
            </a:extLst>
          </p:cNvPr>
          <p:cNvSpPr/>
          <p:nvPr/>
        </p:nvSpPr>
        <p:spPr>
          <a:xfrm>
            <a:off x="2853314" y="3023639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Legitimating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What should one do?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B4CE16D7-2C06-944F-8CA2-889304B3D20C}"/>
              </a:ext>
            </a:extLst>
          </p:cNvPr>
          <p:cNvSpPr/>
          <p:nvPr/>
        </p:nvSpPr>
        <p:spPr>
          <a:xfrm>
            <a:off x="2853314" y="3819886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Resourcing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How can one get things done?</a:t>
            </a:r>
          </a:p>
        </p:txBody>
      </p:sp>
      <p:sp>
        <p:nvSpPr>
          <p:cNvPr id="89" name="Right Arrow 88">
            <a:extLst>
              <a:ext uri="{FF2B5EF4-FFF2-40B4-BE49-F238E27FC236}">
                <a16:creationId xmlns:a16="http://schemas.microsoft.com/office/drawing/2014/main" id="{F8EA9E4E-D210-CD4D-A6EC-02F237178CC8}"/>
              </a:ext>
            </a:extLst>
          </p:cNvPr>
          <p:cNvSpPr/>
          <p:nvPr/>
        </p:nvSpPr>
        <p:spPr>
          <a:xfrm>
            <a:off x="4601389" y="2390454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0" name="Right Arrow 89">
            <a:extLst>
              <a:ext uri="{FF2B5EF4-FFF2-40B4-BE49-F238E27FC236}">
                <a16:creationId xmlns:a16="http://schemas.microsoft.com/office/drawing/2014/main" id="{5E1F30F5-6EF1-AE41-8D63-803527010898}"/>
              </a:ext>
            </a:extLst>
          </p:cNvPr>
          <p:cNvSpPr/>
          <p:nvPr/>
        </p:nvSpPr>
        <p:spPr>
          <a:xfrm>
            <a:off x="4601389" y="3231103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1" name="Right Arrow 90">
            <a:extLst>
              <a:ext uri="{FF2B5EF4-FFF2-40B4-BE49-F238E27FC236}">
                <a16:creationId xmlns:a16="http://schemas.microsoft.com/office/drawing/2014/main" id="{BC86509F-DB6A-6F47-953E-B40F43F48BAF}"/>
              </a:ext>
            </a:extLst>
          </p:cNvPr>
          <p:cNvSpPr/>
          <p:nvPr/>
        </p:nvSpPr>
        <p:spPr>
          <a:xfrm>
            <a:off x="4601389" y="4027352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2" name="Right Arrow 91">
            <a:extLst>
              <a:ext uri="{FF2B5EF4-FFF2-40B4-BE49-F238E27FC236}">
                <a16:creationId xmlns:a16="http://schemas.microsoft.com/office/drawing/2014/main" id="{9239E17B-4CEA-DA44-8AED-23253DB30869}"/>
              </a:ext>
            </a:extLst>
          </p:cNvPr>
          <p:cNvSpPr/>
          <p:nvPr/>
        </p:nvSpPr>
        <p:spPr>
          <a:xfrm>
            <a:off x="6712077" y="2356395"/>
            <a:ext cx="3175857" cy="1771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5490E0A2-E7C5-8C4B-B67F-A46F500841E1}"/>
              </a:ext>
            </a:extLst>
          </p:cNvPr>
          <p:cNvSpPr/>
          <p:nvPr/>
        </p:nvSpPr>
        <p:spPr>
          <a:xfrm>
            <a:off x="6703169" y="4049162"/>
            <a:ext cx="3175857" cy="1771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4BE3732-0172-FD4E-BE4B-1E39E6B2E1AE}"/>
              </a:ext>
            </a:extLst>
          </p:cNvPr>
          <p:cNvSpPr txBox="1"/>
          <p:nvPr/>
        </p:nvSpPr>
        <p:spPr>
          <a:xfrm>
            <a:off x="7184415" y="1869947"/>
            <a:ext cx="2298897" cy="23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Mechanisms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ABB34AF-E11F-824E-B540-780ED27B794B}"/>
              </a:ext>
            </a:extLst>
          </p:cNvPr>
          <p:cNvSpPr txBox="1"/>
          <p:nvPr/>
        </p:nvSpPr>
        <p:spPr>
          <a:xfrm>
            <a:off x="5352904" y="1862496"/>
            <a:ext cx="1354757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Practices in System</a:t>
            </a:r>
          </a:p>
        </p:txBody>
      </p:sp>
      <p:sp>
        <p:nvSpPr>
          <p:cNvPr id="96" name="Right Arrow 95">
            <a:extLst>
              <a:ext uri="{FF2B5EF4-FFF2-40B4-BE49-F238E27FC236}">
                <a16:creationId xmlns:a16="http://schemas.microsoft.com/office/drawing/2014/main" id="{3C02B832-C56D-6F4E-BF1A-70EDD9DD9722}"/>
              </a:ext>
            </a:extLst>
          </p:cNvPr>
          <p:cNvSpPr/>
          <p:nvPr/>
        </p:nvSpPr>
        <p:spPr>
          <a:xfrm>
            <a:off x="6902336" y="3234397"/>
            <a:ext cx="2994565" cy="19804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577892F4-2C7D-7D4A-8256-1A9580F78843}"/>
              </a:ext>
            </a:extLst>
          </p:cNvPr>
          <p:cNvSpPr/>
          <p:nvPr/>
        </p:nvSpPr>
        <p:spPr>
          <a:xfrm>
            <a:off x="7459824" y="2182988"/>
            <a:ext cx="1748071" cy="22322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Access to Information</a:t>
            </a:r>
          </a:p>
          <a:p>
            <a:pPr algn="ctr" defTabSz="203160">
              <a:defRPr/>
            </a:pPr>
            <a:r>
              <a:rPr lang="en-US" sz="974" dirty="0">
                <a:solidFill>
                  <a:prstClr val="black"/>
                </a:solidFill>
                <a:latin typeface="Swift 4-Regular" panose="02000403070000020004" pitchFamily="2" charset="77"/>
              </a:rPr>
              <a:t>Delegation of Responsibility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Distribution of Resources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Presence of Diverse Views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Prioritization of Issues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Reliance on Experience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Spread of Emotions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A19DD4D9-82E5-D64B-A854-65BCC45D2B5D}"/>
              </a:ext>
            </a:extLst>
          </p:cNvPr>
          <p:cNvSpPr/>
          <p:nvPr/>
        </p:nvSpPr>
        <p:spPr>
          <a:xfrm>
            <a:off x="9879025" y="2184701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Stability</a:t>
            </a:r>
          </a:p>
          <a:p>
            <a:pPr algn="ctr"/>
            <a:r>
              <a:rPr lang="en-US" sz="888" dirty="0">
                <a:solidFill>
                  <a:schemeClr val="tx1"/>
                </a:solidFill>
                <a:latin typeface="Swift 4-Regular" panose="02000403070000020004" pitchFamily="2" charset="77"/>
              </a:rPr>
              <a:t>Sustained focus on single issue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B978F52B-A003-2D45-813F-C122AD70365E}"/>
              </a:ext>
            </a:extLst>
          </p:cNvPr>
          <p:cNvSpPr/>
          <p:nvPr/>
        </p:nvSpPr>
        <p:spPr>
          <a:xfrm>
            <a:off x="9879025" y="3025352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Vividness</a:t>
            </a:r>
          </a:p>
          <a:p>
            <a:pPr algn="ctr"/>
            <a:r>
              <a:rPr lang="en-US" sz="876" dirty="0">
                <a:solidFill>
                  <a:schemeClr val="tx1"/>
                </a:solidFill>
                <a:latin typeface="Swift 4-Regular" panose="02000403070000020004" pitchFamily="2" charset="77"/>
              </a:rPr>
              <a:t>Richly registering ongoing events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6ABD55CD-B6A0-8447-9C3E-1931C4A1A489}"/>
              </a:ext>
            </a:extLst>
          </p:cNvPr>
          <p:cNvSpPr/>
          <p:nvPr/>
        </p:nvSpPr>
        <p:spPr>
          <a:xfrm>
            <a:off x="9879025" y="3821599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Coherence</a:t>
            </a:r>
          </a:p>
          <a:p>
            <a:pPr algn="ctr"/>
            <a:r>
              <a:rPr lang="en-US" sz="888" dirty="0">
                <a:solidFill>
                  <a:schemeClr val="tx1"/>
                </a:solidFill>
                <a:latin typeface="Swift 4-Regular" panose="02000403070000020004" pitchFamily="2" charset="77"/>
              </a:rPr>
              <a:t>Alignment of issues across actors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3376784-4E73-7546-AD38-35824B57DD8E}"/>
              </a:ext>
            </a:extLst>
          </p:cNvPr>
          <p:cNvSpPr/>
          <p:nvPr/>
        </p:nvSpPr>
        <p:spPr>
          <a:xfrm rot="5400000">
            <a:off x="8640408" y="2686230"/>
            <a:ext cx="87164" cy="424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5EFDFAA-B8E5-1242-9BB6-E37F82D0024E}"/>
              </a:ext>
            </a:extLst>
          </p:cNvPr>
          <p:cNvSpPr/>
          <p:nvPr/>
        </p:nvSpPr>
        <p:spPr>
          <a:xfrm rot="10800000">
            <a:off x="10719551" y="4415216"/>
            <a:ext cx="87980" cy="438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3" name="Right Arrow 102">
            <a:extLst>
              <a:ext uri="{FF2B5EF4-FFF2-40B4-BE49-F238E27FC236}">
                <a16:creationId xmlns:a16="http://schemas.microsoft.com/office/drawing/2014/main" id="{11CEFB6C-812E-AA46-A2E4-BDE7D5BA59A6}"/>
              </a:ext>
            </a:extLst>
          </p:cNvPr>
          <p:cNvSpPr/>
          <p:nvPr/>
        </p:nvSpPr>
        <p:spPr>
          <a:xfrm rot="16200000">
            <a:off x="6346389" y="4593446"/>
            <a:ext cx="337724" cy="18209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A3D929A-8541-EB46-9D7D-F85503B1F080}"/>
              </a:ext>
            </a:extLst>
          </p:cNvPr>
          <p:cNvSpPr/>
          <p:nvPr/>
        </p:nvSpPr>
        <p:spPr>
          <a:xfrm rot="5400000">
            <a:off x="6517230" y="4800211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D1E9A40-311F-7443-A546-3D2901B523A0}"/>
              </a:ext>
            </a:extLst>
          </p:cNvPr>
          <p:cNvSpPr/>
          <p:nvPr/>
        </p:nvSpPr>
        <p:spPr>
          <a:xfrm rot="5400000">
            <a:off x="10677878" y="4799993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C98DEEB-FE1F-A64D-8B3D-0B92BD791DDC}"/>
              </a:ext>
            </a:extLst>
          </p:cNvPr>
          <p:cNvSpPr/>
          <p:nvPr/>
        </p:nvSpPr>
        <p:spPr>
          <a:xfrm rot="5400000">
            <a:off x="3522334" y="2686230"/>
            <a:ext cx="87164" cy="424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7834C9B-1687-4A47-95BE-D51B911C8E13}"/>
              </a:ext>
            </a:extLst>
          </p:cNvPr>
          <p:cNvSpPr/>
          <p:nvPr/>
        </p:nvSpPr>
        <p:spPr>
          <a:xfrm rot="10800000">
            <a:off x="5601477" y="4415216"/>
            <a:ext cx="87980" cy="438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8" name="Right Arrow 107">
            <a:extLst>
              <a:ext uri="{FF2B5EF4-FFF2-40B4-BE49-F238E27FC236}">
                <a16:creationId xmlns:a16="http://schemas.microsoft.com/office/drawing/2014/main" id="{B657F79A-94FE-C448-8315-AB2CC30F751A}"/>
              </a:ext>
            </a:extLst>
          </p:cNvPr>
          <p:cNvSpPr/>
          <p:nvPr/>
        </p:nvSpPr>
        <p:spPr>
          <a:xfrm rot="16200000">
            <a:off x="1228315" y="4593446"/>
            <a:ext cx="337724" cy="18209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86385B8-B8FE-2140-9398-81FE4779A002}"/>
              </a:ext>
            </a:extLst>
          </p:cNvPr>
          <p:cNvSpPr/>
          <p:nvPr/>
        </p:nvSpPr>
        <p:spPr>
          <a:xfrm rot="5400000">
            <a:off x="1399156" y="4800211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E394BC7-94CD-6249-9622-FAE82780918A}"/>
              </a:ext>
            </a:extLst>
          </p:cNvPr>
          <p:cNvSpPr/>
          <p:nvPr/>
        </p:nvSpPr>
        <p:spPr>
          <a:xfrm rot="5400000">
            <a:off x="5559804" y="4799993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B8225D42-EEE3-CE40-A26C-58922E21E179}"/>
              </a:ext>
            </a:extLst>
          </p:cNvPr>
          <p:cNvSpPr/>
          <p:nvPr/>
        </p:nvSpPr>
        <p:spPr>
          <a:xfrm>
            <a:off x="5160777" y="2187507"/>
            <a:ext cx="1748071" cy="232812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Automating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Budgeting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Investigating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Operating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Planning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Regulating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Reporting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2576760-EB70-4144-9637-515491CC28B4}"/>
              </a:ext>
            </a:extLst>
          </p:cNvPr>
          <p:cNvSpPr/>
          <p:nvPr/>
        </p:nvSpPr>
        <p:spPr>
          <a:xfrm>
            <a:off x="107100" y="999460"/>
            <a:ext cx="4769701" cy="5146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514A987-8B6F-244F-965D-3D1881214147}"/>
              </a:ext>
            </a:extLst>
          </p:cNvPr>
          <p:cNvSpPr/>
          <p:nvPr/>
        </p:nvSpPr>
        <p:spPr>
          <a:xfrm>
            <a:off x="7210584" y="1045886"/>
            <a:ext cx="4769701" cy="5146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81415AF-CD9A-C240-950B-EF8AA0F77DCB}"/>
              </a:ext>
            </a:extLst>
          </p:cNvPr>
          <p:cNvSpPr/>
          <p:nvPr/>
        </p:nvSpPr>
        <p:spPr>
          <a:xfrm>
            <a:off x="4874896" y="4716632"/>
            <a:ext cx="2309370" cy="17472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59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DB028AB7-D063-1947-B5A9-A58026BAA23D}"/>
              </a:ext>
            </a:extLst>
          </p:cNvPr>
          <p:cNvSpPr/>
          <p:nvPr/>
        </p:nvSpPr>
        <p:spPr>
          <a:xfrm>
            <a:off x="9614094" y="1768064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716407B-32A5-9848-9DFD-0FC4BEBB22B2}"/>
              </a:ext>
            </a:extLst>
          </p:cNvPr>
          <p:cNvSpPr txBox="1"/>
          <p:nvPr/>
        </p:nvSpPr>
        <p:spPr>
          <a:xfrm>
            <a:off x="10053728" y="1857974"/>
            <a:ext cx="1410563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Quality of Attention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E0B7E38D-DF2E-0B4B-84B5-E85EA06CEA81}"/>
              </a:ext>
            </a:extLst>
          </p:cNvPr>
          <p:cNvSpPr/>
          <p:nvPr/>
        </p:nvSpPr>
        <p:spPr>
          <a:xfrm>
            <a:off x="4885368" y="1772583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9BEBB954-84A0-9846-B085-B7A24893FC2F}"/>
              </a:ext>
            </a:extLst>
          </p:cNvPr>
          <p:cNvSpPr/>
          <p:nvPr/>
        </p:nvSpPr>
        <p:spPr>
          <a:xfrm rot="10800000">
            <a:off x="2302488" y="4026187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0" name="Right Arrow 79">
            <a:extLst>
              <a:ext uri="{FF2B5EF4-FFF2-40B4-BE49-F238E27FC236}">
                <a16:creationId xmlns:a16="http://schemas.microsoft.com/office/drawing/2014/main" id="{026F6F0E-7937-6240-A9A0-1033B822D9A5}"/>
              </a:ext>
            </a:extLst>
          </p:cNvPr>
          <p:cNvSpPr/>
          <p:nvPr/>
        </p:nvSpPr>
        <p:spPr>
          <a:xfrm rot="10800000">
            <a:off x="2302490" y="3229938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1" name="Right Arrow 80">
            <a:extLst>
              <a:ext uri="{FF2B5EF4-FFF2-40B4-BE49-F238E27FC236}">
                <a16:creationId xmlns:a16="http://schemas.microsoft.com/office/drawing/2014/main" id="{8251A72A-17FB-F944-9E06-43A5CD17C22E}"/>
              </a:ext>
            </a:extLst>
          </p:cNvPr>
          <p:cNvSpPr/>
          <p:nvPr/>
        </p:nvSpPr>
        <p:spPr>
          <a:xfrm rot="10800000">
            <a:off x="2302490" y="2389288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3013D74F-3870-8946-A71B-C3C93BB983D8}"/>
              </a:ext>
            </a:extLst>
          </p:cNvPr>
          <p:cNvSpPr/>
          <p:nvPr/>
        </p:nvSpPr>
        <p:spPr>
          <a:xfrm>
            <a:off x="279009" y="1768064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C6555FCC-1CE3-D447-9AEB-317576A4019F}"/>
              </a:ext>
            </a:extLst>
          </p:cNvPr>
          <p:cNvSpPr/>
          <p:nvPr/>
        </p:nvSpPr>
        <p:spPr>
          <a:xfrm>
            <a:off x="2853314" y="2182988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Interpretive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What do events mean?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269A1FEC-9615-8F48-96DE-E606EBE94ACE}"/>
              </a:ext>
            </a:extLst>
          </p:cNvPr>
          <p:cNvSpPr/>
          <p:nvPr/>
        </p:nvSpPr>
        <p:spPr>
          <a:xfrm>
            <a:off x="554418" y="2182988"/>
            <a:ext cx="1748071" cy="232812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Frames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Identities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Resources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Roles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Routines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Rules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Technologies 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B8401B8-6736-B946-B491-E418DEAF9789}"/>
              </a:ext>
            </a:extLst>
          </p:cNvPr>
          <p:cNvSpPr txBox="1"/>
          <p:nvPr/>
        </p:nvSpPr>
        <p:spPr>
          <a:xfrm>
            <a:off x="2577904" y="1869947"/>
            <a:ext cx="2298897" cy="23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Modalities of Structure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8087744-7B3F-2246-BD43-CAC84AD92B90}"/>
              </a:ext>
            </a:extLst>
          </p:cNvPr>
          <p:cNvSpPr txBox="1"/>
          <p:nvPr/>
        </p:nvSpPr>
        <p:spPr>
          <a:xfrm>
            <a:off x="561775" y="1857974"/>
            <a:ext cx="1724291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Components of Structure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299F4A0C-E0C6-9442-A919-D56B31F09948}"/>
              </a:ext>
            </a:extLst>
          </p:cNvPr>
          <p:cNvSpPr/>
          <p:nvPr/>
        </p:nvSpPr>
        <p:spPr>
          <a:xfrm>
            <a:off x="2853314" y="3023639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Legitimating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What should one do?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B4CE16D7-2C06-944F-8CA2-889304B3D20C}"/>
              </a:ext>
            </a:extLst>
          </p:cNvPr>
          <p:cNvSpPr/>
          <p:nvPr/>
        </p:nvSpPr>
        <p:spPr>
          <a:xfrm>
            <a:off x="2853314" y="3819886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Resourcing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How can one get things done?</a:t>
            </a:r>
          </a:p>
        </p:txBody>
      </p:sp>
      <p:sp>
        <p:nvSpPr>
          <p:cNvPr id="89" name="Right Arrow 88">
            <a:extLst>
              <a:ext uri="{FF2B5EF4-FFF2-40B4-BE49-F238E27FC236}">
                <a16:creationId xmlns:a16="http://schemas.microsoft.com/office/drawing/2014/main" id="{F8EA9E4E-D210-CD4D-A6EC-02F237178CC8}"/>
              </a:ext>
            </a:extLst>
          </p:cNvPr>
          <p:cNvSpPr/>
          <p:nvPr/>
        </p:nvSpPr>
        <p:spPr>
          <a:xfrm>
            <a:off x="4601389" y="2390454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0" name="Right Arrow 89">
            <a:extLst>
              <a:ext uri="{FF2B5EF4-FFF2-40B4-BE49-F238E27FC236}">
                <a16:creationId xmlns:a16="http://schemas.microsoft.com/office/drawing/2014/main" id="{5E1F30F5-6EF1-AE41-8D63-803527010898}"/>
              </a:ext>
            </a:extLst>
          </p:cNvPr>
          <p:cNvSpPr/>
          <p:nvPr/>
        </p:nvSpPr>
        <p:spPr>
          <a:xfrm>
            <a:off x="4601389" y="3231103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1" name="Right Arrow 90">
            <a:extLst>
              <a:ext uri="{FF2B5EF4-FFF2-40B4-BE49-F238E27FC236}">
                <a16:creationId xmlns:a16="http://schemas.microsoft.com/office/drawing/2014/main" id="{BC86509F-DB6A-6F47-953E-B40F43F48BAF}"/>
              </a:ext>
            </a:extLst>
          </p:cNvPr>
          <p:cNvSpPr/>
          <p:nvPr/>
        </p:nvSpPr>
        <p:spPr>
          <a:xfrm>
            <a:off x="4601389" y="4027352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2" name="Right Arrow 91">
            <a:extLst>
              <a:ext uri="{FF2B5EF4-FFF2-40B4-BE49-F238E27FC236}">
                <a16:creationId xmlns:a16="http://schemas.microsoft.com/office/drawing/2014/main" id="{9239E17B-4CEA-DA44-8AED-23253DB30869}"/>
              </a:ext>
            </a:extLst>
          </p:cNvPr>
          <p:cNvSpPr/>
          <p:nvPr/>
        </p:nvSpPr>
        <p:spPr>
          <a:xfrm>
            <a:off x="6712077" y="2356395"/>
            <a:ext cx="3175857" cy="1771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5490E0A2-E7C5-8C4B-B67F-A46F500841E1}"/>
              </a:ext>
            </a:extLst>
          </p:cNvPr>
          <p:cNvSpPr/>
          <p:nvPr/>
        </p:nvSpPr>
        <p:spPr>
          <a:xfrm>
            <a:off x="6703169" y="4049162"/>
            <a:ext cx="3175857" cy="1771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4BE3732-0172-FD4E-BE4B-1E39E6B2E1AE}"/>
              </a:ext>
            </a:extLst>
          </p:cNvPr>
          <p:cNvSpPr txBox="1"/>
          <p:nvPr/>
        </p:nvSpPr>
        <p:spPr>
          <a:xfrm>
            <a:off x="7184415" y="1869947"/>
            <a:ext cx="2298897" cy="23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Mechanisms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ABB34AF-E11F-824E-B540-780ED27B794B}"/>
              </a:ext>
            </a:extLst>
          </p:cNvPr>
          <p:cNvSpPr txBox="1"/>
          <p:nvPr/>
        </p:nvSpPr>
        <p:spPr>
          <a:xfrm>
            <a:off x="5352904" y="1862496"/>
            <a:ext cx="1354757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Practices in System</a:t>
            </a:r>
          </a:p>
        </p:txBody>
      </p:sp>
      <p:sp>
        <p:nvSpPr>
          <p:cNvPr id="96" name="Right Arrow 95">
            <a:extLst>
              <a:ext uri="{FF2B5EF4-FFF2-40B4-BE49-F238E27FC236}">
                <a16:creationId xmlns:a16="http://schemas.microsoft.com/office/drawing/2014/main" id="{3C02B832-C56D-6F4E-BF1A-70EDD9DD9722}"/>
              </a:ext>
            </a:extLst>
          </p:cNvPr>
          <p:cNvSpPr/>
          <p:nvPr/>
        </p:nvSpPr>
        <p:spPr>
          <a:xfrm>
            <a:off x="6902336" y="3234397"/>
            <a:ext cx="2994565" cy="19804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577892F4-2C7D-7D4A-8256-1A9580F78843}"/>
              </a:ext>
            </a:extLst>
          </p:cNvPr>
          <p:cNvSpPr/>
          <p:nvPr/>
        </p:nvSpPr>
        <p:spPr>
          <a:xfrm>
            <a:off x="7459824" y="2182988"/>
            <a:ext cx="1748071" cy="22322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Access to Information</a:t>
            </a:r>
          </a:p>
          <a:p>
            <a:pPr algn="ctr" defTabSz="203160">
              <a:defRPr/>
            </a:pPr>
            <a:r>
              <a:rPr lang="en-US" sz="974" dirty="0">
                <a:solidFill>
                  <a:prstClr val="black"/>
                </a:solidFill>
                <a:latin typeface="Swift 4-Regular" panose="02000403070000020004" pitchFamily="2" charset="77"/>
              </a:rPr>
              <a:t>Delegation of Responsibility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Distribution of Resources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Presence of Diverse Views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Prioritization of Issues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Reliance on Experience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Spread of Emotions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A19DD4D9-82E5-D64B-A854-65BCC45D2B5D}"/>
              </a:ext>
            </a:extLst>
          </p:cNvPr>
          <p:cNvSpPr/>
          <p:nvPr/>
        </p:nvSpPr>
        <p:spPr>
          <a:xfrm>
            <a:off x="9879025" y="2184701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Stability</a:t>
            </a:r>
          </a:p>
          <a:p>
            <a:pPr algn="ctr"/>
            <a:r>
              <a:rPr lang="en-US" sz="888" dirty="0">
                <a:solidFill>
                  <a:schemeClr val="tx1"/>
                </a:solidFill>
                <a:latin typeface="Swift 4-Regular" panose="02000403070000020004" pitchFamily="2" charset="77"/>
              </a:rPr>
              <a:t>Sustained focus on single issue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B978F52B-A003-2D45-813F-C122AD70365E}"/>
              </a:ext>
            </a:extLst>
          </p:cNvPr>
          <p:cNvSpPr/>
          <p:nvPr/>
        </p:nvSpPr>
        <p:spPr>
          <a:xfrm>
            <a:off x="9879025" y="3025352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Vividness</a:t>
            </a:r>
          </a:p>
          <a:p>
            <a:pPr algn="ctr"/>
            <a:r>
              <a:rPr lang="en-US" sz="876" dirty="0">
                <a:solidFill>
                  <a:schemeClr val="tx1"/>
                </a:solidFill>
                <a:latin typeface="Swift 4-Regular" panose="02000403070000020004" pitchFamily="2" charset="77"/>
              </a:rPr>
              <a:t>Richly registering ongoing events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6ABD55CD-B6A0-8447-9C3E-1931C4A1A489}"/>
              </a:ext>
            </a:extLst>
          </p:cNvPr>
          <p:cNvSpPr/>
          <p:nvPr/>
        </p:nvSpPr>
        <p:spPr>
          <a:xfrm>
            <a:off x="9879025" y="3821599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Coherence</a:t>
            </a:r>
          </a:p>
          <a:p>
            <a:pPr algn="ctr"/>
            <a:r>
              <a:rPr lang="en-US" sz="888" dirty="0">
                <a:solidFill>
                  <a:schemeClr val="tx1"/>
                </a:solidFill>
                <a:latin typeface="Swift 4-Regular" panose="02000403070000020004" pitchFamily="2" charset="77"/>
              </a:rPr>
              <a:t>Alignment of issues across actors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3376784-4E73-7546-AD38-35824B57DD8E}"/>
              </a:ext>
            </a:extLst>
          </p:cNvPr>
          <p:cNvSpPr/>
          <p:nvPr/>
        </p:nvSpPr>
        <p:spPr>
          <a:xfrm rot="5400000">
            <a:off x="8640408" y="2686230"/>
            <a:ext cx="87164" cy="424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5EFDFAA-B8E5-1242-9BB6-E37F82D0024E}"/>
              </a:ext>
            </a:extLst>
          </p:cNvPr>
          <p:cNvSpPr/>
          <p:nvPr/>
        </p:nvSpPr>
        <p:spPr>
          <a:xfrm rot="10800000">
            <a:off x="10719551" y="4415216"/>
            <a:ext cx="87980" cy="438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3" name="Right Arrow 102">
            <a:extLst>
              <a:ext uri="{FF2B5EF4-FFF2-40B4-BE49-F238E27FC236}">
                <a16:creationId xmlns:a16="http://schemas.microsoft.com/office/drawing/2014/main" id="{11CEFB6C-812E-AA46-A2E4-BDE7D5BA59A6}"/>
              </a:ext>
            </a:extLst>
          </p:cNvPr>
          <p:cNvSpPr/>
          <p:nvPr/>
        </p:nvSpPr>
        <p:spPr>
          <a:xfrm rot="16200000">
            <a:off x="6346389" y="4593446"/>
            <a:ext cx="337724" cy="18209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A3D929A-8541-EB46-9D7D-F85503B1F080}"/>
              </a:ext>
            </a:extLst>
          </p:cNvPr>
          <p:cNvSpPr/>
          <p:nvPr/>
        </p:nvSpPr>
        <p:spPr>
          <a:xfrm rot="5400000">
            <a:off x="6517230" y="4800211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D1E9A40-311F-7443-A546-3D2901B523A0}"/>
              </a:ext>
            </a:extLst>
          </p:cNvPr>
          <p:cNvSpPr/>
          <p:nvPr/>
        </p:nvSpPr>
        <p:spPr>
          <a:xfrm rot="5400000">
            <a:off x="10677878" y="4799993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C98DEEB-FE1F-A64D-8B3D-0B92BD791DDC}"/>
              </a:ext>
            </a:extLst>
          </p:cNvPr>
          <p:cNvSpPr/>
          <p:nvPr/>
        </p:nvSpPr>
        <p:spPr>
          <a:xfrm rot="5400000">
            <a:off x="3522334" y="2686230"/>
            <a:ext cx="87164" cy="424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7834C9B-1687-4A47-95BE-D51B911C8E13}"/>
              </a:ext>
            </a:extLst>
          </p:cNvPr>
          <p:cNvSpPr/>
          <p:nvPr/>
        </p:nvSpPr>
        <p:spPr>
          <a:xfrm rot="10800000">
            <a:off x="5601477" y="4415216"/>
            <a:ext cx="87980" cy="438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8" name="Right Arrow 107">
            <a:extLst>
              <a:ext uri="{FF2B5EF4-FFF2-40B4-BE49-F238E27FC236}">
                <a16:creationId xmlns:a16="http://schemas.microsoft.com/office/drawing/2014/main" id="{B657F79A-94FE-C448-8315-AB2CC30F751A}"/>
              </a:ext>
            </a:extLst>
          </p:cNvPr>
          <p:cNvSpPr/>
          <p:nvPr/>
        </p:nvSpPr>
        <p:spPr>
          <a:xfrm rot="16200000">
            <a:off x="1228315" y="4593446"/>
            <a:ext cx="337724" cy="18209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86385B8-B8FE-2140-9398-81FE4779A002}"/>
              </a:ext>
            </a:extLst>
          </p:cNvPr>
          <p:cNvSpPr/>
          <p:nvPr/>
        </p:nvSpPr>
        <p:spPr>
          <a:xfrm rot="5400000">
            <a:off x="1399156" y="4800211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E394BC7-94CD-6249-9622-FAE82780918A}"/>
              </a:ext>
            </a:extLst>
          </p:cNvPr>
          <p:cNvSpPr/>
          <p:nvPr/>
        </p:nvSpPr>
        <p:spPr>
          <a:xfrm rot="5400000">
            <a:off x="5559804" y="4799993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B8225D42-EEE3-CE40-A26C-58922E21E179}"/>
              </a:ext>
            </a:extLst>
          </p:cNvPr>
          <p:cNvSpPr/>
          <p:nvPr/>
        </p:nvSpPr>
        <p:spPr>
          <a:xfrm>
            <a:off x="5160777" y="2187507"/>
            <a:ext cx="1748071" cy="232812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Automating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Budgeting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Investigating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Operating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Planning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Regulating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Reporting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2576760-EB70-4144-9637-515491CC28B4}"/>
              </a:ext>
            </a:extLst>
          </p:cNvPr>
          <p:cNvSpPr/>
          <p:nvPr/>
        </p:nvSpPr>
        <p:spPr>
          <a:xfrm>
            <a:off x="2568832" y="999461"/>
            <a:ext cx="4917159" cy="36816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514A987-8B6F-244F-965D-3D1881214147}"/>
              </a:ext>
            </a:extLst>
          </p:cNvPr>
          <p:cNvSpPr/>
          <p:nvPr/>
        </p:nvSpPr>
        <p:spPr>
          <a:xfrm>
            <a:off x="7210584" y="1045887"/>
            <a:ext cx="4769701" cy="371817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81415AF-CD9A-C240-950B-EF8AA0F77DCB}"/>
              </a:ext>
            </a:extLst>
          </p:cNvPr>
          <p:cNvSpPr/>
          <p:nvPr/>
        </p:nvSpPr>
        <p:spPr>
          <a:xfrm>
            <a:off x="999460" y="4716632"/>
            <a:ext cx="11192540" cy="17472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ular Callout 115">
            <a:extLst>
              <a:ext uri="{FF2B5EF4-FFF2-40B4-BE49-F238E27FC236}">
                <a16:creationId xmlns:a16="http://schemas.microsoft.com/office/drawing/2014/main" id="{F51F7AA5-0D4C-2C4A-AFDA-BCA5CB598399}"/>
              </a:ext>
            </a:extLst>
          </p:cNvPr>
          <p:cNvSpPr/>
          <p:nvPr/>
        </p:nvSpPr>
        <p:spPr>
          <a:xfrm>
            <a:off x="1214481" y="115639"/>
            <a:ext cx="4517507" cy="1131587"/>
          </a:xfrm>
          <a:prstGeom prst="wedgeRectCallout">
            <a:avLst>
              <a:gd name="adj1" fmla="val -44558"/>
              <a:gd name="adj2" fmla="val 91309"/>
            </a:avLst>
          </a:prstGeom>
          <a:solidFill>
            <a:srgbClr val="FF93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Principle that patterns practices: provides generalizable basis for action, requires agency</a:t>
            </a:r>
          </a:p>
        </p:txBody>
      </p:sp>
    </p:spTree>
    <p:extLst>
      <p:ext uri="{BB962C8B-B14F-4D97-AF65-F5344CB8AC3E}">
        <p14:creationId xmlns:p14="http://schemas.microsoft.com/office/powerpoint/2010/main" val="292426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DB028AB7-D063-1947-B5A9-A58026BAA23D}"/>
              </a:ext>
            </a:extLst>
          </p:cNvPr>
          <p:cNvSpPr/>
          <p:nvPr/>
        </p:nvSpPr>
        <p:spPr>
          <a:xfrm>
            <a:off x="9614094" y="1768064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716407B-32A5-9848-9DFD-0FC4BEBB22B2}"/>
              </a:ext>
            </a:extLst>
          </p:cNvPr>
          <p:cNvSpPr txBox="1"/>
          <p:nvPr/>
        </p:nvSpPr>
        <p:spPr>
          <a:xfrm>
            <a:off x="10053728" y="1857974"/>
            <a:ext cx="1410563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Quality of Attention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E0B7E38D-DF2E-0B4B-84B5-E85EA06CEA81}"/>
              </a:ext>
            </a:extLst>
          </p:cNvPr>
          <p:cNvSpPr/>
          <p:nvPr/>
        </p:nvSpPr>
        <p:spPr>
          <a:xfrm>
            <a:off x="4885368" y="1772583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9BEBB954-84A0-9846-B085-B7A24893FC2F}"/>
              </a:ext>
            </a:extLst>
          </p:cNvPr>
          <p:cNvSpPr/>
          <p:nvPr/>
        </p:nvSpPr>
        <p:spPr>
          <a:xfrm rot="10800000">
            <a:off x="2302488" y="4026187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0" name="Right Arrow 79">
            <a:extLst>
              <a:ext uri="{FF2B5EF4-FFF2-40B4-BE49-F238E27FC236}">
                <a16:creationId xmlns:a16="http://schemas.microsoft.com/office/drawing/2014/main" id="{026F6F0E-7937-6240-A9A0-1033B822D9A5}"/>
              </a:ext>
            </a:extLst>
          </p:cNvPr>
          <p:cNvSpPr/>
          <p:nvPr/>
        </p:nvSpPr>
        <p:spPr>
          <a:xfrm rot="10800000">
            <a:off x="2302490" y="3229938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1" name="Right Arrow 80">
            <a:extLst>
              <a:ext uri="{FF2B5EF4-FFF2-40B4-BE49-F238E27FC236}">
                <a16:creationId xmlns:a16="http://schemas.microsoft.com/office/drawing/2014/main" id="{8251A72A-17FB-F944-9E06-43A5CD17C22E}"/>
              </a:ext>
            </a:extLst>
          </p:cNvPr>
          <p:cNvSpPr/>
          <p:nvPr/>
        </p:nvSpPr>
        <p:spPr>
          <a:xfrm rot="10800000">
            <a:off x="2302490" y="2389288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3013D74F-3870-8946-A71B-C3C93BB983D8}"/>
              </a:ext>
            </a:extLst>
          </p:cNvPr>
          <p:cNvSpPr/>
          <p:nvPr/>
        </p:nvSpPr>
        <p:spPr>
          <a:xfrm>
            <a:off x="279009" y="1768064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C6555FCC-1CE3-D447-9AEB-317576A4019F}"/>
              </a:ext>
            </a:extLst>
          </p:cNvPr>
          <p:cNvSpPr/>
          <p:nvPr/>
        </p:nvSpPr>
        <p:spPr>
          <a:xfrm>
            <a:off x="2853314" y="2182988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Interpretive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What do events mean?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269A1FEC-9615-8F48-96DE-E606EBE94ACE}"/>
              </a:ext>
            </a:extLst>
          </p:cNvPr>
          <p:cNvSpPr/>
          <p:nvPr/>
        </p:nvSpPr>
        <p:spPr>
          <a:xfrm>
            <a:off x="554418" y="2182988"/>
            <a:ext cx="1748071" cy="232812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Frames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Identities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Resources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Roles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Routines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Rules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Technologies 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B8401B8-6736-B946-B491-E418DEAF9789}"/>
              </a:ext>
            </a:extLst>
          </p:cNvPr>
          <p:cNvSpPr txBox="1"/>
          <p:nvPr/>
        </p:nvSpPr>
        <p:spPr>
          <a:xfrm>
            <a:off x="2577904" y="1869947"/>
            <a:ext cx="2298897" cy="23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Modalities of Structure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8087744-7B3F-2246-BD43-CAC84AD92B90}"/>
              </a:ext>
            </a:extLst>
          </p:cNvPr>
          <p:cNvSpPr txBox="1"/>
          <p:nvPr/>
        </p:nvSpPr>
        <p:spPr>
          <a:xfrm>
            <a:off x="561775" y="1857974"/>
            <a:ext cx="1724291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Components of Structure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299F4A0C-E0C6-9442-A919-D56B31F09948}"/>
              </a:ext>
            </a:extLst>
          </p:cNvPr>
          <p:cNvSpPr/>
          <p:nvPr/>
        </p:nvSpPr>
        <p:spPr>
          <a:xfrm>
            <a:off x="2853314" y="3023639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Legitimating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What should one do?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B4CE16D7-2C06-944F-8CA2-889304B3D20C}"/>
              </a:ext>
            </a:extLst>
          </p:cNvPr>
          <p:cNvSpPr/>
          <p:nvPr/>
        </p:nvSpPr>
        <p:spPr>
          <a:xfrm>
            <a:off x="2853314" y="3819886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Resourcing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How can one get things done?</a:t>
            </a:r>
          </a:p>
        </p:txBody>
      </p:sp>
      <p:sp>
        <p:nvSpPr>
          <p:cNvPr id="89" name="Right Arrow 88">
            <a:extLst>
              <a:ext uri="{FF2B5EF4-FFF2-40B4-BE49-F238E27FC236}">
                <a16:creationId xmlns:a16="http://schemas.microsoft.com/office/drawing/2014/main" id="{F8EA9E4E-D210-CD4D-A6EC-02F237178CC8}"/>
              </a:ext>
            </a:extLst>
          </p:cNvPr>
          <p:cNvSpPr/>
          <p:nvPr/>
        </p:nvSpPr>
        <p:spPr>
          <a:xfrm>
            <a:off x="4601389" y="2390454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0" name="Right Arrow 89">
            <a:extLst>
              <a:ext uri="{FF2B5EF4-FFF2-40B4-BE49-F238E27FC236}">
                <a16:creationId xmlns:a16="http://schemas.microsoft.com/office/drawing/2014/main" id="{5E1F30F5-6EF1-AE41-8D63-803527010898}"/>
              </a:ext>
            </a:extLst>
          </p:cNvPr>
          <p:cNvSpPr/>
          <p:nvPr/>
        </p:nvSpPr>
        <p:spPr>
          <a:xfrm>
            <a:off x="4601389" y="3231103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1" name="Right Arrow 90">
            <a:extLst>
              <a:ext uri="{FF2B5EF4-FFF2-40B4-BE49-F238E27FC236}">
                <a16:creationId xmlns:a16="http://schemas.microsoft.com/office/drawing/2014/main" id="{BC86509F-DB6A-6F47-953E-B40F43F48BAF}"/>
              </a:ext>
            </a:extLst>
          </p:cNvPr>
          <p:cNvSpPr/>
          <p:nvPr/>
        </p:nvSpPr>
        <p:spPr>
          <a:xfrm>
            <a:off x="4601389" y="4027352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2" name="Right Arrow 91">
            <a:extLst>
              <a:ext uri="{FF2B5EF4-FFF2-40B4-BE49-F238E27FC236}">
                <a16:creationId xmlns:a16="http://schemas.microsoft.com/office/drawing/2014/main" id="{9239E17B-4CEA-DA44-8AED-23253DB30869}"/>
              </a:ext>
            </a:extLst>
          </p:cNvPr>
          <p:cNvSpPr/>
          <p:nvPr/>
        </p:nvSpPr>
        <p:spPr>
          <a:xfrm>
            <a:off x="6712077" y="2356395"/>
            <a:ext cx="3175857" cy="1771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5490E0A2-E7C5-8C4B-B67F-A46F500841E1}"/>
              </a:ext>
            </a:extLst>
          </p:cNvPr>
          <p:cNvSpPr/>
          <p:nvPr/>
        </p:nvSpPr>
        <p:spPr>
          <a:xfrm>
            <a:off x="6703169" y="4049162"/>
            <a:ext cx="3175857" cy="1771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4BE3732-0172-FD4E-BE4B-1E39E6B2E1AE}"/>
              </a:ext>
            </a:extLst>
          </p:cNvPr>
          <p:cNvSpPr txBox="1"/>
          <p:nvPr/>
        </p:nvSpPr>
        <p:spPr>
          <a:xfrm>
            <a:off x="7184415" y="1869947"/>
            <a:ext cx="2298897" cy="23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Mechanisms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ABB34AF-E11F-824E-B540-780ED27B794B}"/>
              </a:ext>
            </a:extLst>
          </p:cNvPr>
          <p:cNvSpPr txBox="1"/>
          <p:nvPr/>
        </p:nvSpPr>
        <p:spPr>
          <a:xfrm>
            <a:off x="5352904" y="1862496"/>
            <a:ext cx="1354757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Practices in System</a:t>
            </a:r>
          </a:p>
        </p:txBody>
      </p:sp>
      <p:sp>
        <p:nvSpPr>
          <p:cNvPr id="96" name="Right Arrow 95">
            <a:extLst>
              <a:ext uri="{FF2B5EF4-FFF2-40B4-BE49-F238E27FC236}">
                <a16:creationId xmlns:a16="http://schemas.microsoft.com/office/drawing/2014/main" id="{3C02B832-C56D-6F4E-BF1A-70EDD9DD9722}"/>
              </a:ext>
            </a:extLst>
          </p:cNvPr>
          <p:cNvSpPr/>
          <p:nvPr/>
        </p:nvSpPr>
        <p:spPr>
          <a:xfrm>
            <a:off x="6902336" y="3234397"/>
            <a:ext cx="2994565" cy="19804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577892F4-2C7D-7D4A-8256-1A9580F78843}"/>
              </a:ext>
            </a:extLst>
          </p:cNvPr>
          <p:cNvSpPr/>
          <p:nvPr/>
        </p:nvSpPr>
        <p:spPr>
          <a:xfrm>
            <a:off x="7459824" y="2182988"/>
            <a:ext cx="1748071" cy="22322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Access to Information</a:t>
            </a:r>
          </a:p>
          <a:p>
            <a:pPr algn="ctr" defTabSz="203160">
              <a:defRPr/>
            </a:pPr>
            <a:r>
              <a:rPr lang="en-US" sz="974" dirty="0">
                <a:solidFill>
                  <a:prstClr val="black"/>
                </a:solidFill>
                <a:latin typeface="Swift 4-Regular" panose="02000403070000020004" pitchFamily="2" charset="77"/>
              </a:rPr>
              <a:t>Delegation of Responsibility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Distribution of Resources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Presence of Diverse Views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Prioritization of Issues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Reliance on Experience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Spread of Emotions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A19DD4D9-82E5-D64B-A854-65BCC45D2B5D}"/>
              </a:ext>
            </a:extLst>
          </p:cNvPr>
          <p:cNvSpPr/>
          <p:nvPr/>
        </p:nvSpPr>
        <p:spPr>
          <a:xfrm>
            <a:off x="9879025" y="2184701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Stability</a:t>
            </a:r>
          </a:p>
          <a:p>
            <a:pPr algn="ctr"/>
            <a:r>
              <a:rPr lang="en-US" sz="888" dirty="0">
                <a:solidFill>
                  <a:schemeClr val="tx1"/>
                </a:solidFill>
                <a:latin typeface="Swift 4-Regular" panose="02000403070000020004" pitchFamily="2" charset="77"/>
              </a:rPr>
              <a:t>Sustained focus on single issue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B978F52B-A003-2D45-813F-C122AD70365E}"/>
              </a:ext>
            </a:extLst>
          </p:cNvPr>
          <p:cNvSpPr/>
          <p:nvPr/>
        </p:nvSpPr>
        <p:spPr>
          <a:xfrm>
            <a:off x="9879025" y="3025352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Vividness</a:t>
            </a:r>
          </a:p>
          <a:p>
            <a:pPr algn="ctr"/>
            <a:r>
              <a:rPr lang="en-US" sz="876" dirty="0">
                <a:solidFill>
                  <a:schemeClr val="tx1"/>
                </a:solidFill>
                <a:latin typeface="Swift 4-Regular" panose="02000403070000020004" pitchFamily="2" charset="77"/>
              </a:rPr>
              <a:t>Richly registering ongoing events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6ABD55CD-B6A0-8447-9C3E-1931C4A1A489}"/>
              </a:ext>
            </a:extLst>
          </p:cNvPr>
          <p:cNvSpPr/>
          <p:nvPr/>
        </p:nvSpPr>
        <p:spPr>
          <a:xfrm>
            <a:off x="9879025" y="3821599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Coherence</a:t>
            </a:r>
          </a:p>
          <a:p>
            <a:pPr algn="ctr"/>
            <a:r>
              <a:rPr lang="en-US" sz="888" dirty="0">
                <a:solidFill>
                  <a:schemeClr val="tx1"/>
                </a:solidFill>
                <a:latin typeface="Swift 4-Regular" panose="02000403070000020004" pitchFamily="2" charset="77"/>
              </a:rPr>
              <a:t>Alignment of issues across actors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3376784-4E73-7546-AD38-35824B57DD8E}"/>
              </a:ext>
            </a:extLst>
          </p:cNvPr>
          <p:cNvSpPr/>
          <p:nvPr/>
        </p:nvSpPr>
        <p:spPr>
          <a:xfrm rot="5400000">
            <a:off x="8640408" y="2686230"/>
            <a:ext cx="87164" cy="424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5EFDFAA-B8E5-1242-9BB6-E37F82D0024E}"/>
              </a:ext>
            </a:extLst>
          </p:cNvPr>
          <p:cNvSpPr/>
          <p:nvPr/>
        </p:nvSpPr>
        <p:spPr>
          <a:xfrm rot="10800000">
            <a:off x="10719551" y="4415216"/>
            <a:ext cx="87980" cy="438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3" name="Right Arrow 102">
            <a:extLst>
              <a:ext uri="{FF2B5EF4-FFF2-40B4-BE49-F238E27FC236}">
                <a16:creationId xmlns:a16="http://schemas.microsoft.com/office/drawing/2014/main" id="{11CEFB6C-812E-AA46-A2E4-BDE7D5BA59A6}"/>
              </a:ext>
            </a:extLst>
          </p:cNvPr>
          <p:cNvSpPr/>
          <p:nvPr/>
        </p:nvSpPr>
        <p:spPr>
          <a:xfrm rot="16200000">
            <a:off x="6346389" y="4593446"/>
            <a:ext cx="337724" cy="18209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A3D929A-8541-EB46-9D7D-F85503B1F080}"/>
              </a:ext>
            </a:extLst>
          </p:cNvPr>
          <p:cNvSpPr/>
          <p:nvPr/>
        </p:nvSpPr>
        <p:spPr>
          <a:xfrm rot="5400000">
            <a:off x="6517230" y="4800211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D1E9A40-311F-7443-A546-3D2901B523A0}"/>
              </a:ext>
            </a:extLst>
          </p:cNvPr>
          <p:cNvSpPr/>
          <p:nvPr/>
        </p:nvSpPr>
        <p:spPr>
          <a:xfrm rot="5400000">
            <a:off x="10677878" y="4799993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C98DEEB-FE1F-A64D-8B3D-0B92BD791DDC}"/>
              </a:ext>
            </a:extLst>
          </p:cNvPr>
          <p:cNvSpPr/>
          <p:nvPr/>
        </p:nvSpPr>
        <p:spPr>
          <a:xfrm rot="5400000">
            <a:off x="3522334" y="2686230"/>
            <a:ext cx="87164" cy="424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7834C9B-1687-4A47-95BE-D51B911C8E13}"/>
              </a:ext>
            </a:extLst>
          </p:cNvPr>
          <p:cNvSpPr/>
          <p:nvPr/>
        </p:nvSpPr>
        <p:spPr>
          <a:xfrm rot="10800000">
            <a:off x="5601477" y="4415216"/>
            <a:ext cx="87980" cy="438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8" name="Right Arrow 107">
            <a:extLst>
              <a:ext uri="{FF2B5EF4-FFF2-40B4-BE49-F238E27FC236}">
                <a16:creationId xmlns:a16="http://schemas.microsoft.com/office/drawing/2014/main" id="{B657F79A-94FE-C448-8315-AB2CC30F751A}"/>
              </a:ext>
            </a:extLst>
          </p:cNvPr>
          <p:cNvSpPr/>
          <p:nvPr/>
        </p:nvSpPr>
        <p:spPr>
          <a:xfrm rot="16200000">
            <a:off x="1228315" y="4593446"/>
            <a:ext cx="337724" cy="18209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86385B8-B8FE-2140-9398-81FE4779A002}"/>
              </a:ext>
            </a:extLst>
          </p:cNvPr>
          <p:cNvSpPr/>
          <p:nvPr/>
        </p:nvSpPr>
        <p:spPr>
          <a:xfrm rot="5400000">
            <a:off x="1399156" y="4800211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E394BC7-94CD-6249-9622-FAE82780918A}"/>
              </a:ext>
            </a:extLst>
          </p:cNvPr>
          <p:cNvSpPr/>
          <p:nvPr/>
        </p:nvSpPr>
        <p:spPr>
          <a:xfrm rot="5400000">
            <a:off x="5559804" y="4799993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B8225D42-EEE3-CE40-A26C-58922E21E179}"/>
              </a:ext>
            </a:extLst>
          </p:cNvPr>
          <p:cNvSpPr/>
          <p:nvPr/>
        </p:nvSpPr>
        <p:spPr>
          <a:xfrm>
            <a:off x="5160777" y="2187507"/>
            <a:ext cx="1748071" cy="232812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Automating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Budgeting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Investigating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Operating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Planning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Regulating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Reporting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2576760-EB70-4144-9637-515491CC28B4}"/>
              </a:ext>
            </a:extLst>
          </p:cNvPr>
          <p:cNvSpPr/>
          <p:nvPr/>
        </p:nvSpPr>
        <p:spPr>
          <a:xfrm>
            <a:off x="4850625" y="999461"/>
            <a:ext cx="2635366" cy="36816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514A987-8B6F-244F-965D-3D1881214147}"/>
              </a:ext>
            </a:extLst>
          </p:cNvPr>
          <p:cNvSpPr/>
          <p:nvPr/>
        </p:nvSpPr>
        <p:spPr>
          <a:xfrm>
            <a:off x="7210584" y="1045887"/>
            <a:ext cx="4769701" cy="371817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81415AF-CD9A-C240-950B-EF8AA0F77DCB}"/>
              </a:ext>
            </a:extLst>
          </p:cNvPr>
          <p:cNvSpPr/>
          <p:nvPr/>
        </p:nvSpPr>
        <p:spPr>
          <a:xfrm>
            <a:off x="999460" y="4716632"/>
            <a:ext cx="11192540" cy="17472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ular Callout 41">
            <a:extLst>
              <a:ext uri="{FF2B5EF4-FFF2-40B4-BE49-F238E27FC236}">
                <a16:creationId xmlns:a16="http://schemas.microsoft.com/office/drawing/2014/main" id="{25A7D02F-9287-7546-B3A2-895FBB8255D8}"/>
              </a:ext>
            </a:extLst>
          </p:cNvPr>
          <p:cNvSpPr/>
          <p:nvPr/>
        </p:nvSpPr>
        <p:spPr>
          <a:xfrm>
            <a:off x="1214481" y="115639"/>
            <a:ext cx="4517507" cy="1131587"/>
          </a:xfrm>
          <a:prstGeom prst="wedgeRectCallout">
            <a:avLst>
              <a:gd name="adj1" fmla="val 5339"/>
              <a:gd name="adj2" fmla="val 98826"/>
            </a:avLst>
          </a:prstGeom>
          <a:solidFill>
            <a:srgbClr val="FF93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Structure is enacted within three different modalities: “answers” three questions</a:t>
            </a:r>
          </a:p>
        </p:txBody>
      </p:sp>
    </p:spTree>
    <p:extLst>
      <p:ext uri="{BB962C8B-B14F-4D97-AF65-F5344CB8AC3E}">
        <p14:creationId xmlns:p14="http://schemas.microsoft.com/office/powerpoint/2010/main" val="244141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DB028AB7-D063-1947-B5A9-A58026BAA23D}"/>
              </a:ext>
            </a:extLst>
          </p:cNvPr>
          <p:cNvSpPr/>
          <p:nvPr/>
        </p:nvSpPr>
        <p:spPr>
          <a:xfrm>
            <a:off x="9614094" y="1768064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716407B-32A5-9848-9DFD-0FC4BEBB22B2}"/>
              </a:ext>
            </a:extLst>
          </p:cNvPr>
          <p:cNvSpPr txBox="1"/>
          <p:nvPr/>
        </p:nvSpPr>
        <p:spPr>
          <a:xfrm>
            <a:off x="10053728" y="1857974"/>
            <a:ext cx="1410563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Quality of Attention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E0B7E38D-DF2E-0B4B-84B5-E85EA06CEA81}"/>
              </a:ext>
            </a:extLst>
          </p:cNvPr>
          <p:cNvSpPr/>
          <p:nvPr/>
        </p:nvSpPr>
        <p:spPr>
          <a:xfrm>
            <a:off x="4885368" y="1772583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9BEBB954-84A0-9846-B085-B7A24893FC2F}"/>
              </a:ext>
            </a:extLst>
          </p:cNvPr>
          <p:cNvSpPr/>
          <p:nvPr/>
        </p:nvSpPr>
        <p:spPr>
          <a:xfrm rot="10800000">
            <a:off x="2302488" y="4026187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0" name="Right Arrow 79">
            <a:extLst>
              <a:ext uri="{FF2B5EF4-FFF2-40B4-BE49-F238E27FC236}">
                <a16:creationId xmlns:a16="http://schemas.microsoft.com/office/drawing/2014/main" id="{026F6F0E-7937-6240-A9A0-1033B822D9A5}"/>
              </a:ext>
            </a:extLst>
          </p:cNvPr>
          <p:cNvSpPr/>
          <p:nvPr/>
        </p:nvSpPr>
        <p:spPr>
          <a:xfrm rot="10800000">
            <a:off x="2302490" y="3229938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1" name="Right Arrow 80">
            <a:extLst>
              <a:ext uri="{FF2B5EF4-FFF2-40B4-BE49-F238E27FC236}">
                <a16:creationId xmlns:a16="http://schemas.microsoft.com/office/drawing/2014/main" id="{8251A72A-17FB-F944-9E06-43A5CD17C22E}"/>
              </a:ext>
            </a:extLst>
          </p:cNvPr>
          <p:cNvSpPr/>
          <p:nvPr/>
        </p:nvSpPr>
        <p:spPr>
          <a:xfrm rot="10800000">
            <a:off x="2302490" y="2389288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3013D74F-3870-8946-A71B-C3C93BB983D8}"/>
              </a:ext>
            </a:extLst>
          </p:cNvPr>
          <p:cNvSpPr/>
          <p:nvPr/>
        </p:nvSpPr>
        <p:spPr>
          <a:xfrm>
            <a:off x="279009" y="1768064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C6555FCC-1CE3-D447-9AEB-317576A4019F}"/>
              </a:ext>
            </a:extLst>
          </p:cNvPr>
          <p:cNvSpPr/>
          <p:nvPr/>
        </p:nvSpPr>
        <p:spPr>
          <a:xfrm>
            <a:off x="2853314" y="2182988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Interpretive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What do events mean?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269A1FEC-9615-8F48-96DE-E606EBE94ACE}"/>
              </a:ext>
            </a:extLst>
          </p:cNvPr>
          <p:cNvSpPr/>
          <p:nvPr/>
        </p:nvSpPr>
        <p:spPr>
          <a:xfrm>
            <a:off x="554418" y="2182988"/>
            <a:ext cx="1748071" cy="232812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Frames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Identities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Resources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Roles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Routines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Rules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Technologies 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B8401B8-6736-B946-B491-E418DEAF9789}"/>
              </a:ext>
            </a:extLst>
          </p:cNvPr>
          <p:cNvSpPr txBox="1"/>
          <p:nvPr/>
        </p:nvSpPr>
        <p:spPr>
          <a:xfrm>
            <a:off x="2577904" y="1869947"/>
            <a:ext cx="2298897" cy="23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Modalities of Structure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8087744-7B3F-2246-BD43-CAC84AD92B90}"/>
              </a:ext>
            </a:extLst>
          </p:cNvPr>
          <p:cNvSpPr txBox="1"/>
          <p:nvPr/>
        </p:nvSpPr>
        <p:spPr>
          <a:xfrm>
            <a:off x="561775" y="1857974"/>
            <a:ext cx="1724291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Components of Structure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299F4A0C-E0C6-9442-A919-D56B31F09948}"/>
              </a:ext>
            </a:extLst>
          </p:cNvPr>
          <p:cNvSpPr/>
          <p:nvPr/>
        </p:nvSpPr>
        <p:spPr>
          <a:xfrm>
            <a:off x="2853314" y="3023639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Legitimating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What should one do?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B4CE16D7-2C06-944F-8CA2-889304B3D20C}"/>
              </a:ext>
            </a:extLst>
          </p:cNvPr>
          <p:cNvSpPr/>
          <p:nvPr/>
        </p:nvSpPr>
        <p:spPr>
          <a:xfrm>
            <a:off x="2853314" y="3819886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Resourcing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How can one get things done?</a:t>
            </a:r>
          </a:p>
        </p:txBody>
      </p:sp>
      <p:sp>
        <p:nvSpPr>
          <p:cNvPr id="89" name="Right Arrow 88">
            <a:extLst>
              <a:ext uri="{FF2B5EF4-FFF2-40B4-BE49-F238E27FC236}">
                <a16:creationId xmlns:a16="http://schemas.microsoft.com/office/drawing/2014/main" id="{F8EA9E4E-D210-CD4D-A6EC-02F237178CC8}"/>
              </a:ext>
            </a:extLst>
          </p:cNvPr>
          <p:cNvSpPr/>
          <p:nvPr/>
        </p:nvSpPr>
        <p:spPr>
          <a:xfrm>
            <a:off x="4601389" y="2390454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0" name="Right Arrow 89">
            <a:extLst>
              <a:ext uri="{FF2B5EF4-FFF2-40B4-BE49-F238E27FC236}">
                <a16:creationId xmlns:a16="http://schemas.microsoft.com/office/drawing/2014/main" id="{5E1F30F5-6EF1-AE41-8D63-803527010898}"/>
              </a:ext>
            </a:extLst>
          </p:cNvPr>
          <p:cNvSpPr/>
          <p:nvPr/>
        </p:nvSpPr>
        <p:spPr>
          <a:xfrm>
            <a:off x="4601389" y="3231103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1" name="Right Arrow 90">
            <a:extLst>
              <a:ext uri="{FF2B5EF4-FFF2-40B4-BE49-F238E27FC236}">
                <a16:creationId xmlns:a16="http://schemas.microsoft.com/office/drawing/2014/main" id="{BC86509F-DB6A-6F47-953E-B40F43F48BAF}"/>
              </a:ext>
            </a:extLst>
          </p:cNvPr>
          <p:cNvSpPr/>
          <p:nvPr/>
        </p:nvSpPr>
        <p:spPr>
          <a:xfrm>
            <a:off x="4601389" y="4027352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2" name="Right Arrow 91">
            <a:extLst>
              <a:ext uri="{FF2B5EF4-FFF2-40B4-BE49-F238E27FC236}">
                <a16:creationId xmlns:a16="http://schemas.microsoft.com/office/drawing/2014/main" id="{9239E17B-4CEA-DA44-8AED-23253DB30869}"/>
              </a:ext>
            </a:extLst>
          </p:cNvPr>
          <p:cNvSpPr/>
          <p:nvPr/>
        </p:nvSpPr>
        <p:spPr>
          <a:xfrm>
            <a:off x="6712077" y="2356395"/>
            <a:ext cx="3175857" cy="1771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5490E0A2-E7C5-8C4B-B67F-A46F500841E1}"/>
              </a:ext>
            </a:extLst>
          </p:cNvPr>
          <p:cNvSpPr/>
          <p:nvPr/>
        </p:nvSpPr>
        <p:spPr>
          <a:xfrm>
            <a:off x="6703169" y="4049162"/>
            <a:ext cx="3175857" cy="1771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4BE3732-0172-FD4E-BE4B-1E39E6B2E1AE}"/>
              </a:ext>
            </a:extLst>
          </p:cNvPr>
          <p:cNvSpPr txBox="1"/>
          <p:nvPr/>
        </p:nvSpPr>
        <p:spPr>
          <a:xfrm>
            <a:off x="7184415" y="1869947"/>
            <a:ext cx="2298897" cy="23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Mechanisms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ABB34AF-E11F-824E-B540-780ED27B794B}"/>
              </a:ext>
            </a:extLst>
          </p:cNvPr>
          <p:cNvSpPr txBox="1"/>
          <p:nvPr/>
        </p:nvSpPr>
        <p:spPr>
          <a:xfrm>
            <a:off x="5352904" y="1862496"/>
            <a:ext cx="1354757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Practices in System</a:t>
            </a:r>
          </a:p>
        </p:txBody>
      </p:sp>
      <p:sp>
        <p:nvSpPr>
          <p:cNvPr id="96" name="Right Arrow 95">
            <a:extLst>
              <a:ext uri="{FF2B5EF4-FFF2-40B4-BE49-F238E27FC236}">
                <a16:creationId xmlns:a16="http://schemas.microsoft.com/office/drawing/2014/main" id="{3C02B832-C56D-6F4E-BF1A-70EDD9DD9722}"/>
              </a:ext>
            </a:extLst>
          </p:cNvPr>
          <p:cNvSpPr/>
          <p:nvPr/>
        </p:nvSpPr>
        <p:spPr>
          <a:xfrm>
            <a:off x="6902336" y="3234397"/>
            <a:ext cx="2994565" cy="19804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577892F4-2C7D-7D4A-8256-1A9580F78843}"/>
              </a:ext>
            </a:extLst>
          </p:cNvPr>
          <p:cNvSpPr/>
          <p:nvPr/>
        </p:nvSpPr>
        <p:spPr>
          <a:xfrm>
            <a:off x="7459824" y="2182988"/>
            <a:ext cx="1748071" cy="22322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Access to Information</a:t>
            </a:r>
          </a:p>
          <a:p>
            <a:pPr algn="ctr" defTabSz="203160">
              <a:defRPr/>
            </a:pPr>
            <a:r>
              <a:rPr lang="en-US" sz="974" dirty="0">
                <a:solidFill>
                  <a:prstClr val="black"/>
                </a:solidFill>
                <a:latin typeface="Swift 4-Regular" panose="02000403070000020004" pitchFamily="2" charset="77"/>
              </a:rPr>
              <a:t>Delegation of Responsibility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Distribution of Resources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Presence of Diverse Views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Prioritization of Issues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Reliance on Experience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Spread of Emotions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A19DD4D9-82E5-D64B-A854-65BCC45D2B5D}"/>
              </a:ext>
            </a:extLst>
          </p:cNvPr>
          <p:cNvSpPr/>
          <p:nvPr/>
        </p:nvSpPr>
        <p:spPr>
          <a:xfrm>
            <a:off x="9879025" y="2184701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Stability</a:t>
            </a:r>
          </a:p>
          <a:p>
            <a:pPr algn="ctr"/>
            <a:r>
              <a:rPr lang="en-US" sz="888" dirty="0">
                <a:solidFill>
                  <a:schemeClr val="tx1"/>
                </a:solidFill>
                <a:latin typeface="Swift 4-Regular" panose="02000403070000020004" pitchFamily="2" charset="77"/>
              </a:rPr>
              <a:t>Sustained focus on single issue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B978F52B-A003-2D45-813F-C122AD70365E}"/>
              </a:ext>
            </a:extLst>
          </p:cNvPr>
          <p:cNvSpPr/>
          <p:nvPr/>
        </p:nvSpPr>
        <p:spPr>
          <a:xfrm>
            <a:off x="9879025" y="3025352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Vividness</a:t>
            </a:r>
          </a:p>
          <a:p>
            <a:pPr algn="ctr"/>
            <a:r>
              <a:rPr lang="en-US" sz="876" dirty="0">
                <a:solidFill>
                  <a:schemeClr val="tx1"/>
                </a:solidFill>
                <a:latin typeface="Swift 4-Regular" panose="02000403070000020004" pitchFamily="2" charset="77"/>
              </a:rPr>
              <a:t>Richly registering ongoing events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6ABD55CD-B6A0-8447-9C3E-1931C4A1A489}"/>
              </a:ext>
            </a:extLst>
          </p:cNvPr>
          <p:cNvSpPr/>
          <p:nvPr/>
        </p:nvSpPr>
        <p:spPr>
          <a:xfrm>
            <a:off x="9879025" y="3821599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Coherence</a:t>
            </a:r>
          </a:p>
          <a:p>
            <a:pPr algn="ctr"/>
            <a:r>
              <a:rPr lang="en-US" sz="888" dirty="0">
                <a:solidFill>
                  <a:schemeClr val="tx1"/>
                </a:solidFill>
                <a:latin typeface="Swift 4-Regular" panose="02000403070000020004" pitchFamily="2" charset="77"/>
              </a:rPr>
              <a:t>Alignment of issues across actors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3376784-4E73-7546-AD38-35824B57DD8E}"/>
              </a:ext>
            </a:extLst>
          </p:cNvPr>
          <p:cNvSpPr/>
          <p:nvPr/>
        </p:nvSpPr>
        <p:spPr>
          <a:xfrm rot="5400000">
            <a:off x="8640408" y="2686230"/>
            <a:ext cx="87164" cy="424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5EFDFAA-B8E5-1242-9BB6-E37F82D0024E}"/>
              </a:ext>
            </a:extLst>
          </p:cNvPr>
          <p:cNvSpPr/>
          <p:nvPr/>
        </p:nvSpPr>
        <p:spPr>
          <a:xfrm rot="10800000">
            <a:off x="10719551" y="4415216"/>
            <a:ext cx="87980" cy="438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3" name="Right Arrow 102">
            <a:extLst>
              <a:ext uri="{FF2B5EF4-FFF2-40B4-BE49-F238E27FC236}">
                <a16:creationId xmlns:a16="http://schemas.microsoft.com/office/drawing/2014/main" id="{11CEFB6C-812E-AA46-A2E4-BDE7D5BA59A6}"/>
              </a:ext>
            </a:extLst>
          </p:cNvPr>
          <p:cNvSpPr/>
          <p:nvPr/>
        </p:nvSpPr>
        <p:spPr>
          <a:xfrm rot="16200000">
            <a:off x="6346389" y="4593446"/>
            <a:ext cx="337724" cy="18209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A3D929A-8541-EB46-9D7D-F85503B1F080}"/>
              </a:ext>
            </a:extLst>
          </p:cNvPr>
          <p:cNvSpPr/>
          <p:nvPr/>
        </p:nvSpPr>
        <p:spPr>
          <a:xfrm rot="5400000">
            <a:off x="6517230" y="4800211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D1E9A40-311F-7443-A546-3D2901B523A0}"/>
              </a:ext>
            </a:extLst>
          </p:cNvPr>
          <p:cNvSpPr/>
          <p:nvPr/>
        </p:nvSpPr>
        <p:spPr>
          <a:xfrm rot="5400000">
            <a:off x="10677878" y="4799993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C98DEEB-FE1F-A64D-8B3D-0B92BD791DDC}"/>
              </a:ext>
            </a:extLst>
          </p:cNvPr>
          <p:cNvSpPr/>
          <p:nvPr/>
        </p:nvSpPr>
        <p:spPr>
          <a:xfrm rot="5400000">
            <a:off x="3522334" y="2686230"/>
            <a:ext cx="87164" cy="424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7834C9B-1687-4A47-95BE-D51B911C8E13}"/>
              </a:ext>
            </a:extLst>
          </p:cNvPr>
          <p:cNvSpPr/>
          <p:nvPr/>
        </p:nvSpPr>
        <p:spPr>
          <a:xfrm rot="10800000">
            <a:off x="5601477" y="4415216"/>
            <a:ext cx="87980" cy="438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8" name="Right Arrow 107">
            <a:extLst>
              <a:ext uri="{FF2B5EF4-FFF2-40B4-BE49-F238E27FC236}">
                <a16:creationId xmlns:a16="http://schemas.microsoft.com/office/drawing/2014/main" id="{B657F79A-94FE-C448-8315-AB2CC30F751A}"/>
              </a:ext>
            </a:extLst>
          </p:cNvPr>
          <p:cNvSpPr/>
          <p:nvPr/>
        </p:nvSpPr>
        <p:spPr>
          <a:xfrm rot="16200000">
            <a:off x="1228315" y="4593446"/>
            <a:ext cx="337724" cy="18209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86385B8-B8FE-2140-9398-81FE4779A002}"/>
              </a:ext>
            </a:extLst>
          </p:cNvPr>
          <p:cNvSpPr/>
          <p:nvPr/>
        </p:nvSpPr>
        <p:spPr>
          <a:xfrm rot="5400000">
            <a:off x="1399156" y="4800211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E394BC7-94CD-6249-9622-FAE82780918A}"/>
              </a:ext>
            </a:extLst>
          </p:cNvPr>
          <p:cNvSpPr/>
          <p:nvPr/>
        </p:nvSpPr>
        <p:spPr>
          <a:xfrm rot="5400000">
            <a:off x="5559804" y="4799993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B8225D42-EEE3-CE40-A26C-58922E21E179}"/>
              </a:ext>
            </a:extLst>
          </p:cNvPr>
          <p:cNvSpPr/>
          <p:nvPr/>
        </p:nvSpPr>
        <p:spPr>
          <a:xfrm>
            <a:off x="5160777" y="2187507"/>
            <a:ext cx="1748071" cy="232812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Automating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Budgeting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Investigating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Operating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Planning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Regulating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Reporting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514A987-8B6F-244F-965D-3D1881214147}"/>
              </a:ext>
            </a:extLst>
          </p:cNvPr>
          <p:cNvSpPr/>
          <p:nvPr/>
        </p:nvSpPr>
        <p:spPr>
          <a:xfrm>
            <a:off x="7210584" y="1045887"/>
            <a:ext cx="4769701" cy="371817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81415AF-CD9A-C240-950B-EF8AA0F77DCB}"/>
              </a:ext>
            </a:extLst>
          </p:cNvPr>
          <p:cNvSpPr/>
          <p:nvPr/>
        </p:nvSpPr>
        <p:spPr>
          <a:xfrm>
            <a:off x="5922776" y="4716632"/>
            <a:ext cx="6269224" cy="17472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ular Callout 41">
            <a:extLst>
              <a:ext uri="{FF2B5EF4-FFF2-40B4-BE49-F238E27FC236}">
                <a16:creationId xmlns:a16="http://schemas.microsoft.com/office/drawing/2014/main" id="{25A7D02F-9287-7546-B3A2-895FBB8255D8}"/>
              </a:ext>
            </a:extLst>
          </p:cNvPr>
          <p:cNvSpPr/>
          <p:nvPr/>
        </p:nvSpPr>
        <p:spPr>
          <a:xfrm>
            <a:off x="1214481" y="115639"/>
            <a:ext cx="4517507" cy="1131587"/>
          </a:xfrm>
          <a:prstGeom prst="wedgeRectCallout">
            <a:avLst>
              <a:gd name="adj1" fmla="val 35936"/>
              <a:gd name="adj2" fmla="val 93188"/>
            </a:avLst>
          </a:prstGeom>
          <a:solidFill>
            <a:srgbClr val="FF93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e.g., how do operating practices draw on identities to legitimate attention to one issue over another?</a:t>
            </a:r>
          </a:p>
        </p:txBody>
      </p:sp>
    </p:spTree>
    <p:extLst>
      <p:ext uri="{BB962C8B-B14F-4D97-AF65-F5344CB8AC3E}">
        <p14:creationId xmlns:p14="http://schemas.microsoft.com/office/powerpoint/2010/main" val="426131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DB028AB7-D063-1947-B5A9-A58026BAA23D}"/>
              </a:ext>
            </a:extLst>
          </p:cNvPr>
          <p:cNvSpPr/>
          <p:nvPr/>
        </p:nvSpPr>
        <p:spPr>
          <a:xfrm>
            <a:off x="9614094" y="1768064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716407B-32A5-9848-9DFD-0FC4BEBB22B2}"/>
              </a:ext>
            </a:extLst>
          </p:cNvPr>
          <p:cNvSpPr txBox="1"/>
          <p:nvPr/>
        </p:nvSpPr>
        <p:spPr>
          <a:xfrm>
            <a:off x="10053728" y="1857974"/>
            <a:ext cx="1410563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Quality of Attention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E0B7E38D-DF2E-0B4B-84B5-E85EA06CEA81}"/>
              </a:ext>
            </a:extLst>
          </p:cNvPr>
          <p:cNvSpPr/>
          <p:nvPr/>
        </p:nvSpPr>
        <p:spPr>
          <a:xfrm>
            <a:off x="4885368" y="1772583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9BEBB954-84A0-9846-B085-B7A24893FC2F}"/>
              </a:ext>
            </a:extLst>
          </p:cNvPr>
          <p:cNvSpPr/>
          <p:nvPr/>
        </p:nvSpPr>
        <p:spPr>
          <a:xfrm rot="10800000">
            <a:off x="2302488" y="4026187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0" name="Right Arrow 79">
            <a:extLst>
              <a:ext uri="{FF2B5EF4-FFF2-40B4-BE49-F238E27FC236}">
                <a16:creationId xmlns:a16="http://schemas.microsoft.com/office/drawing/2014/main" id="{026F6F0E-7937-6240-A9A0-1033B822D9A5}"/>
              </a:ext>
            </a:extLst>
          </p:cNvPr>
          <p:cNvSpPr/>
          <p:nvPr/>
        </p:nvSpPr>
        <p:spPr>
          <a:xfrm rot="10800000">
            <a:off x="2302490" y="3229938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1" name="Right Arrow 80">
            <a:extLst>
              <a:ext uri="{FF2B5EF4-FFF2-40B4-BE49-F238E27FC236}">
                <a16:creationId xmlns:a16="http://schemas.microsoft.com/office/drawing/2014/main" id="{8251A72A-17FB-F944-9E06-43A5CD17C22E}"/>
              </a:ext>
            </a:extLst>
          </p:cNvPr>
          <p:cNvSpPr/>
          <p:nvPr/>
        </p:nvSpPr>
        <p:spPr>
          <a:xfrm rot="10800000">
            <a:off x="2302490" y="2389288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3013D74F-3870-8946-A71B-C3C93BB983D8}"/>
              </a:ext>
            </a:extLst>
          </p:cNvPr>
          <p:cNvSpPr/>
          <p:nvPr/>
        </p:nvSpPr>
        <p:spPr>
          <a:xfrm>
            <a:off x="279009" y="1768064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C6555FCC-1CE3-D447-9AEB-317576A4019F}"/>
              </a:ext>
            </a:extLst>
          </p:cNvPr>
          <p:cNvSpPr/>
          <p:nvPr/>
        </p:nvSpPr>
        <p:spPr>
          <a:xfrm>
            <a:off x="2853314" y="2182988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Interpretive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What do events mean?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269A1FEC-9615-8F48-96DE-E606EBE94ACE}"/>
              </a:ext>
            </a:extLst>
          </p:cNvPr>
          <p:cNvSpPr/>
          <p:nvPr/>
        </p:nvSpPr>
        <p:spPr>
          <a:xfrm>
            <a:off x="554418" y="2182988"/>
            <a:ext cx="1748071" cy="232812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Frames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Identities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Resources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Roles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Routines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Rules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Technologies 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B8401B8-6736-B946-B491-E418DEAF9789}"/>
              </a:ext>
            </a:extLst>
          </p:cNvPr>
          <p:cNvSpPr txBox="1"/>
          <p:nvPr/>
        </p:nvSpPr>
        <p:spPr>
          <a:xfrm>
            <a:off x="2577904" y="1869947"/>
            <a:ext cx="2298897" cy="23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Modalities of Structure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8087744-7B3F-2246-BD43-CAC84AD92B90}"/>
              </a:ext>
            </a:extLst>
          </p:cNvPr>
          <p:cNvSpPr txBox="1"/>
          <p:nvPr/>
        </p:nvSpPr>
        <p:spPr>
          <a:xfrm>
            <a:off x="561775" y="1857974"/>
            <a:ext cx="1724291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Components of Structure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299F4A0C-E0C6-9442-A919-D56B31F09948}"/>
              </a:ext>
            </a:extLst>
          </p:cNvPr>
          <p:cNvSpPr/>
          <p:nvPr/>
        </p:nvSpPr>
        <p:spPr>
          <a:xfrm>
            <a:off x="2853314" y="3023639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Legitimating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What should one do?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B4CE16D7-2C06-944F-8CA2-889304B3D20C}"/>
              </a:ext>
            </a:extLst>
          </p:cNvPr>
          <p:cNvSpPr/>
          <p:nvPr/>
        </p:nvSpPr>
        <p:spPr>
          <a:xfrm>
            <a:off x="2853314" y="3819886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Resourcing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How can one get things done?</a:t>
            </a:r>
          </a:p>
        </p:txBody>
      </p:sp>
      <p:sp>
        <p:nvSpPr>
          <p:cNvPr id="89" name="Right Arrow 88">
            <a:extLst>
              <a:ext uri="{FF2B5EF4-FFF2-40B4-BE49-F238E27FC236}">
                <a16:creationId xmlns:a16="http://schemas.microsoft.com/office/drawing/2014/main" id="{F8EA9E4E-D210-CD4D-A6EC-02F237178CC8}"/>
              </a:ext>
            </a:extLst>
          </p:cNvPr>
          <p:cNvSpPr/>
          <p:nvPr/>
        </p:nvSpPr>
        <p:spPr>
          <a:xfrm>
            <a:off x="4601389" y="2390454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0" name="Right Arrow 89">
            <a:extLst>
              <a:ext uri="{FF2B5EF4-FFF2-40B4-BE49-F238E27FC236}">
                <a16:creationId xmlns:a16="http://schemas.microsoft.com/office/drawing/2014/main" id="{5E1F30F5-6EF1-AE41-8D63-803527010898}"/>
              </a:ext>
            </a:extLst>
          </p:cNvPr>
          <p:cNvSpPr/>
          <p:nvPr/>
        </p:nvSpPr>
        <p:spPr>
          <a:xfrm>
            <a:off x="4601389" y="3231103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1" name="Right Arrow 90">
            <a:extLst>
              <a:ext uri="{FF2B5EF4-FFF2-40B4-BE49-F238E27FC236}">
                <a16:creationId xmlns:a16="http://schemas.microsoft.com/office/drawing/2014/main" id="{BC86509F-DB6A-6F47-953E-B40F43F48BAF}"/>
              </a:ext>
            </a:extLst>
          </p:cNvPr>
          <p:cNvSpPr/>
          <p:nvPr/>
        </p:nvSpPr>
        <p:spPr>
          <a:xfrm>
            <a:off x="4601389" y="4027352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2" name="Right Arrow 91">
            <a:extLst>
              <a:ext uri="{FF2B5EF4-FFF2-40B4-BE49-F238E27FC236}">
                <a16:creationId xmlns:a16="http://schemas.microsoft.com/office/drawing/2014/main" id="{9239E17B-4CEA-DA44-8AED-23253DB30869}"/>
              </a:ext>
            </a:extLst>
          </p:cNvPr>
          <p:cNvSpPr/>
          <p:nvPr/>
        </p:nvSpPr>
        <p:spPr>
          <a:xfrm>
            <a:off x="6712077" y="2356395"/>
            <a:ext cx="3175857" cy="1771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5490E0A2-E7C5-8C4B-B67F-A46F500841E1}"/>
              </a:ext>
            </a:extLst>
          </p:cNvPr>
          <p:cNvSpPr/>
          <p:nvPr/>
        </p:nvSpPr>
        <p:spPr>
          <a:xfrm>
            <a:off x="6703169" y="4049162"/>
            <a:ext cx="3175857" cy="1771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4BE3732-0172-FD4E-BE4B-1E39E6B2E1AE}"/>
              </a:ext>
            </a:extLst>
          </p:cNvPr>
          <p:cNvSpPr txBox="1"/>
          <p:nvPr/>
        </p:nvSpPr>
        <p:spPr>
          <a:xfrm>
            <a:off x="7184415" y="1869947"/>
            <a:ext cx="2298897" cy="23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Mechanisms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ABB34AF-E11F-824E-B540-780ED27B794B}"/>
              </a:ext>
            </a:extLst>
          </p:cNvPr>
          <p:cNvSpPr txBox="1"/>
          <p:nvPr/>
        </p:nvSpPr>
        <p:spPr>
          <a:xfrm>
            <a:off x="5352904" y="1862496"/>
            <a:ext cx="1354757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Practices in System</a:t>
            </a:r>
          </a:p>
        </p:txBody>
      </p:sp>
      <p:sp>
        <p:nvSpPr>
          <p:cNvPr id="96" name="Right Arrow 95">
            <a:extLst>
              <a:ext uri="{FF2B5EF4-FFF2-40B4-BE49-F238E27FC236}">
                <a16:creationId xmlns:a16="http://schemas.microsoft.com/office/drawing/2014/main" id="{3C02B832-C56D-6F4E-BF1A-70EDD9DD9722}"/>
              </a:ext>
            </a:extLst>
          </p:cNvPr>
          <p:cNvSpPr/>
          <p:nvPr/>
        </p:nvSpPr>
        <p:spPr>
          <a:xfrm>
            <a:off x="6902336" y="3234397"/>
            <a:ext cx="2994565" cy="19804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577892F4-2C7D-7D4A-8256-1A9580F78843}"/>
              </a:ext>
            </a:extLst>
          </p:cNvPr>
          <p:cNvSpPr/>
          <p:nvPr/>
        </p:nvSpPr>
        <p:spPr>
          <a:xfrm>
            <a:off x="7459824" y="2182988"/>
            <a:ext cx="1748071" cy="22322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Access to Information</a:t>
            </a:r>
          </a:p>
          <a:p>
            <a:pPr algn="ctr" defTabSz="203160">
              <a:defRPr/>
            </a:pPr>
            <a:r>
              <a:rPr lang="en-US" sz="974" dirty="0">
                <a:solidFill>
                  <a:prstClr val="black"/>
                </a:solidFill>
                <a:latin typeface="Swift 4-Regular" panose="02000403070000020004" pitchFamily="2" charset="77"/>
              </a:rPr>
              <a:t>Delegation of Responsibility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Distribution of Resources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Presence of Diverse Views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Prioritization of Issues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Reliance on Experience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Spread of Emotions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A19DD4D9-82E5-D64B-A854-65BCC45D2B5D}"/>
              </a:ext>
            </a:extLst>
          </p:cNvPr>
          <p:cNvSpPr/>
          <p:nvPr/>
        </p:nvSpPr>
        <p:spPr>
          <a:xfrm>
            <a:off x="9879025" y="2184701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Stability</a:t>
            </a:r>
          </a:p>
          <a:p>
            <a:pPr algn="ctr"/>
            <a:r>
              <a:rPr lang="en-US" sz="888" dirty="0">
                <a:solidFill>
                  <a:schemeClr val="tx1"/>
                </a:solidFill>
                <a:latin typeface="Swift 4-Regular" panose="02000403070000020004" pitchFamily="2" charset="77"/>
              </a:rPr>
              <a:t>Sustained focus on single issue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B978F52B-A003-2D45-813F-C122AD70365E}"/>
              </a:ext>
            </a:extLst>
          </p:cNvPr>
          <p:cNvSpPr/>
          <p:nvPr/>
        </p:nvSpPr>
        <p:spPr>
          <a:xfrm>
            <a:off x="9879025" y="3025352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Vividness</a:t>
            </a:r>
          </a:p>
          <a:p>
            <a:pPr algn="ctr"/>
            <a:r>
              <a:rPr lang="en-US" sz="876" dirty="0">
                <a:solidFill>
                  <a:schemeClr val="tx1"/>
                </a:solidFill>
                <a:latin typeface="Swift 4-Regular" panose="02000403070000020004" pitchFamily="2" charset="77"/>
              </a:rPr>
              <a:t>Richly registering ongoing events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6ABD55CD-B6A0-8447-9C3E-1931C4A1A489}"/>
              </a:ext>
            </a:extLst>
          </p:cNvPr>
          <p:cNvSpPr/>
          <p:nvPr/>
        </p:nvSpPr>
        <p:spPr>
          <a:xfrm>
            <a:off x="9879025" y="3821599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Coherence</a:t>
            </a:r>
          </a:p>
          <a:p>
            <a:pPr algn="ctr"/>
            <a:r>
              <a:rPr lang="en-US" sz="888" dirty="0">
                <a:solidFill>
                  <a:schemeClr val="tx1"/>
                </a:solidFill>
                <a:latin typeface="Swift 4-Regular" panose="02000403070000020004" pitchFamily="2" charset="77"/>
              </a:rPr>
              <a:t>Alignment of issues across actors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3376784-4E73-7546-AD38-35824B57DD8E}"/>
              </a:ext>
            </a:extLst>
          </p:cNvPr>
          <p:cNvSpPr/>
          <p:nvPr/>
        </p:nvSpPr>
        <p:spPr>
          <a:xfrm rot="5400000">
            <a:off x="8640408" y="2686230"/>
            <a:ext cx="87164" cy="424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5EFDFAA-B8E5-1242-9BB6-E37F82D0024E}"/>
              </a:ext>
            </a:extLst>
          </p:cNvPr>
          <p:cNvSpPr/>
          <p:nvPr/>
        </p:nvSpPr>
        <p:spPr>
          <a:xfrm rot="10800000">
            <a:off x="10719551" y="4415216"/>
            <a:ext cx="87980" cy="438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3" name="Right Arrow 102">
            <a:extLst>
              <a:ext uri="{FF2B5EF4-FFF2-40B4-BE49-F238E27FC236}">
                <a16:creationId xmlns:a16="http://schemas.microsoft.com/office/drawing/2014/main" id="{11CEFB6C-812E-AA46-A2E4-BDE7D5BA59A6}"/>
              </a:ext>
            </a:extLst>
          </p:cNvPr>
          <p:cNvSpPr/>
          <p:nvPr/>
        </p:nvSpPr>
        <p:spPr>
          <a:xfrm rot="16200000">
            <a:off x="6346389" y="4593446"/>
            <a:ext cx="337724" cy="18209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A3D929A-8541-EB46-9D7D-F85503B1F080}"/>
              </a:ext>
            </a:extLst>
          </p:cNvPr>
          <p:cNvSpPr/>
          <p:nvPr/>
        </p:nvSpPr>
        <p:spPr>
          <a:xfrm rot="5400000">
            <a:off x="6517230" y="4800211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D1E9A40-311F-7443-A546-3D2901B523A0}"/>
              </a:ext>
            </a:extLst>
          </p:cNvPr>
          <p:cNvSpPr/>
          <p:nvPr/>
        </p:nvSpPr>
        <p:spPr>
          <a:xfrm rot="5400000">
            <a:off x="10677878" y="4799993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C98DEEB-FE1F-A64D-8B3D-0B92BD791DDC}"/>
              </a:ext>
            </a:extLst>
          </p:cNvPr>
          <p:cNvSpPr/>
          <p:nvPr/>
        </p:nvSpPr>
        <p:spPr>
          <a:xfrm rot="5400000">
            <a:off x="3522334" y="2686230"/>
            <a:ext cx="87164" cy="424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7834C9B-1687-4A47-95BE-D51B911C8E13}"/>
              </a:ext>
            </a:extLst>
          </p:cNvPr>
          <p:cNvSpPr/>
          <p:nvPr/>
        </p:nvSpPr>
        <p:spPr>
          <a:xfrm rot="10800000">
            <a:off x="5601477" y="4415216"/>
            <a:ext cx="87980" cy="438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8" name="Right Arrow 107">
            <a:extLst>
              <a:ext uri="{FF2B5EF4-FFF2-40B4-BE49-F238E27FC236}">
                <a16:creationId xmlns:a16="http://schemas.microsoft.com/office/drawing/2014/main" id="{B657F79A-94FE-C448-8315-AB2CC30F751A}"/>
              </a:ext>
            </a:extLst>
          </p:cNvPr>
          <p:cNvSpPr/>
          <p:nvPr/>
        </p:nvSpPr>
        <p:spPr>
          <a:xfrm rot="16200000">
            <a:off x="1228315" y="4593446"/>
            <a:ext cx="337724" cy="18209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86385B8-B8FE-2140-9398-81FE4779A002}"/>
              </a:ext>
            </a:extLst>
          </p:cNvPr>
          <p:cNvSpPr/>
          <p:nvPr/>
        </p:nvSpPr>
        <p:spPr>
          <a:xfrm rot="5400000">
            <a:off x="1399156" y="4800211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E394BC7-94CD-6249-9622-FAE82780918A}"/>
              </a:ext>
            </a:extLst>
          </p:cNvPr>
          <p:cNvSpPr/>
          <p:nvPr/>
        </p:nvSpPr>
        <p:spPr>
          <a:xfrm rot="5400000">
            <a:off x="5559804" y="4799993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B8225D42-EEE3-CE40-A26C-58922E21E179}"/>
              </a:ext>
            </a:extLst>
          </p:cNvPr>
          <p:cNvSpPr/>
          <p:nvPr/>
        </p:nvSpPr>
        <p:spPr>
          <a:xfrm>
            <a:off x="5160777" y="2187507"/>
            <a:ext cx="1748071" cy="232812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Automating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Budgeting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Investigating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Operating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Planning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Regulating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Reporting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2576760-EB70-4144-9637-515491CC28B4}"/>
              </a:ext>
            </a:extLst>
          </p:cNvPr>
          <p:cNvSpPr/>
          <p:nvPr/>
        </p:nvSpPr>
        <p:spPr>
          <a:xfrm>
            <a:off x="107100" y="999460"/>
            <a:ext cx="4769701" cy="5146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514A987-8B6F-244F-965D-3D1881214147}"/>
              </a:ext>
            </a:extLst>
          </p:cNvPr>
          <p:cNvSpPr/>
          <p:nvPr/>
        </p:nvSpPr>
        <p:spPr>
          <a:xfrm>
            <a:off x="7210584" y="1045886"/>
            <a:ext cx="4769701" cy="5146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81415AF-CD9A-C240-950B-EF8AA0F77DCB}"/>
              </a:ext>
            </a:extLst>
          </p:cNvPr>
          <p:cNvSpPr/>
          <p:nvPr/>
        </p:nvSpPr>
        <p:spPr>
          <a:xfrm>
            <a:off x="4874896" y="4716632"/>
            <a:ext cx="2309370" cy="17472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ular Callout 41">
            <a:extLst>
              <a:ext uri="{FF2B5EF4-FFF2-40B4-BE49-F238E27FC236}">
                <a16:creationId xmlns:a16="http://schemas.microsoft.com/office/drawing/2014/main" id="{62EC2F9F-5198-0E44-B2A4-0F88AF1850A1}"/>
              </a:ext>
            </a:extLst>
          </p:cNvPr>
          <p:cNvSpPr/>
          <p:nvPr/>
        </p:nvSpPr>
        <p:spPr>
          <a:xfrm>
            <a:off x="2788094" y="115639"/>
            <a:ext cx="4517507" cy="1131587"/>
          </a:xfrm>
          <a:prstGeom prst="wedgeRectCallout">
            <a:avLst>
              <a:gd name="adj1" fmla="val 5810"/>
              <a:gd name="adj2" fmla="val 95067"/>
            </a:avLst>
          </a:prstGeom>
          <a:solidFill>
            <a:srgbClr val="FF93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Systems: reproduced relations between actors, organized as social practices</a:t>
            </a:r>
          </a:p>
        </p:txBody>
      </p:sp>
    </p:spTree>
    <p:extLst>
      <p:ext uri="{BB962C8B-B14F-4D97-AF65-F5344CB8AC3E}">
        <p14:creationId xmlns:p14="http://schemas.microsoft.com/office/powerpoint/2010/main" val="63668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DB028AB7-D063-1947-B5A9-A58026BAA23D}"/>
              </a:ext>
            </a:extLst>
          </p:cNvPr>
          <p:cNvSpPr/>
          <p:nvPr/>
        </p:nvSpPr>
        <p:spPr>
          <a:xfrm>
            <a:off x="9614094" y="1768064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716407B-32A5-9848-9DFD-0FC4BEBB22B2}"/>
              </a:ext>
            </a:extLst>
          </p:cNvPr>
          <p:cNvSpPr txBox="1"/>
          <p:nvPr/>
        </p:nvSpPr>
        <p:spPr>
          <a:xfrm>
            <a:off x="10053728" y="1857974"/>
            <a:ext cx="1410563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Quality of Attention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E0B7E38D-DF2E-0B4B-84B5-E85EA06CEA81}"/>
              </a:ext>
            </a:extLst>
          </p:cNvPr>
          <p:cNvSpPr/>
          <p:nvPr/>
        </p:nvSpPr>
        <p:spPr>
          <a:xfrm>
            <a:off x="4885368" y="1772583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9BEBB954-84A0-9846-B085-B7A24893FC2F}"/>
              </a:ext>
            </a:extLst>
          </p:cNvPr>
          <p:cNvSpPr/>
          <p:nvPr/>
        </p:nvSpPr>
        <p:spPr>
          <a:xfrm rot="10800000">
            <a:off x="2302488" y="4026187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0" name="Right Arrow 79">
            <a:extLst>
              <a:ext uri="{FF2B5EF4-FFF2-40B4-BE49-F238E27FC236}">
                <a16:creationId xmlns:a16="http://schemas.microsoft.com/office/drawing/2014/main" id="{026F6F0E-7937-6240-A9A0-1033B822D9A5}"/>
              </a:ext>
            </a:extLst>
          </p:cNvPr>
          <p:cNvSpPr/>
          <p:nvPr/>
        </p:nvSpPr>
        <p:spPr>
          <a:xfrm rot="10800000">
            <a:off x="2302490" y="3229938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1" name="Right Arrow 80">
            <a:extLst>
              <a:ext uri="{FF2B5EF4-FFF2-40B4-BE49-F238E27FC236}">
                <a16:creationId xmlns:a16="http://schemas.microsoft.com/office/drawing/2014/main" id="{8251A72A-17FB-F944-9E06-43A5CD17C22E}"/>
              </a:ext>
            </a:extLst>
          </p:cNvPr>
          <p:cNvSpPr/>
          <p:nvPr/>
        </p:nvSpPr>
        <p:spPr>
          <a:xfrm rot="10800000">
            <a:off x="2302490" y="2389288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3013D74F-3870-8946-A71B-C3C93BB983D8}"/>
              </a:ext>
            </a:extLst>
          </p:cNvPr>
          <p:cNvSpPr/>
          <p:nvPr/>
        </p:nvSpPr>
        <p:spPr>
          <a:xfrm>
            <a:off x="279009" y="1768064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C6555FCC-1CE3-D447-9AEB-317576A4019F}"/>
              </a:ext>
            </a:extLst>
          </p:cNvPr>
          <p:cNvSpPr/>
          <p:nvPr/>
        </p:nvSpPr>
        <p:spPr>
          <a:xfrm>
            <a:off x="2853314" y="2182988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Interpretive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What do events mean?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269A1FEC-9615-8F48-96DE-E606EBE94ACE}"/>
              </a:ext>
            </a:extLst>
          </p:cNvPr>
          <p:cNvSpPr/>
          <p:nvPr/>
        </p:nvSpPr>
        <p:spPr>
          <a:xfrm>
            <a:off x="554418" y="2182988"/>
            <a:ext cx="1748071" cy="232812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Frames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Identities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Resources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Roles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Routines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Rules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Technologies 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B8401B8-6736-B946-B491-E418DEAF9789}"/>
              </a:ext>
            </a:extLst>
          </p:cNvPr>
          <p:cNvSpPr txBox="1"/>
          <p:nvPr/>
        </p:nvSpPr>
        <p:spPr>
          <a:xfrm>
            <a:off x="2577904" y="1869947"/>
            <a:ext cx="2298897" cy="23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Modalities of Structure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8087744-7B3F-2246-BD43-CAC84AD92B90}"/>
              </a:ext>
            </a:extLst>
          </p:cNvPr>
          <p:cNvSpPr txBox="1"/>
          <p:nvPr/>
        </p:nvSpPr>
        <p:spPr>
          <a:xfrm>
            <a:off x="561775" y="1857974"/>
            <a:ext cx="1724291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Components of Structure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299F4A0C-E0C6-9442-A919-D56B31F09948}"/>
              </a:ext>
            </a:extLst>
          </p:cNvPr>
          <p:cNvSpPr/>
          <p:nvPr/>
        </p:nvSpPr>
        <p:spPr>
          <a:xfrm>
            <a:off x="2853314" y="3023639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Legitimating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What should one do?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B4CE16D7-2C06-944F-8CA2-889304B3D20C}"/>
              </a:ext>
            </a:extLst>
          </p:cNvPr>
          <p:cNvSpPr/>
          <p:nvPr/>
        </p:nvSpPr>
        <p:spPr>
          <a:xfrm>
            <a:off x="2853314" y="3819886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Resourcing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How can one get things done?</a:t>
            </a:r>
          </a:p>
        </p:txBody>
      </p:sp>
      <p:sp>
        <p:nvSpPr>
          <p:cNvPr id="89" name="Right Arrow 88">
            <a:extLst>
              <a:ext uri="{FF2B5EF4-FFF2-40B4-BE49-F238E27FC236}">
                <a16:creationId xmlns:a16="http://schemas.microsoft.com/office/drawing/2014/main" id="{F8EA9E4E-D210-CD4D-A6EC-02F237178CC8}"/>
              </a:ext>
            </a:extLst>
          </p:cNvPr>
          <p:cNvSpPr/>
          <p:nvPr/>
        </p:nvSpPr>
        <p:spPr>
          <a:xfrm>
            <a:off x="4601389" y="2390454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0" name="Right Arrow 89">
            <a:extLst>
              <a:ext uri="{FF2B5EF4-FFF2-40B4-BE49-F238E27FC236}">
                <a16:creationId xmlns:a16="http://schemas.microsoft.com/office/drawing/2014/main" id="{5E1F30F5-6EF1-AE41-8D63-803527010898}"/>
              </a:ext>
            </a:extLst>
          </p:cNvPr>
          <p:cNvSpPr/>
          <p:nvPr/>
        </p:nvSpPr>
        <p:spPr>
          <a:xfrm>
            <a:off x="4601389" y="3231103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1" name="Right Arrow 90">
            <a:extLst>
              <a:ext uri="{FF2B5EF4-FFF2-40B4-BE49-F238E27FC236}">
                <a16:creationId xmlns:a16="http://schemas.microsoft.com/office/drawing/2014/main" id="{BC86509F-DB6A-6F47-953E-B40F43F48BAF}"/>
              </a:ext>
            </a:extLst>
          </p:cNvPr>
          <p:cNvSpPr/>
          <p:nvPr/>
        </p:nvSpPr>
        <p:spPr>
          <a:xfrm>
            <a:off x="4601389" y="4027352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2" name="Right Arrow 91">
            <a:extLst>
              <a:ext uri="{FF2B5EF4-FFF2-40B4-BE49-F238E27FC236}">
                <a16:creationId xmlns:a16="http://schemas.microsoft.com/office/drawing/2014/main" id="{9239E17B-4CEA-DA44-8AED-23253DB30869}"/>
              </a:ext>
            </a:extLst>
          </p:cNvPr>
          <p:cNvSpPr/>
          <p:nvPr/>
        </p:nvSpPr>
        <p:spPr>
          <a:xfrm>
            <a:off x="6712077" y="2356395"/>
            <a:ext cx="3175857" cy="1771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5490E0A2-E7C5-8C4B-B67F-A46F500841E1}"/>
              </a:ext>
            </a:extLst>
          </p:cNvPr>
          <p:cNvSpPr/>
          <p:nvPr/>
        </p:nvSpPr>
        <p:spPr>
          <a:xfrm>
            <a:off x="6703169" y="4049162"/>
            <a:ext cx="3175857" cy="1771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4BE3732-0172-FD4E-BE4B-1E39E6B2E1AE}"/>
              </a:ext>
            </a:extLst>
          </p:cNvPr>
          <p:cNvSpPr txBox="1"/>
          <p:nvPr/>
        </p:nvSpPr>
        <p:spPr>
          <a:xfrm>
            <a:off x="7184415" y="1869947"/>
            <a:ext cx="2298897" cy="23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Mechanisms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ABB34AF-E11F-824E-B540-780ED27B794B}"/>
              </a:ext>
            </a:extLst>
          </p:cNvPr>
          <p:cNvSpPr txBox="1"/>
          <p:nvPr/>
        </p:nvSpPr>
        <p:spPr>
          <a:xfrm>
            <a:off x="5352904" y="1862496"/>
            <a:ext cx="1354757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Practices in System</a:t>
            </a:r>
          </a:p>
        </p:txBody>
      </p:sp>
      <p:sp>
        <p:nvSpPr>
          <p:cNvPr id="96" name="Right Arrow 95">
            <a:extLst>
              <a:ext uri="{FF2B5EF4-FFF2-40B4-BE49-F238E27FC236}">
                <a16:creationId xmlns:a16="http://schemas.microsoft.com/office/drawing/2014/main" id="{3C02B832-C56D-6F4E-BF1A-70EDD9DD9722}"/>
              </a:ext>
            </a:extLst>
          </p:cNvPr>
          <p:cNvSpPr/>
          <p:nvPr/>
        </p:nvSpPr>
        <p:spPr>
          <a:xfrm>
            <a:off x="6902336" y="3234397"/>
            <a:ext cx="2994565" cy="19804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577892F4-2C7D-7D4A-8256-1A9580F78843}"/>
              </a:ext>
            </a:extLst>
          </p:cNvPr>
          <p:cNvSpPr/>
          <p:nvPr/>
        </p:nvSpPr>
        <p:spPr>
          <a:xfrm>
            <a:off x="7459824" y="2182988"/>
            <a:ext cx="1748071" cy="22322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Access to Information</a:t>
            </a:r>
          </a:p>
          <a:p>
            <a:pPr algn="ctr" defTabSz="203160">
              <a:defRPr/>
            </a:pPr>
            <a:r>
              <a:rPr lang="en-US" sz="974" dirty="0">
                <a:solidFill>
                  <a:prstClr val="black"/>
                </a:solidFill>
                <a:latin typeface="Swift 4-Regular" panose="02000403070000020004" pitchFamily="2" charset="77"/>
              </a:rPr>
              <a:t>Delegation of Responsibility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Distribution of Resources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Presence of Diverse Views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Prioritization of Issues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Reliance on Experience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Spread of Emotions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A19DD4D9-82E5-D64B-A854-65BCC45D2B5D}"/>
              </a:ext>
            </a:extLst>
          </p:cNvPr>
          <p:cNvSpPr/>
          <p:nvPr/>
        </p:nvSpPr>
        <p:spPr>
          <a:xfrm>
            <a:off x="9879025" y="2184701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Stability</a:t>
            </a:r>
          </a:p>
          <a:p>
            <a:pPr algn="ctr"/>
            <a:r>
              <a:rPr lang="en-US" sz="888" dirty="0">
                <a:solidFill>
                  <a:schemeClr val="tx1"/>
                </a:solidFill>
                <a:latin typeface="Swift 4-Regular" panose="02000403070000020004" pitchFamily="2" charset="77"/>
              </a:rPr>
              <a:t>Sustained focus on single issue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B978F52B-A003-2D45-813F-C122AD70365E}"/>
              </a:ext>
            </a:extLst>
          </p:cNvPr>
          <p:cNvSpPr/>
          <p:nvPr/>
        </p:nvSpPr>
        <p:spPr>
          <a:xfrm>
            <a:off x="9879025" y="3025352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Vividness</a:t>
            </a:r>
          </a:p>
          <a:p>
            <a:pPr algn="ctr"/>
            <a:r>
              <a:rPr lang="en-US" sz="876" dirty="0">
                <a:solidFill>
                  <a:schemeClr val="tx1"/>
                </a:solidFill>
                <a:latin typeface="Swift 4-Regular" panose="02000403070000020004" pitchFamily="2" charset="77"/>
              </a:rPr>
              <a:t>Richly registering ongoing events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6ABD55CD-B6A0-8447-9C3E-1931C4A1A489}"/>
              </a:ext>
            </a:extLst>
          </p:cNvPr>
          <p:cNvSpPr/>
          <p:nvPr/>
        </p:nvSpPr>
        <p:spPr>
          <a:xfrm>
            <a:off x="9879025" y="3821599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Coherence</a:t>
            </a:r>
          </a:p>
          <a:p>
            <a:pPr algn="ctr"/>
            <a:r>
              <a:rPr lang="en-US" sz="888" dirty="0">
                <a:solidFill>
                  <a:schemeClr val="tx1"/>
                </a:solidFill>
                <a:latin typeface="Swift 4-Regular" panose="02000403070000020004" pitchFamily="2" charset="77"/>
              </a:rPr>
              <a:t>Alignment of issues across actors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3376784-4E73-7546-AD38-35824B57DD8E}"/>
              </a:ext>
            </a:extLst>
          </p:cNvPr>
          <p:cNvSpPr/>
          <p:nvPr/>
        </p:nvSpPr>
        <p:spPr>
          <a:xfrm rot="5400000">
            <a:off x="8640408" y="2686230"/>
            <a:ext cx="87164" cy="424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5EFDFAA-B8E5-1242-9BB6-E37F82D0024E}"/>
              </a:ext>
            </a:extLst>
          </p:cNvPr>
          <p:cNvSpPr/>
          <p:nvPr/>
        </p:nvSpPr>
        <p:spPr>
          <a:xfrm rot="10800000">
            <a:off x="10719551" y="4415216"/>
            <a:ext cx="87980" cy="438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3" name="Right Arrow 102">
            <a:extLst>
              <a:ext uri="{FF2B5EF4-FFF2-40B4-BE49-F238E27FC236}">
                <a16:creationId xmlns:a16="http://schemas.microsoft.com/office/drawing/2014/main" id="{11CEFB6C-812E-AA46-A2E4-BDE7D5BA59A6}"/>
              </a:ext>
            </a:extLst>
          </p:cNvPr>
          <p:cNvSpPr/>
          <p:nvPr/>
        </p:nvSpPr>
        <p:spPr>
          <a:xfrm rot="16200000">
            <a:off x="6346389" y="4593446"/>
            <a:ext cx="337724" cy="18209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A3D929A-8541-EB46-9D7D-F85503B1F080}"/>
              </a:ext>
            </a:extLst>
          </p:cNvPr>
          <p:cNvSpPr/>
          <p:nvPr/>
        </p:nvSpPr>
        <p:spPr>
          <a:xfrm rot="5400000">
            <a:off x="6517230" y="4800211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D1E9A40-311F-7443-A546-3D2901B523A0}"/>
              </a:ext>
            </a:extLst>
          </p:cNvPr>
          <p:cNvSpPr/>
          <p:nvPr/>
        </p:nvSpPr>
        <p:spPr>
          <a:xfrm rot="5400000">
            <a:off x="10677878" y="4799993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C98DEEB-FE1F-A64D-8B3D-0B92BD791DDC}"/>
              </a:ext>
            </a:extLst>
          </p:cNvPr>
          <p:cNvSpPr/>
          <p:nvPr/>
        </p:nvSpPr>
        <p:spPr>
          <a:xfrm rot="5400000">
            <a:off x="3522334" y="2686230"/>
            <a:ext cx="87164" cy="424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7834C9B-1687-4A47-95BE-D51B911C8E13}"/>
              </a:ext>
            </a:extLst>
          </p:cNvPr>
          <p:cNvSpPr/>
          <p:nvPr/>
        </p:nvSpPr>
        <p:spPr>
          <a:xfrm rot="10800000">
            <a:off x="5601477" y="4415216"/>
            <a:ext cx="87980" cy="438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8" name="Right Arrow 107">
            <a:extLst>
              <a:ext uri="{FF2B5EF4-FFF2-40B4-BE49-F238E27FC236}">
                <a16:creationId xmlns:a16="http://schemas.microsoft.com/office/drawing/2014/main" id="{B657F79A-94FE-C448-8315-AB2CC30F751A}"/>
              </a:ext>
            </a:extLst>
          </p:cNvPr>
          <p:cNvSpPr/>
          <p:nvPr/>
        </p:nvSpPr>
        <p:spPr>
          <a:xfrm rot="16200000">
            <a:off x="1228315" y="4593446"/>
            <a:ext cx="337724" cy="18209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86385B8-B8FE-2140-9398-81FE4779A002}"/>
              </a:ext>
            </a:extLst>
          </p:cNvPr>
          <p:cNvSpPr/>
          <p:nvPr/>
        </p:nvSpPr>
        <p:spPr>
          <a:xfrm rot="5400000">
            <a:off x="1399156" y="4800211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E394BC7-94CD-6249-9622-FAE82780918A}"/>
              </a:ext>
            </a:extLst>
          </p:cNvPr>
          <p:cNvSpPr/>
          <p:nvPr/>
        </p:nvSpPr>
        <p:spPr>
          <a:xfrm rot="5400000">
            <a:off x="5559804" y="4799993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B8225D42-EEE3-CE40-A26C-58922E21E179}"/>
              </a:ext>
            </a:extLst>
          </p:cNvPr>
          <p:cNvSpPr/>
          <p:nvPr/>
        </p:nvSpPr>
        <p:spPr>
          <a:xfrm>
            <a:off x="5160777" y="2187507"/>
            <a:ext cx="1748071" cy="232812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Automating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Budgeting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Investigating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Operating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Planning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Regulating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Reporting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2576760-EB70-4144-9637-515491CC28B4}"/>
              </a:ext>
            </a:extLst>
          </p:cNvPr>
          <p:cNvSpPr/>
          <p:nvPr/>
        </p:nvSpPr>
        <p:spPr>
          <a:xfrm>
            <a:off x="107100" y="999460"/>
            <a:ext cx="4769701" cy="5146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514A987-8B6F-244F-965D-3D1881214147}"/>
              </a:ext>
            </a:extLst>
          </p:cNvPr>
          <p:cNvSpPr/>
          <p:nvPr/>
        </p:nvSpPr>
        <p:spPr>
          <a:xfrm>
            <a:off x="7210584" y="1045886"/>
            <a:ext cx="4769701" cy="5146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81415AF-CD9A-C240-950B-EF8AA0F77DCB}"/>
              </a:ext>
            </a:extLst>
          </p:cNvPr>
          <p:cNvSpPr/>
          <p:nvPr/>
        </p:nvSpPr>
        <p:spPr>
          <a:xfrm>
            <a:off x="4874896" y="4716632"/>
            <a:ext cx="2309370" cy="17472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ular Callout 41">
            <a:extLst>
              <a:ext uri="{FF2B5EF4-FFF2-40B4-BE49-F238E27FC236}">
                <a16:creationId xmlns:a16="http://schemas.microsoft.com/office/drawing/2014/main" id="{62EC2F9F-5198-0E44-B2A4-0F88AF1850A1}"/>
              </a:ext>
            </a:extLst>
          </p:cNvPr>
          <p:cNvSpPr/>
          <p:nvPr/>
        </p:nvSpPr>
        <p:spPr>
          <a:xfrm>
            <a:off x="4170327" y="115639"/>
            <a:ext cx="4517507" cy="1131587"/>
          </a:xfrm>
          <a:prstGeom prst="wedgeRectCallout">
            <a:avLst>
              <a:gd name="adj1" fmla="val -6900"/>
              <a:gd name="adj2" fmla="val 95067"/>
            </a:avLst>
          </a:prstGeom>
          <a:solidFill>
            <a:srgbClr val="FF93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Start with a practice, see how it connects with other practices, what actors get involved (and when!) </a:t>
            </a: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sym typeface="Wingdings" pitchFamily="2" charset="2"/>
              </a:rPr>
              <a:t> extent of system</a:t>
            </a:r>
            <a:endParaRPr lang="en-US" sz="2000" dirty="0">
              <a:solidFill>
                <a:schemeClr val="tx1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43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DB028AB7-D063-1947-B5A9-A58026BAA23D}"/>
              </a:ext>
            </a:extLst>
          </p:cNvPr>
          <p:cNvSpPr/>
          <p:nvPr/>
        </p:nvSpPr>
        <p:spPr>
          <a:xfrm>
            <a:off x="9614094" y="1768064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716407B-32A5-9848-9DFD-0FC4BEBB22B2}"/>
              </a:ext>
            </a:extLst>
          </p:cNvPr>
          <p:cNvSpPr txBox="1"/>
          <p:nvPr/>
        </p:nvSpPr>
        <p:spPr>
          <a:xfrm>
            <a:off x="10053728" y="1857974"/>
            <a:ext cx="1410563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Quality of Attention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E0B7E38D-DF2E-0B4B-84B5-E85EA06CEA81}"/>
              </a:ext>
            </a:extLst>
          </p:cNvPr>
          <p:cNvSpPr/>
          <p:nvPr/>
        </p:nvSpPr>
        <p:spPr>
          <a:xfrm>
            <a:off x="4885368" y="1772583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9BEBB954-84A0-9846-B085-B7A24893FC2F}"/>
              </a:ext>
            </a:extLst>
          </p:cNvPr>
          <p:cNvSpPr/>
          <p:nvPr/>
        </p:nvSpPr>
        <p:spPr>
          <a:xfrm rot="10800000">
            <a:off x="2302488" y="4026187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0" name="Right Arrow 79">
            <a:extLst>
              <a:ext uri="{FF2B5EF4-FFF2-40B4-BE49-F238E27FC236}">
                <a16:creationId xmlns:a16="http://schemas.microsoft.com/office/drawing/2014/main" id="{026F6F0E-7937-6240-A9A0-1033B822D9A5}"/>
              </a:ext>
            </a:extLst>
          </p:cNvPr>
          <p:cNvSpPr/>
          <p:nvPr/>
        </p:nvSpPr>
        <p:spPr>
          <a:xfrm rot="10800000">
            <a:off x="2302490" y="3229938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1" name="Right Arrow 80">
            <a:extLst>
              <a:ext uri="{FF2B5EF4-FFF2-40B4-BE49-F238E27FC236}">
                <a16:creationId xmlns:a16="http://schemas.microsoft.com/office/drawing/2014/main" id="{8251A72A-17FB-F944-9E06-43A5CD17C22E}"/>
              </a:ext>
            </a:extLst>
          </p:cNvPr>
          <p:cNvSpPr/>
          <p:nvPr/>
        </p:nvSpPr>
        <p:spPr>
          <a:xfrm rot="10800000">
            <a:off x="2302490" y="2389288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3013D74F-3870-8946-A71B-C3C93BB983D8}"/>
              </a:ext>
            </a:extLst>
          </p:cNvPr>
          <p:cNvSpPr/>
          <p:nvPr/>
        </p:nvSpPr>
        <p:spPr>
          <a:xfrm>
            <a:off x="279009" y="1768064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C6555FCC-1CE3-D447-9AEB-317576A4019F}"/>
              </a:ext>
            </a:extLst>
          </p:cNvPr>
          <p:cNvSpPr/>
          <p:nvPr/>
        </p:nvSpPr>
        <p:spPr>
          <a:xfrm>
            <a:off x="2853314" y="2182988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Interpretive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What do events mean?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269A1FEC-9615-8F48-96DE-E606EBE94ACE}"/>
              </a:ext>
            </a:extLst>
          </p:cNvPr>
          <p:cNvSpPr/>
          <p:nvPr/>
        </p:nvSpPr>
        <p:spPr>
          <a:xfrm>
            <a:off x="554418" y="2182988"/>
            <a:ext cx="1748071" cy="232812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Frames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Identities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Resources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Roles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Routines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Rules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Technologies 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B8401B8-6736-B946-B491-E418DEAF9789}"/>
              </a:ext>
            </a:extLst>
          </p:cNvPr>
          <p:cNvSpPr txBox="1"/>
          <p:nvPr/>
        </p:nvSpPr>
        <p:spPr>
          <a:xfrm>
            <a:off x="2577904" y="1869947"/>
            <a:ext cx="2298897" cy="23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Modalities of Structure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8087744-7B3F-2246-BD43-CAC84AD92B90}"/>
              </a:ext>
            </a:extLst>
          </p:cNvPr>
          <p:cNvSpPr txBox="1"/>
          <p:nvPr/>
        </p:nvSpPr>
        <p:spPr>
          <a:xfrm>
            <a:off x="561775" y="1857974"/>
            <a:ext cx="1724291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Components of Structure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299F4A0C-E0C6-9442-A919-D56B31F09948}"/>
              </a:ext>
            </a:extLst>
          </p:cNvPr>
          <p:cNvSpPr/>
          <p:nvPr/>
        </p:nvSpPr>
        <p:spPr>
          <a:xfrm>
            <a:off x="2853314" y="3023639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Legitimating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What should one do?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B4CE16D7-2C06-944F-8CA2-889304B3D20C}"/>
              </a:ext>
            </a:extLst>
          </p:cNvPr>
          <p:cNvSpPr/>
          <p:nvPr/>
        </p:nvSpPr>
        <p:spPr>
          <a:xfrm>
            <a:off x="2853314" y="3819886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Resourcing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How can one get things done?</a:t>
            </a:r>
          </a:p>
        </p:txBody>
      </p:sp>
      <p:sp>
        <p:nvSpPr>
          <p:cNvPr id="89" name="Right Arrow 88">
            <a:extLst>
              <a:ext uri="{FF2B5EF4-FFF2-40B4-BE49-F238E27FC236}">
                <a16:creationId xmlns:a16="http://schemas.microsoft.com/office/drawing/2014/main" id="{F8EA9E4E-D210-CD4D-A6EC-02F237178CC8}"/>
              </a:ext>
            </a:extLst>
          </p:cNvPr>
          <p:cNvSpPr/>
          <p:nvPr/>
        </p:nvSpPr>
        <p:spPr>
          <a:xfrm>
            <a:off x="4601389" y="2390454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0" name="Right Arrow 89">
            <a:extLst>
              <a:ext uri="{FF2B5EF4-FFF2-40B4-BE49-F238E27FC236}">
                <a16:creationId xmlns:a16="http://schemas.microsoft.com/office/drawing/2014/main" id="{5E1F30F5-6EF1-AE41-8D63-803527010898}"/>
              </a:ext>
            </a:extLst>
          </p:cNvPr>
          <p:cNvSpPr/>
          <p:nvPr/>
        </p:nvSpPr>
        <p:spPr>
          <a:xfrm>
            <a:off x="4601389" y="3231103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1" name="Right Arrow 90">
            <a:extLst>
              <a:ext uri="{FF2B5EF4-FFF2-40B4-BE49-F238E27FC236}">
                <a16:creationId xmlns:a16="http://schemas.microsoft.com/office/drawing/2014/main" id="{BC86509F-DB6A-6F47-953E-B40F43F48BAF}"/>
              </a:ext>
            </a:extLst>
          </p:cNvPr>
          <p:cNvSpPr/>
          <p:nvPr/>
        </p:nvSpPr>
        <p:spPr>
          <a:xfrm>
            <a:off x="4601389" y="4027352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2" name="Right Arrow 91">
            <a:extLst>
              <a:ext uri="{FF2B5EF4-FFF2-40B4-BE49-F238E27FC236}">
                <a16:creationId xmlns:a16="http://schemas.microsoft.com/office/drawing/2014/main" id="{9239E17B-4CEA-DA44-8AED-23253DB30869}"/>
              </a:ext>
            </a:extLst>
          </p:cNvPr>
          <p:cNvSpPr/>
          <p:nvPr/>
        </p:nvSpPr>
        <p:spPr>
          <a:xfrm>
            <a:off x="6712077" y="2356395"/>
            <a:ext cx="3175857" cy="1771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5490E0A2-E7C5-8C4B-B67F-A46F500841E1}"/>
              </a:ext>
            </a:extLst>
          </p:cNvPr>
          <p:cNvSpPr/>
          <p:nvPr/>
        </p:nvSpPr>
        <p:spPr>
          <a:xfrm>
            <a:off x="6703169" y="4049162"/>
            <a:ext cx="3175857" cy="1771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4BE3732-0172-FD4E-BE4B-1E39E6B2E1AE}"/>
              </a:ext>
            </a:extLst>
          </p:cNvPr>
          <p:cNvSpPr txBox="1"/>
          <p:nvPr/>
        </p:nvSpPr>
        <p:spPr>
          <a:xfrm>
            <a:off x="7184415" y="1869947"/>
            <a:ext cx="2298897" cy="23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Mechanisms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ABB34AF-E11F-824E-B540-780ED27B794B}"/>
              </a:ext>
            </a:extLst>
          </p:cNvPr>
          <p:cNvSpPr txBox="1"/>
          <p:nvPr/>
        </p:nvSpPr>
        <p:spPr>
          <a:xfrm>
            <a:off x="5352904" y="1862496"/>
            <a:ext cx="1354757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Practices in System</a:t>
            </a:r>
          </a:p>
        </p:txBody>
      </p:sp>
      <p:sp>
        <p:nvSpPr>
          <p:cNvPr id="96" name="Right Arrow 95">
            <a:extLst>
              <a:ext uri="{FF2B5EF4-FFF2-40B4-BE49-F238E27FC236}">
                <a16:creationId xmlns:a16="http://schemas.microsoft.com/office/drawing/2014/main" id="{3C02B832-C56D-6F4E-BF1A-70EDD9DD9722}"/>
              </a:ext>
            </a:extLst>
          </p:cNvPr>
          <p:cNvSpPr/>
          <p:nvPr/>
        </p:nvSpPr>
        <p:spPr>
          <a:xfrm>
            <a:off x="6902336" y="3234397"/>
            <a:ext cx="2994565" cy="19804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577892F4-2C7D-7D4A-8256-1A9580F78843}"/>
              </a:ext>
            </a:extLst>
          </p:cNvPr>
          <p:cNvSpPr/>
          <p:nvPr/>
        </p:nvSpPr>
        <p:spPr>
          <a:xfrm>
            <a:off x="7459824" y="2182988"/>
            <a:ext cx="1748071" cy="22322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Access to Information</a:t>
            </a:r>
          </a:p>
          <a:p>
            <a:pPr algn="ctr" defTabSz="203160">
              <a:defRPr/>
            </a:pPr>
            <a:r>
              <a:rPr lang="en-US" sz="974" dirty="0">
                <a:solidFill>
                  <a:prstClr val="black"/>
                </a:solidFill>
                <a:latin typeface="Swift 4-Regular" panose="02000403070000020004" pitchFamily="2" charset="77"/>
              </a:rPr>
              <a:t>Delegation of Responsibility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Distribution of Resources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Presence of Diverse Views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Prioritization of Issues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Reliance on Experience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Spread of Emotions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A19DD4D9-82E5-D64B-A854-65BCC45D2B5D}"/>
              </a:ext>
            </a:extLst>
          </p:cNvPr>
          <p:cNvSpPr/>
          <p:nvPr/>
        </p:nvSpPr>
        <p:spPr>
          <a:xfrm>
            <a:off x="9879025" y="2184701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Stability</a:t>
            </a:r>
          </a:p>
          <a:p>
            <a:pPr algn="ctr"/>
            <a:r>
              <a:rPr lang="en-US" sz="888" dirty="0">
                <a:solidFill>
                  <a:schemeClr val="tx1"/>
                </a:solidFill>
                <a:latin typeface="Swift 4-Regular" panose="02000403070000020004" pitchFamily="2" charset="77"/>
              </a:rPr>
              <a:t>Sustained focus on single issue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B978F52B-A003-2D45-813F-C122AD70365E}"/>
              </a:ext>
            </a:extLst>
          </p:cNvPr>
          <p:cNvSpPr/>
          <p:nvPr/>
        </p:nvSpPr>
        <p:spPr>
          <a:xfrm>
            <a:off x="9879025" y="3025352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Vividness</a:t>
            </a:r>
          </a:p>
          <a:p>
            <a:pPr algn="ctr"/>
            <a:r>
              <a:rPr lang="en-US" sz="876" dirty="0">
                <a:solidFill>
                  <a:schemeClr val="tx1"/>
                </a:solidFill>
                <a:latin typeface="Swift 4-Regular" panose="02000403070000020004" pitchFamily="2" charset="77"/>
              </a:rPr>
              <a:t>Richly registering ongoing events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6ABD55CD-B6A0-8447-9C3E-1931C4A1A489}"/>
              </a:ext>
            </a:extLst>
          </p:cNvPr>
          <p:cNvSpPr/>
          <p:nvPr/>
        </p:nvSpPr>
        <p:spPr>
          <a:xfrm>
            <a:off x="9879025" y="3821599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Coherence</a:t>
            </a:r>
          </a:p>
          <a:p>
            <a:pPr algn="ctr"/>
            <a:r>
              <a:rPr lang="en-US" sz="888" dirty="0">
                <a:solidFill>
                  <a:schemeClr val="tx1"/>
                </a:solidFill>
                <a:latin typeface="Swift 4-Regular" panose="02000403070000020004" pitchFamily="2" charset="77"/>
              </a:rPr>
              <a:t>Alignment of issues across actors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3376784-4E73-7546-AD38-35824B57DD8E}"/>
              </a:ext>
            </a:extLst>
          </p:cNvPr>
          <p:cNvSpPr/>
          <p:nvPr/>
        </p:nvSpPr>
        <p:spPr>
          <a:xfrm rot="5400000">
            <a:off x="8640408" y="2686230"/>
            <a:ext cx="87164" cy="424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5EFDFAA-B8E5-1242-9BB6-E37F82D0024E}"/>
              </a:ext>
            </a:extLst>
          </p:cNvPr>
          <p:cNvSpPr/>
          <p:nvPr/>
        </p:nvSpPr>
        <p:spPr>
          <a:xfrm rot="10800000">
            <a:off x="10719551" y="4415216"/>
            <a:ext cx="87980" cy="438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3" name="Right Arrow 102">
            <a:extLst>
              <a:ext uri="{FF2B5EF4-FFF2-40B4-BE49-F238E27FC236}">
                <a16:creationId xmlns:a16="http://schemas.microsoft.com/office/drawing/2014/main" id="{11CEFB6C-812E-AA46-A2E4-BDE7D5BA59A6}"/>
              </a:ext>
            </a:extLst>
          </p:cNvPr>
          <p:cNvSpPr/>
          <p:nvPr/>
        </p:nvSpPr>
        <p:spPr>
          <a:xfrm rot="16200000">
            <a:off x="6346389" y="4593446"/>
            <a:ext cx="337724" cy="18209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A3D929A-8541-EB46-9D7D-F85503B1F080}"/>
              </a:ext>
            </a:extLst>
          </p:cNvPr>
          <p:cNvSpPr/>
          <p:nvPr/>
        </p:nvSpPr>
        <p:spPr>
          <a:xfrm rot="5400000">
            <a:off x="6517230" y="4800211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D1E9A40-311F-7443-A546-3D2901B523A0}"/>
              </a:ext>
            </a:extLst>
          </p:cNvPr>
          <p:cNvSpPr/>
          <p:nvPr/>
        </p:nvSpPr>
        <p:spPr>
          <a:xfrm rot="5400000">
            <a:off x="10677878" y="4799993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C98DEEB-FE1F-A64D-8B3D-0B92BD791DDC}"/>
              </a:ext>
            </a:extLst>
          </p:cNvPr>
          <p:cNvSpPr/>
          <p:nvPr/>
        </p:nvSpPr>
        <p:spPr>
          <a:xfrm rot="5400000">
            <a:off x="3522334" y="2686230"/>
            <a:ext cx="87164" cy="424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7834C9B-1687-4A47-95BE-D51B911C8E13}"/>
              </a:ext>
            </a:extLst>
          </p:cNvPr>
          <p:cNvSpPr/>
          <p:nvPr/>
        </p:nvSpPr>
        <p:spPr>
          <a:xfrm rot="10800000">
            <a:off x="5601477" y="4415216"/>
            <a:ext cx="87980" cy="438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8" name="Right Arrow 107">
            <a:extLst>
              <a:ext uri="{FF2B5EF4-FFF2-40B4-BE49-F238E27FC236}">
                <a16:creationId xmlns:a16="http://schemas.microsoft.com/office/drawing/2014/main" id="{B657F79A-94FE-C448-8315-AB2CC30F751A}"/>
              </a:ext>
            </a:extLst>
          </p:cNvPr>
          <p:cNvSpPr/>
          <p:nvPr/>
        </p:nvSpPr>
        <p:spPr>
          <a:xfrm rot="16200000">
            <a:off x="1228315" y="4593446"/>
            <a:ext cx="337724" cy="18209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86385B8-B8FE-2140-9398-81FE4779A002}"/>
              </a:ext>
            </a:extLst>
          </p:cNvPr>
          <p:cNvSpPr/>
          <p:nvPr/>
        </p:nvSpPr>
        <p:spPr>
          <a:xfrm rot="5400000">
            <a:off x="1399156" y="4800211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E394BC7-94CD-6249-9622-FAE82780918A}"/>
              </a:ext>
            </a:extLst>
          </p:cNvPr>
          <p:cNvSpPr/>
          <p:nvPr/>
        </p:nvSpPr>
        <p:spPr>
          <a:xfrm rot="5400000">
            <a:off x="5559804" y="4799993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B8225D42-EEE3-CE40-A26C-58922E21E179}"/>
              </a:ext>
            </a:extLst>
          </p:cNvPr>
          <p:cNvSpPr/>
          <p:nvPr/>
        </p:nvSpPr>
        <p:spPr>
          <a:xfrm>
            <a:off x="5160777" y="2187507"/>
            <a:ext cx="1748071" cy="232812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Automating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Budgeting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Investigating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Operating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Planning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Regulating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Reporting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2576760-EB70-4144-9637-515491CC28B4}"/>
              </a:ext>
            </a:extLst>
          </p:cNvPr>
          <p:cNvSpPr/>
          <p:nvPr/>
        </p:nvSpPr>
        <p:spPr>
          <a:xfrm>
            <a:off x="107100" y="999460"/>
            <a:ext cx="4769701" cy="5146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514A987-8B6F-244F-965D-3D1881214147}"/>
              </a:ext>
            </a:extLst>
          </p:cNvPr>
          <p:cNvSpPr/>
          <p:nvPr/>
        </p:nvSpPr>
        <p:spPr>
          <a:xfrm>
            <a:off x="7210584" y="1045886"/>
            <a:ext cx="4769701" cy="5146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81415AF-CD9A-C240-950B-EF8AA0F77DCB}"/>
              </a:ext>
            </a:extLst>
          </p:cNvPr>
          <p:cNvSpPr/>
          <p:nvPr/>
        </p:nvSpPr>
        <p:spPr>
          <a:xfrm>
            <a:off x="4874896" y="4716632"/>
            <a:ext cx="2309370" cy="17472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ular Callout 41">
            <a:extLst>
              <a:ext uri="{FF2B5EF4-FFF2-40B4-BE49-F238E27FC236}">
                <a16:creationId xmlns:a16="http://schemas.microsoft.com/office/drawing/2014/main" id="{62EC2F9F-5198-0E44-B2A4-0F88AF1850A1}"/>
              </a:ext>
            </a:extLst>
          </p:cNvPr>
          <p:cNvSpPr/>
          <p:nvPr/>
        </p:nvSpPr>
        <p:spPr>
          <a:xfrm>
            <a:off x="4170327" y="115639"/>
            <a:ext cx="4517507" cy="1131587"/>
          </a:xfrm>
          <a:prstGeom prst="wedgeRectCallout">
            <a:avLst>
              <a:gd name="adj1" fmla="val 6280"/>
              <a:gd name="adj2" fmla="val 93188"/>
            </a:avLst>
          </a:prstGeom>
          <a:solidFill>
            <a:srgbClr val="FF93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e.g., Budgeting practices </a:t>
            </a: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sym typeface="Wingdings" pitchFamily="2" charset="2"/>
              </a:rPr>
              <a:t></a:t>
            </a: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 compensation of actors w/ safety tasks </a:t>
            </a: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sym typeface="Wingdings" pitchFamily="2" charset="2"/>
              </a:rPr>
              <a:t> </a:t>
            </a: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whether safety issues attended to during operations</a:t>
            </a:r>
          </a:p>
        </p:txBody>
      </p:sp>
    </p:spTree>
    <p:extLst>
      <p:ext uri="{BB962C8B-B14F-4D97-AF65-F5344CB8AC3E}">
        <p14:creationId xmlns:p14="http://schemas.microsoft.com/office/powerpoint/2010/main" val="248859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DB028AB7-D063-1947-B5A9-A58026BAA23D}"/>
              </a:ext>
            </a:extLst>
          </p:cNvPr>
          <p:cNvSpPr/>
          <p:nvPr/>
        </p:nvSpPr>
        <p:spPr>
          <a:xfrm>
            <a:off x="9614094" y="1768064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716407B-32A5-9848-9DFD-0FC4BEBB22B2}"/>
              </a:ext>
            </a:extLst>
          </p:cNvPr>
          <p:cNvSpPr txBox="1"/>
          <p:nvPr/>
        </p:nvSpPr>
        <p:spPr>
          <a:xfrm>
            <a:off x="10053728" y="1857974"/>
            <a:ext cx="1410563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Quality of Attention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E0B7E38D-DF2E-0B4B-84B5-E85EA06CEA81}"/>
              </a:ext>
            </a:extLst>
          </p:cNvPr>
          <p:cNvSpPr/>
          <p:nvPr/>
        </p:nvSpPr>
        <p:spPr>
          <a:xfrm>
            <a:off x="4885368" y="1772583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9BEBB954-84A0-9846-B085-B7A24893FC2F}"/>
              </a:ext>
            </a:extLst>
          </p:cNvPr>
          <p:cNvSpPr/>
          <p:nvPr/>
        </p:nvSpPr>
        <p:spPr>
          <a:xfrm rot="10800000">
            <a:off x="2302488" y="4026187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0" name="Right Arrow 79">
            <a:extLst>
              <a:ext uri="{FF2B5EF4-FFF2-40B4-BE49-F238E27FC236}">
                <a16:creationId xmlns:a16="http://schemas.microsoft.com/office/drawing/2014/main" id="{026F6F0E-7937-6240-A9A0-1033B822D9A5}"/>
              </a:ext>
            </a:extLst>
          </p:cNvPr>
          <p:cNvSpPr/>
          <p:nvPr/>
        </p:nvSpPr>
        <p:spPr>
          <a:xfrm rot="10800000">
            <a:off x="2302490" y="3229938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1" name="Right Arrow 80">
            <a:extLst>
              <a:ext uri="{FF2B5EF4-FFF2-40B4-BE49-F238E27FC236}">
                <a16:creationId xmlns:a16="http://schemas.microsoft.com/office/drawing/2014/main" id="{8251A72A-17FB-F944-9E06-43A5CD17C22E}"/>
              </a:ext>
            </a:extLst>
          </p:cNvPr>
          <p:cNvSpPr/>
          <p:nvPr/>
        </p:nvSpPr>
        <p:spPr>
          <a:xfrm rot="10800000">
            <a:off x="2302490" y="2389288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3013D74F-3870-8946-A71B-C3C93BB983D8}"/>
              </a:ext>
            </a:extLst>
          </p:cNvPr>
          <p:cNvSpPr/>
          <p:nvPr/>
        </p:nvSpPr>
        <p:spPr>
          <a:xfrm>
            <a:off x="279009" y="1768064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C6555FCC-1CE3-D447-9AEB-317576A4019F}"/>
              </a:ext>
            </a:extLst>
          </p:cNvPr>
          <p:cNvSpPr/>
          <p:nvPr/>
        </p:nvSpPr>
        <p:spPr>
          <a:xfrm>
            <a:off x="2853314" y="2182988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Interpretive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What do events mean?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269A1FEC-9615-8F48-96DE-E606EBE94ACE}"/>
              </a:ext>
            </a:extLst>
          </p:cNvPr>
          <p:cNvSpPr/>
          <p:nvPr/>
        </p:nvSpPr>
        <p:spPr>
          <a:xfrm>
            <a:off x="554418" y="2182988"/>
            <a:ext cx="1748071" cy="232812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Frames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Identities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Resources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Roles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Routines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Rules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Technologies 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B8401B8-6736-B946-B491-E418DEAF9789}"/>
              </a:ext>
            </a:extLst>
          </p:cNvPr>
          <p:cNvSpPr txBox="1"/>
          <p:nvPr/>
        </p:nvSpPr>
        <p:spPr>
          <a:xfrm>
            <a:off x="2577904" y="1869947"/>
            <a:ext cx="2298897" cy="23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Modalities of Structure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8087744-7B3F-2246-BD43-CAC84AD92B90}"/>
              </a:ext>
            </a:extLst>
          </p:cNvPr>
          <p:cNvSpPr txBox="1"/>
          <p:nvPr/>
        </p:nvSpPr>
        <p:spPr>
          <a:xfrm>
            <a:off x="561775" y="1857974"/>
            <a:ext cx="1724291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Components of Structure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299F4A0C-E0C6-9442-A919-D56B31F09948}"/>
              </a:ext>
            </a:extLst>
          </p:cNvPr>
          <p:cNvSpPr/>
          <p:nvPr/>
        </p:nvSpPr>
        <p:spPr>
          <a:xfrm>
            <a:off x="2853314" y="3023639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Legitimating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What should one do?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B4CE16D7-2C06-944F-8CA2-889304B3D20C}"/>
              </a:ext>
            </a:extLst>
          </p:cNvPr>
          <p:cNvSpPr/>
          <p:nvPr/>
        </p:nvSpPr>
        <p:spPr>
          <a:xfrm>
            <a:off x="2853314" y="3819886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Resourcing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How can one get things done?</a:t>
            </a:r>
          </a:p>
        </p:txBody>
      </p:sp>
      <p:sp>
        <p:nvSpPr>
          <p:cNvPr id="89" name="Right Arrow 88">
            <a:extLst>
              <a:ext uri="{FF2B5EF4-FFF2-40B4-BE49-F238E27FC236}">
                <a16:creationId xmlns:a16="http://schemas.microsoft.com/office/drawing/2014/main" id="{F8EA9E4E-D210-CD4D-A6EC-02F237178CC8}"/>
              </a:ext>
            </a:extLst>
          </p:cNvPr>
          <p:cNvSpPr/>
          <p:nvPr/>
        </p:nvSpPr>
        <p:spPr>
          <a:xfrm>
            <a:off x="4601389" y="2390454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0" name="Right Arrow 89">
            <a:extLst>
              <a:ext uri="{FF2B5EF4-FFF2-40B4-BE49-F238E27FC236}">
                <a16:creationId xmlns:a16="http://schemas.microsoft.com/office/drawing/2014/main" id="{5E1F30F5-6EF1-AE41-8D63-803527010898}"/>
              </a:ext>
            </a:extLst>
          </p:cNvPr>
          <p:cNvSpPr/>
          <p:nvPr/>
        </p:nvSpPr>
        <p:spPr>
          <a:xfrm>
            <a:off x="4601389" y="3231103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1" name="Right Arrow 90">
            <a:extLst>
              <a:ext uri="{FF2B5EF4-FFF2-40B4-BE49-F238E27FC236}">
                <a16:creationId xmlns:a16="http://schemas.microsoft.com/office/drawing/2014/main" id="{BC86509F-DB6A-6F47-953E-B40F43F48BAF}"/>
              </a:ext>
            </a:extLst>
          </p:cNvPr>
          <p:cNvSpPr/>
          <p:nvPr/>
        </p:nvSpPr>
        <p:spPr>
          <a:xfrm>
            <a:off x="4601389" y="4027352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2" name="Right Arrow 91">
            <a:extLst>
              <a:ext uri="{FF2B5EF4-FFF2-40B4-BE49-F238E27FC236}">
                <a16:creationId xmlns:a16="http://schemas.microsoft.com/office/drawing/2014/main" id="{9239E17B-4CEA-DA44-8AED-23253DB30869}"/>
              </a:ext>
            </a:extLst>
          </p:cNvPr>
          <p:cNvSpPr/>
          <p:nvPr/>
        </p:nvSpPr>
        <p:spPr>
          <a:xfrm>
            <a:off x="6712077" y="2356395"/>
            <a:ext cx="3175857" cy="1771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5490E0A2-E7C5-8C4B-B67F-A46F500841E1}"/>
              </a:ext>
            </a:extLst>
          </p:cNvPr>
          <p:cNvSpPr/>
          <p:nvPr/>
        </p:nvSpPr>
        <p:spPr>
          <a:xfrm>
            <a:off x="6703169" y="4049162"/>
            <a:ext cx="3175857" cy="1771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4BE3732-0172-FD4E-BE4B-1E39E6B2E1AE}"/>
              </a:ext>
            </a:extLst>
          </p:cNvPr>
          <p:cNvSpPr txBox="1"/>
          <p:nvPr/>
        </p:nvSpPr>
        <p:spPr>
          <a:xfrm>
            <a:off x="7184415" y="1869947"/>
            <a:ext cx="2298897" cy="23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Mechanisms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ABB34AF-E11F-824E-B540-780ED27B794B}"/>
              </a:ext>
            </a:extLst>
          </p:cNvPr>
          <p:cNvSpPr txBox="1"/>
          <p:nvPr/>
        </p:nvSpPr>
        <p:spPr>
          <a:xfrm>
            <a:off x="5352904" y="1862496"/>
            <a:ext cx="1354757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Practices in System</a:t>
            </a:r>
          </a:p>
        </p:txBody>
      </p:sp>
      <p:sp>
        <p:nvSpPr>
          <p:cNvPr id="96" name="Right Arrow 95">
            <a:extLst>
              <a:ext uri="{FF2B5EF4-FFF2-40B4-BE49-F238E27FC236}">
                <a16:creationId xmlns:a16="http://schemas.microsoft.com/office/drawing/2014/main" id="{3C02B832-C56D-6F4E-BF1A-70EDD9DD9722}"/>
              </a:ext>
            </a:extLst>
          </p:cNvPr>
          <p:cNvSpPr/>
          <p:nvPr/>
        </p:nvSpPr>
        <p:spPr>
          <a:xfrm>
            <a:off x="6902336" y="3234397"/>
            <a:ext cx="2994565" cy="19804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577892F4-2C7D-7D4A-8256-1A9580F78843}"/>
              </a:ext>
            </a:extLst>
          </p:cNvPr>
          <p:cNvSpPr/>
          <p:nvPr/>
        </p:nvSpPr>
        <p:spPr>
          <a:xfrm>
            <a:off x="7459824" y="2182988"/>
            <a:ext cx="1748071" cy="22322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Access to Information</a:t>
            </a:r>
          </a:p>
          <a:p>
            <a:pPr algn="ctr" defTabSz="203160">
              <a:defRPr/>
            </a:pPr>
            <a:r>
              <a:rPr lang="en-US" sz="974" dirty="0">
                <a:solidFill>
                  <a:prstClr val="black"/>
                </a:solidFill>
                <a:latin typeface="Swift 4-Regular" panose="02000403070000020004" pitchFamily="2" charset="77"/>
              </a:rPr>
              <a:t>Delegation of Responsibility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Distribution of Resources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Presence of Diverse Views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Prioritization of Issues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Reliance on Experience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Spread of Emotions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A19DD4D9-82E5-D64B-A854-65BCC45D2B5D}"/>
              </a:ext>
            </a:extLst>
          </p:cNvPr>
          <p:cNvSpPr/>
          <p:nvPr/>
        </p:nvSpPr>
        <p:spPr>
          <a:xfrm>
            <a:off x="9879025" y="2184701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Stability</a:t>
            </a:r>
          </a:p>
          <a:p>
            <a:pPr algn="ctr"/>
            <a:r>
              <a:rPr lang="en-US" sz="888" dirty="0">
                <a:solidFill>
                  <a:schemeClr val="tx1"/>
                </a:solidFill>
                <a:latin typeface="Swift 4-Regular" panose="02000403070000020004" pitchFamily="2" charset="77"/>
              </a:rPr>
              <a:t>Sustained focus on single issue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B978F52B-A003-2D45-813F-C122AD70365E}"/>
              </a:ext>
            </a:extLst>
          </p:cNvPr>
          <p:cNvSpPr/>
          <p:nvPr/>
        </p:nvSpPr>
        <p:spPr>
          <a:xfrm>
            <a:off x="9879025" y="3025352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Vividness</a:t>
            </a:r>
          </a:p>
          <a:p>
            <a:pPr algn="ctr"/>
            <a:r>
              <a:rPr lang="en-US" sz="876" dirty="0">
                <a:solidFill>
                  <a:schemeClr val="tx1"/>
                </a:solidFill>
                <a:latin typeface="Swift 4-Regular" panose="02000403070000020004" pitchFamily="2" charset="77"/>
              </a:rPr>
              <a:t>Richly registering ongoing events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6ABD55CD-B6A0-8447-9C3E-1931C4A1A489}"/>
              </a:ext>
            </a:extLst>
          </p:cNvPr>
          <p:cNvSpPr/>
          <p:nvPr/>
        </p:nvSpPr>
        <p:spPr>
          <a:xfrm>
            <a:off x="9879025" y="3821599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Coherence</a:t>
            </a:r>
          </a:p>
          <a:p>
            <a:pPr algn="ctr"/>
            <a:r>
              <a:rPr lang="en-US" sz="888" dirty="0">
                <a:solidFill>
                  <a:schemeClr val="tx1"/>
                </a:solidFill>
                <a:latin typeface="Swift 4-Regular" panose="02000403070000020004" pitchFamily="2" charset="77"/>
              </a:rPr>
              <a:t>Alignment of issues across actors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3376784-4E73-7546-AD38-35824B57DD8E}"/>
              </a:ext>
            </a:extLst>
          </p:cNvPr>
          <p:cNvSpPr/>
          <p:nvPr/>
        </p:nvSpPr>
        <p:spPr>
          <a:xfrm rot="5400000">
            <a:off x="8640408" y="2686230"/>
            <a:ext cx="87164" cy="424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5EFDFAA-B8E5-1242-9BB6-E37F82D0024E}"/>
              </a:ext>
            </a:extLst>
          </p:cNvPr>
          <p:cNvSpPr/>
          <p:nvPr/>
        </p:nvSpPr>
        <p:spPr>
          <a:xfrm rot="10800000">
            <a:off x="10719551" y="4415216"/>
            <a:ext cx="87980" cy="438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3" name="Right Arrow 102">
            <a:extLst>
              <a:ext uri="{FF2B5EF4-FFF2-40B4-BE49-F238E27FC236}">
                <a16:creationId xmlns:a16="http://schemas.microsoft.com/office/drawing/2014/main" id="{11CEFB6C-812E-AA46-A2E4-BDE7D5BA59A6}"/>
              </a:ext>
            </a:extLst>
          </p:cNvPr>
          <p:cNvSpPr/>
          <p:nvPr/>
        </p:nvSpPr>
        <p:spPr>
          <a:xfrm rot="16200000">
            <a:off x="6346389" y="4593446"/>
            <a:ext cx="337724" cy="18209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A3D929A-8541-EB46-9D7D-F85503B1F080}"/>
              </a:ext>
            </a:extLst>
          </p:cNvPr>
          <p:cNvSpPr/>
          <p:nvPr/>
        </p:nvSpPr>
        <p:spPr>
          <a:xfrm rot="5400000">
            <a:off x="6517230" y="4800211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D1E9A40-311F-7443-A546-3D2901B523A0}"/>
              </a:ext>
            </a:extLst>
          </p:cNvPr>
          <p:cNvSpPr/>
          <p:nvPr/>
        </p:nvSpPr>
        <p:spPr>
          <a:xfrm rot="5400000">
            <a:off x="10677878" y="4799993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C98DEEB-FE1F-A64D-8B3D-0B92BD791DDC}"/>
              </a:ext>
            </a:extLst>
          </p:cNvPr>
          <p:cNvSpPr/>
          <p:nvPr/>
        </p:nvSpPr>
        <p:spPr>
          <a:xfrm rot="5400000">
            <a:off x="3522334" y="2686230"/>
            <a:ext cx="87164" cy="424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7834C9B-1687-4A47-95BE-D51B911C8E13}"/>
              </a:ext>
            </a:extLst>
          </p:cNvPr>
          <p:cNvSpPr/>
          <p:nvPr/>
        </p:nvSpPr>
        <p:spPr>
          <a:xfrm rot="10800000">
            <a:off x="5601477" y="4415216"/>
            <a:ext cx="87980" cy="438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8" name="Right Arrow 107">
            <a:extLst>
              <a:ext uri="{FF2B5EF4-FFF2-40B4-BE49-F238E27FC236}">
                <a16:creationId xmlns:a16="http://schemas.microsoft.com/office/drawing/2014/main" id="{B657F79A-94FE-C448-8315-AB2CC30F751A}"/>
              </a:ext>
            </a:extLst>
          </p:cNvPr>
          <p:cNvSpPr/>
          <p:nvPr/>
        </p:nvSpPr>
        <p:spPr>
          <a:xfrm rot="16200000">
            <a:off x="1228315" y="4593446"/>
            <a:ext cx="337724" cy="18209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86385B8-B8FE-2140-9398-81FE4779A002}"/>
              </a:ext>
            </a:extLst>
          </p:cNvPr>
          <p:cNvSpPr/>
          <p:nvPr/>
        </p:nvSpPr>
        <p:spPr>
          <a:xfrm rot="5400000">
            <a:off x="1399156" y="4800211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E394BC7-94CD-6249-9622-FAE82780918A}"/>
              </a:ext>
            </a:extLst>
          </p:cNvPr>
          <p:cNvSpPr/>
          <p:nvPr/>
        </p:nvSpPr>
        <p:spPr>
          <a:xfrm rot="5400000">
            <a:off x="5559804" y="4799993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B8225D42-EEE3-CE40-A26C-58922E21E179}"/>
              </a:ext>
            </a:extLst>
          </p:cNvPr>
          <p:cNvSpPr/>
          <p:nvPr/>
        </p:nvSpPr>
        <p:spPr>
          <a:xfrm>
            <a:off x="5160777" y="2187507"/>
            <a:ext cx="1748071" cy="232812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Automating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Budgeting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Investigating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Operating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Planning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Regulating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Reporting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2576760-EB70-4144-9637-515491CC28B4}"/>
              </a:ext>
            </a:extLst>
          </p:cNvPr>
          <p:cNvSpPr/>
          <p:nvPr/>
        </p:nvSpPr>
        <p:spPr>
          <a:xfrm>
            <a:off x="107100" y="999460"/>
            <a:ext cx="4769701" cy="5146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514A987-8B6F-244F-965D-3D1881214147}"/>
              </a:ext>
            </a:extLst>
          </p:cNvPr>
          <p:cNvSpPr/>
          <p:nvPr/>
        </p:nvSpPr>
        <p:spPr>
          <a:xfrm>
            <a:off x="9483312" y="1045886"/>
            <a:ext cx="2496973" cy="5146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81415AF-CD9A-C240-950B-EF8AA0F77DCB}"/>
              </a:ext>
            </a:extLst>
          </p:cNvPr>
          <p:cNvSpPr/>
          <p:nvPr/>
        </p:nvSpPr>
        <p:spPr>
          <a:xfrm>
            <a:off x="4874896" y="4716632"/>
            <a:ext cx="4608416" cy="17472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ular Callout 41">
            <a:extLst>
              <a:ext uri="{FF2B5EF4-FFF2-40B4-BE49-F238E27FC236}">
                <a16:creationId xmlns:a16="http://schemas.microsoft.com/office/drawing/2014/main" id="{62EC2F9F-5198-0E44-B2A4-0F88AF1850A1}"/>
              </a:ext>
            </a:extLst>
          </p:cNvPr>
          <p:cNvSpPr/>
          <p:nvPr/>
        </p:nvSpPr>
        <p:spPr>
          <a:xfrm>
            <a:off x="6403160" y="115639"/>
            <a:ext cx="4517507" cy="1131587"/>
          </a:xfrm>
          <a:prstGeom prst="wedgeRectCallout">
            <a:avLst>
              <a:gd name="adj1" fmla="val -4076"/>
              <a:gd name="adj2" fmla="val 96946"/>
            </a:avLst>
          </a:prstGeom>
          <a:solidFill>
            <a:srgbClr val="FF93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Attention: not stable, fixed limit in information processing, but shaped by concrete practices via mechanisms</a:t>
            </a:r>
          </a:p>
        </p:txBody>
      </p:sp>
    </p:spTree>
    <p:extLst>
      <p:ext uri="{BB962C8B-B14F-4D97-AF65-F5344CB8AC3E}">
        <p14:creationId xmlns:p14="http://schemas.microsoft.com/office/powerpoint/2010/main" val="79353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6533"/>
            <a:ext cx="12192000" cy="58787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i="1" dirty="0">
                <a:latin typeface="Garamond" charset="0"/>
                <a:ea typeface="Garamond" charset="0"/>
                <a:cs typeface="Garamond" charset="0"/>
              </a:rPr>
              <a:t>Two Complimentary (But Orthogonal) Literatures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HRO: Ethnographies + well-regulated attention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Crisis: Case Studies + failures of attention (but…)</a:t>
            </a:r>
          </a:p>
        </p:txBody>
      </p:sp>
    </p:spTree>
    <p:extLst>
      <p:ext uri="{BB962C8B-B14F-4D97-AF65-F5344CB8AC3E}">
        <p14:creationId xmlns:p14="http://schemas.microsoft.com/office/powerpoint/2010/main" val="13951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DB028AB7-D063-1947-B5A9-A58026BAA23D}"/>
              </a:ext>
            </a:extLst>
          </p:cNvPr>
          <p:cNvSpPr/>
          <p:nvPr/>
        </p:nvSpPr>
        <p:spPr>
          <a:xfrm>
            <a:off x="9614094" y="1768064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716407B-32A5-9848-9DFD-0FC4BEBB22B2}"/>
              </a:ext>
            </a:extLst>
          </p:cNvPr>
          <p:cNvSpPr txBox="1"/>
          <p:nvPr/>
        </p:nvSpPr>
        <p:spPr>
          <a:xfrm>
            <a:off x="10053728" y="1857974"/>
            <a:ext cx="1410563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Quality of Attention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E0B7E38D-DF2E-0B4B-84B5-E85EA06CEA81}"/>
              </a:ext>
            </a:extLst>
          </p:cNvPr>
          <p:cNvSpPr/>
          <p:nvPr/>
        </p:nvSpPr>
        <p:spPr>
          <a:xfrm>
            <a:off x="4885368" y="1772583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9BEBB954-84A0-9846-B085-B7A24893FC2F}"/>
              </a:ext>
            </a:extLst>
          </p:cNvPr>
          <p:cNvSpPr/>
          <p:nvPr/>
        </p:nvSpPr>
        <p:spPr>
          <a:xfrm rot="10800000">
            <a:off x="2302488" y="4026187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0" name="Right Arrow 79">
            <a:extLst>
              <a:ext uri="{FF2B5EF4-FFF2-40B4-BE49-F238E27FC236}">
                <a16:creationId xmlns:a16="http://schemas.microsoft.com/office/drawing/2014/main" id="{026F6F0E-7937-6240-A9A0-1033B822D9A5}"/>
              </a:ext>
            </a:extLst>
          </p:cNvPr>
          <p:cNvSpPr/>
          <p:nvPr/>
        </p:nvSpPr>
        <p:spPr>
          <a:xfrm rot="10800000">
            <a:off x="2302490" y="3229938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1" name="Right Arrow 80">
            <a:extLst>
              <a:ext uri="{FF2B5EF4-FFF2-40B4-BE49-F238E27FC236}">
                <a16:creationId xmlns:a16="http://schemas.microsoft.com/office/drawing/2014/main" id="{8251A72A-17FB-F944-9E06-43A5CD17C22E}"/>
              </a:ext>
            </a:extLst>
          </p:cNvPr>
          <p:cNvSpPr/>
          <p:nvPr/>
        </p:nvSpPr>
        <p:spPr>
          <a:xfrm rot="10800000">
            <a:off x="2302490" y="2389288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3013D74F-3870-8946-A71B-C3C93BB983D8}"/>
              </a:ext>
            </a:extLst>
          </p:cNvPr>
          <p:cNvSpPr/>
          <p:nvPr/>
        </p:nvSpPr>
        <p:spPr>
          <a:xfrm>
            <a:off x="279009" y="1768064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C6555FCC-1CE3-D447-9AEB-317576A4019F}"/>
              </a:ext>
            </a:extLst>
          </p:cNvPr>
          <p:cNvSpPr/>
          <p:nvPr/>
        </p:nvSpPr>
        <p:spPr>
          <a:xfrm>
            <a:off x="2853314" y="2182988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Interpretive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What do events mean?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269A1FEC-9615-8F48-96DE-E606EBE94ACE}"/>
              </a:ext>
            </a:extLst>
          </p:cNvPr>
          <p:cNvSpPr/>
          <p:nvPr/>
        </p:nvSpPr>
        <p:spPr>
          <a:xfrm>
            <a:off x="554418" y="2182988"/>
            <a:ext cx="1748071" cy="232812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Frames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Identities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Resources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Roles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Routines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Rules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Technologies 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B8401B8-6736-B946-B491-E418DEAF9789}"/>
              </a:ext>
            </a:extLst>
          </p:cNvPr>
          <p:cNvSpPr txBox="1"/>
          <p:nvPr/>
        </p:nvSpPr>
        <p:spPr>
          <a:xfrm>
            <a:off x="2577904" y="1869947"/>
            <a:ext cx="2298897" cy="23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Modalities of Structure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8087744-7B3F-2246-BD43-CAC84AD92B90}"/>
              </a:ext>
            </a:extLst>
          </p:cNvPr>
          <p:cNvSpPr txBox="1"/>
          <p:nvPr/>
        </p:nvSpPr>
        <p:spPr>
          <a:xfrm>
            <a:off x="561775" y="1857974"/>
            <a:ext cx="1724291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Components of Structure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299F4A0C-E0C6-9442-A919-D56B31F09948}"/>
              </a:ext>
            </a:extLst>
          </p:cNvPr>
          <p:cNvSpPr/>
          <p:nvPr/>
        </p:nvSpPr>
        <p:spPr>
          <a:xfrm>
            <a:off x="2853314" y="3023639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Legitimating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What should one do?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B4CE16D7-2C06-944F-8CA2-889304B3D20C}"/>
              </a:ext>
            </a:extLst>
          </p:cNvPr>
          <p:cNvSpPr/>
          <p:nvPr/>
        </p:nvSpPr>
        <p:spPr>
          <a:xfrm>
            <a:off x="2853314" y="3819886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Resourcing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How can one get things done?</a:t>
            </a:r>
          </a:p>
        </p:txBody>
      </p:sp>
      <p:sp>
        <p:nvSpPr>
          <p:cNvPr id="89" name="Right Arrow 88">
            <a:extLst>
              <a:ext uri="{FF2B5EF4-FFF2-40B4-BE49-F238E27FC236}">
                <a16:creationId xmlns:a16="http://schemas.microsoft.com/office/drawing/2014/main" id="{F8EA9E4E-D210-CD4D-A6EC-02F237178CC8}"/>
              </a:ext>
            </a:extLst>
          </p:cNvPr>
          <p:cNvSpPr/>
          <p:nvPr/>
        </p:nvSpPr>
        <p:spPr>
          <a:xfrm>
            <a:off x="4601389" y="2390454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0" name="Right Arrow 89">
            <a:extLst>
              <a:ext uri="{FF2B5EF4-FFF2-40B4-BE49-F238E27FC236}">
                <a16:creationId xmlns:a16="http://schemas.microsoft.com/office/drawing/2014/main" id="{5E1F30F5-6EF1-AE41-8D63-803527010898}"/>
              </a:ext>
            </a:extLst>
          </p:cNvPr>
          <p:cNvSpPr/>
          <p:nvPr/>
        </p:nvSpPr>
        <p:spPr>
          <a:xfrm>
            <a:off x="4601389" y="3231103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1" name="Right Arrow 90">
            <a:extLst>
              <a:ext uri="{FF2B5EF4-FFF2-40B4-BE49-F238E27FC236}">
                <a16:creationId xmlns:a16="http://schemas.microsoft.com/office/drawing/2014/main" id="{BC86509F-DB6A-6F47-953E-B40F43F48BAF}"/>
              </a:ext>
            </a:extLst>
          </p:cNvPr>
          <p:cNvSpPr/>
          <p:nvPr/>
        </p:nvSpPr>
        <p:spPr>
          <a:xfrm>
            <a:off x="4601389" y="4027352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2" name="Right Arrow 91">
            <a:extLst>
              <a:ext uri="{FF2B5EF4-FFF2-40B4-BE49-F238E27FC236}">
                <a16:creationId xmlns:a16="http://schemas.microsoft.com/office/drawing/2014/main" id="{9239E17B-4CEA-DA44-8AED-23253DB30869}"/>
              </a:ext>
            </a:extLst>
          </p:cNvPr>
          <p:cNvSpPr/>
          <p:nvPr/>
        </p:nvSpPr>
        <p:spPr>
          <a:xfrm>
            <a:off x="6712077" y="2356395"/>
            <a:ext cx="3175857" cy="1771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5490E0A2-E7C5-8C4B-B67F-A46F500841E1}"/>
              </a:ext>
            </a:extLst>
          </p:cNvPr>
          <p:cNvSpPr/>
          <p:nvPr/>
        </p:nvSpPr>
        <p:spPr>
          <a:xfrm>
            <a:off x="6703169" y="4049162"/>
            <a:ext cx="3175857" cy="1771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4BE3732-0172-FD4E-BE4B-1E39E6B2E1AE}"/>
              </a:ext>
            </a:extLst>
          </p:cNvPr>
          <p:cNvSpPr txBox="1"/>
          <p:nvPr/>
        </p:nvSpPr>
        <p:spPr>
          <a:xfrm>
            <a:off x="7184415" y="1869947"/>
            <a:ext cx="2298897" cy="23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Mechanisms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ABB34AF-E11F-824E-B540-780ED27B794B}"/>
              </a:ext>
            </a:extLst>
          </p:cNvPr>
          <p:cNvSpPr txBox="1"/>
          <p:nvPr/>
        </p:nvSpPr>
        <p:spPr>
          <a:xfrm>
            <a:off x="5352904" y="1862496"/>
            <a:ext cx="1354757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Practices in System</a:t>
            </a:r>
          </a:p>
        </p:txBody>
      </p:sp>
      <p:sp>
        <p:nvSpPr>
          <p:cNvPr id="96" name="Right Arrow 95">
            <a:extLst>
              <a:ext uri="{FF2B5EF4-FFF2-40B4-BE49-F238E27FC236}">
                <a16:creationId xmlns:a16="http://schemas.microsoft.com/office/drawing/2014/main" id="{3C02B832-C56D-6F4E-BF1A-70EDD9DD9722}"/>
              </a:ext>
            </a:extLst>
          </p:cNvPr>
          <p:cNvSpPr/>
          <p:nvPr/>
        </p:nvSpPr>
        <p:spPr>
          <a:xfrm>
            <a:off x="6902336" y="3234397"/>
            <a:ext cx="2994565" cy="19804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577892F4-2C7D-7D4A-8256-1A9580F78843}"/>
              </a:ext>
            </a:extLst>
          </p:cNvPr>
          <p:cNvSpPr/>
          <p:nvPr/>
        </p:nvSpPr>
        <p:spPr>
          <a:xfrm>
            <a:off x="7459824" y="2182988"/>
            <a:ext cx="1748071" cy="22322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Access to Information</a:t>
            </a:r>
          </a:p>
          <a:p>
            <a:pPr algn="ctr" defTabSz="203160">
              <a:defRPr/>
            </a:pPr>
            <a:r>
              <a:rPr lang="en-US" sz="974" dirty="0">
                <a:solidFill>
                  <a:prstClr val="black"/>
                </a:solidFill>
                <a:latin typeface="Swift 4-Regular" panose="02000403070000020004" pitchFamily="2" charset="77"/>
              </a:rPr>
              <a:t>Delegation of Responsibility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Distribution of Resources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Presence of Diverse Views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Prioritization of Issues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Reliance on Experience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Spread of Emotions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A19DD4D9-82E5-D64B-A854-65BCC45D2B5D}"/>
              </a:ext>
            </a:extLst>
          </p:cNvPr>
          <p:cNvSpPr/>
          <p:nvPr/>
        </p:nvSpPr>
        <p:spPr>
          <a:xfrm>
            <a:off x="9879025" y="2184701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Stability</a:t>
            </a:r>
          </a:p>
          <a:p>
            <a:pPr algn="ctr"/>
            <a:r>
              <a:rPr lang="en-US" sz="888" dirty="0">
                <a:solidFill>
                  <a:schemeClr val="tx1"/>
                </a:solidFill>
                <a:latin typeface="Swift 4-Regular" panose="02000403070000020004" pitchFamily="2" charset="77"/>
              </a:rPr>
              <a:t>Sustained focus on single issue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B978F52B-A003-2D45-813F-C122AD70365E}"/>
              </a:ext>
            </a:extLst>
          </p:cNvPr>
          <p:cNvSpPr/>
          <p:nvPr/>
        </p:nvSpPr>
        <p:spPr>
          <a:xfrm>
            <a:off x="9879025" y="3025352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Vividness</a:t>
            </a:r>
          </a:p>
          <a:p>
            <a:pPr algn="ctr"/>
            <a:r>
              <a:rPr lang="en-US" sz="876" dirty="0">
                <a:solidFill>
                  <a:schemeClr val="tx1"/>
                </a:solidFill>
                <a:latin typeface="Swift 4-Regular" panose="02000403070000020004" pitchFamily="2" charset="77"/>
              </a:rPr>
              <a:t>Richly registering ongoing events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6ABD55CD-B6A0-8447-9C3E-1931C4A1A489}"/>
              </a:ext>
            </a:extLst>
          </p:cNvPr>
          <p:cNvSpPr/>
          <p:nvPr/>
        </p:nvSpPr>
        <p:spPr>
          <a:xfrm>
            <a:off x="9879025" y="3821599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Coherence</a:t>
            </a:r>
          </a:p>
          <a:p>
            <a:pPr algn="ctr"/>
            <a:r>
              <a:rPr lang="en-US" sz="888" dirty="0">
                <a:solidFill>
                  <a:schemeClr val="tx1"/>
                </a:solidFill>
                <a:latin typeface="Swift 4-Regular" panose="02000403070000020004" pitchFamily="2" charset="77"/>
              </a:rPr>
              <a:t>Alignment of issues across actors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3376784-4E73-7546-AD38-35824B57DD8E}"/>
              </a:ext>
            </a:extLst>
          </p:cNvPr>
          <p:cNvSpPr/>
          <p:nvPr/>
        </p:nvSpPr>
        <p:spPr>
          <a:xfrm rot="5400000">
            <a:off x="8640408" y="2686230"/>
            <a:ext cx="87164" cy="424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5EFDFAA-B8E5-1242-9BB6-E37F82D0024E}"/>
              </a:ext>
            </a:extLst>
          </p:cNvPr>
          <p:cNvSpPr/>
          <p:nvPr/>
        </p:nvSpPr>
        <p:spPr>
          <a:xfrm rot="10800000">
            <a:off x="10719551" y="4415216"/>
            <a:ext cx="87980" cy="438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3" name="Right Arrow 102">
            <a:extLst>
              <a:ext uri="{FF2B5EF4-FFF2-40B4-BE49-F238E27FC236}">
                <a16:creationId xmlns:a16="http://schemas.microsoft.com/office/drawing/2014/main" id="{11CEFB6C-812E-AA46-A2E4-BDE7D5BA59A6}"/>
              </a:ext>
            </a:extLst>
          </p:cNvPr>
          <p:cNvSpPr/>
          <p:nvPr/>
        </p:nvSpPr>
        <p:spPr>
          <a:xfrm rot="16200000">
            <a:off x="6346389" y="4593446"/>
            <a:ext cx="337724" cy="18209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A3D929A-8541-EB46-9D7D-F85503B1F080}"/>
              </a:ext>
            </a:extLst>
          </p:cNvPr>
          <p:cNvSpPr/>
          <p:nvPr/>
        </p:nvSpPr>
        <p:spPr>
          <a:xfrm rot="5400000">
            <a:off x="6517230" y="4800211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D1E9A40-311F-7443-A546-3D2901B523A0}"/>
              </a:ext>
            </a:extLst>
          </p:cNvPr>
          <p:cNvSpPr/>
          <p:nvPr/>
        </p:nvSpPr>
        <p:spPr>
          <a:xfrm rot="5400000">
            <a:off x="10677878" y="4799993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C98DEEB-FE1F-A64D-8B3D-0B92BD791DDC}"/>
              </a:ext>
            </a:extLst>
          </p:cNvPr>
          <p:cNvSpPr/>
          <p:nvPr/>
        </p:nvSpPr>
        <p:spPr>
          <a:xfrm rot="5400000">
            <a:off x="3522334" y="2686230"/>
            <a:ext cx="87164" cy="424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7834C9B-1687-4A47-95BE-D51B911C8E13}"/>
              </a:ext>
            </a:extLst>
          </p:cNvPr>
          <p:cNvSpPr/>
          <p:nvPr/>
        </p:nvSpPr>
        <p:spPr>
          <a:xfrm rot="10800000">
            <a:off x="5601477" y="4415216"/>
            <a:ext cx="87980" cy="438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8" name="Right Arrow 107">
            <a:extLst>
              <a:ext uri="{FF2B5EF4-FFF2-40B4-BE49-F238E27FC236}">
                <a16:creationId xmlns:a16="http://schemas.microsoft.com/office/drawing/2014/main" id="{B657F79A-94FE-C448-8315-AB2CC30F751A}"/>
              </a:ext>
            </a:extLst>
          </p:cNvPr>
          <p:cNvSpPr/>
          <p:nvPr/>
        </p:nvSpPr>
        <p:spPr>
          <a:xfrm rot="16200000">
            <a:off x="1228315" y="4593446"/>
            <a:ext cx="337724" cy="18209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86385B8-B8FE-2140-9398-81FE4779A002}"/>
              </a:ext>
            </a:extLst>
          </p:cNvPr>
          <p:cNvSpPr/>
          <p:nvPr/>
        </p:nvSpPr>
        <p:spPr>
          <a:xfrm rot="5400000">
            <a:off x="1399156" y="4800211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E394BC7-94CD-6249-9622-FAE82780918A}"/>
              </a:ext>
            </a:extLst>
          </p:cNvPr>
          <p:cNvSpPr/>
          <p:nvPr/>
        </p:nvSpPr>
        <p:spPr>
          <a:xfrm rot="5400000">
            <a:off x="5559804" y="4799993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B8225D42-EEE3-CE40-A26C-58922E21E179}"/>
              </a:ext>
            </a:extLst>
          </p:cNvPr>
          <p:cNvSpPr/>
          <p:nvPr/>
        </p:nvSpPr>
        <p:spPr>
          <a:xfrm>
            <a:off x="5160777" y="2187507"/>
            <a:ext cx="1748071" cy="232812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Automating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Budgeting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Investigating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Operating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Planning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Regulating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Reporting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2576760-EB70-4144-9637-515491CC28B4}"/>
              </a:ext>
            </a:extLst>
          </p:cNvPr>
          <p:cNvSpPr/>
          <p:nvPr/>
        </p:nvSpPr>
        <p:spPr>
          <a:xfrm>
            <a:off x="107100" y="999460"/>
            <a:ext cx="4769701" cy="5146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81415AF-CD9A-C240-950B-EF8AA0F77DCB}"/>
              </a:ext>
            </a:extLst>
          </p:cNvPr>
          <p:cNvSpPr/>
          <p:nvPr/>
        </p:nvSpPr>
        <p:spPr>
          <a:xfrm>
            <a:off x="4874896" y="4716632"/>
            <a:ext cx="1470889" cy="17472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ular Callout 41">
            <a:extLst>
              <a:ext uri="{FF2B5EF4-FFF2-40B4-BE49-F238E27FC236}">
                <a16:creationId xmlns:a16="http://schemas.microsoft.com/office/drawing/2014/main" id="{62EC2F9F-5198-0E44-B2A4-0F88AF1850A1}"/>
              </a:ext>
            </a:extLst>
          </p:cNvPr>
          <p:cNvSpPr/>
          <p:nvPr/>
        </p:nvSpPr>
        <p:spPr>
          <a:xfrm>
            <a:off x="6934787" y="115639"/>
            <a:ext cx="4517507" cy="1131587"/>
          </a:xfrm>
          <a:prstGeom prst="wedgeRectCallout">
            <a:avLst>
              <a:gd name="adj1" fmla="val 19931"/>
              <a:gd name="adj2" fmla="val 93187"/>
            </a:avLst>
          </a:prstGeom>
          <a:solidFill>
            <a:srgbClr val="FF93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Attention has three qualities that may be differentially influenced by mechanisms</a:t>
            </a:r>
          </a:p>
        </p:txBody>
      </p:sp>
    </p:spTree>
    <p:extLst>
      <p:ext uri="{BB962C8B-B14F-4D97-AF65-F5344CB8AC3E}">
        <p14:creationId xmlns:p14="http://schemas.microsoft.com/office/powerpoint/2010/main" val="11850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DB028AB7-D063-1947-B5A9-A58026BAA23D}"/>
              </a:ext>
            </a:extLst>
          </p:cNvPr>
          <p:cNvSpPr/>
          <p:nvPr/>
        </p:nvSpPr>
        <p:spPr>
          <a:xfrm>
            <a:off x="9614094" y="1768064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716407B-32A5-9848-9DFD-0FC4BEBB22B2}"/>
              </a:ext>
            </a:extLst>
          </p:cNvPr>
          <p:cNvSpPr txBox="1"/>
          <p:nvPr/>
        </p:nvSpPr>
        <p:spPr>
          <a:xfrm>
            <a:off x="10053728" y="1857974"/>
            <a:ext cx="1410563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Quality of Attention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E0B7E38D-DF2E-0B4B-84B5-E85EA06CEA81}"/>
              </a:ext>
            </a:extLst>
          </p:cNvPr>
          <p:cNvSpPr/>
          <p:nvPr/>
        </p:nvSpPr>
        <p:spPr>
          <a:xfrm>
            <a:off x="4885368" y="1772583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9BEBB954-84A0-9846-B085-B7A24893FC2F}"/>
              </a:ext>
            </a:extLst>
          </p:cNvPr>
          <p:cNvSpPr/>
          <p:nvPr/>
        </p:nvSpPr>
        <p:spPr>
          <a:xfrm rot="10800000">
            <a:off x="2302488" y="4026187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0" name="Right Arrow 79">
            <a:extLst>
              <a:ext uri="{FF2B5EF4-FFF2-40B4-BE49-F238E27FC236}">
                <a16:creationId xmlns:a16="http://schemas.microsoft.com/office/drawing/2014/main" id="{026F6F0E-7937-6240-A9A0-1033B822D9A5}"/>
              </a:ext>
            </a:extLst>
          </p:cNvPr>
          <p:cNvSpPr/>
          <p:nvPr/>
        </p:nvSpPr>
        <p:spPr>
          <a:xfrm rot="10800000">
            <a:off x="2302490" y="3229938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1" name="Right Arrow 80">
            <a:extLst>
              <a:ext uri="{FF2B5EF4-FFF2-40B4-BE49-F238E27FC236}">
                <a16:creationId xmlns:a16="http://schemas.microsoft.com/office/drawing/2014/main" id="{8251A72A-17FB-F944-9E06-43A5CD17C22E}"/>
              </a:ext>
            </a:extLst>
          </p:cNvPr>
          <p:cNvSpPr/>
          <p:nvPr/>
        </p:nvSpPr>
        <p:spPr>
          <a:xfrm rot="10800000">
            <a:off x="2302490" y="2389288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3013D74F-3870-8946-A71B-C3C93BB983D8}"/>
              </a:ext>
            </a:extLst>
          </p:cNvPr>
          <p:cNvSpPr/>
          <p:nvPr/>
        </p:nvSpPr>
        <p:spPr>
          <a:xfrm>
            <a:off x="279009" y="1768064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C6555FCC-1CE3-D447-9AEB-317576A4019F}"/>
              </a:ext>
            </a:extLst>
          </p:cNvPr>
          <p:cNvSpPr/>
          <p:nvPr/>
        </p:nvSpPr>
        <p:spPr>
          <a:xfrm>
            <a:off x="2853314" y="2182988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Interpretive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What do events mean?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269A1FEC-9615-8F48-96DE-E606EBE94ACE}"/>
              </a:ext>
            </a:extLst>
          </p:cNvPr>
          <p:cNvSpPr/>
          <p:nvPr/>
        </p:nvSpPr>
        <p:spPr>
          <a:xfrm>
            <a:off x="554418" y="2182988"/>
            <a:ext cx="1748071" cy="232812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Frames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Identities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Resources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Roles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Routines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Rules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Technologies 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B8401B8-6736-B946-B491-E418DEAF9789}"/>
              </a:ext>
            </a:extLst>
          </p:cNvPr>
          <p:cNvSpPr txBox="1"/>
          <p:nvPr/>
        </p:nvSpPr>
        <p:spPr>
          <a:xfrm>
            <a:off x="2577904" y="1869947"/>
            <a:ext cx="2298897" cy="23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Modalities of Structure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8087744-7B3F-2246-BD43-CAC84AD92B90}"/>
              </a:ext>
            </a:extLst>
          </p:cNvPr>
          <p:cNvSpPr txBox="1"/>
          <p:nvPr/>
        </p:nvSpPr>
        <p:spPr>
          <a:xfrm>
            <a:off x="561775" y="1857974"/>
            <a:ext cx="1724291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Components of Structure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299F4A0C-E0C6-9442-A919-D56B31F09948}"/>
              </a:ext>
            </a:extLst>
          </p:cNvPr>
          <p:cNvSpPr/>
          <p:nvPr/>
        </p:nvSpPr>
        <p:spPr>
          <a:xfrm>
            <a:off x="2853314" y="3023639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Legitimating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What should one do?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B4CE16D7-2C06-944F-8CA2-889304B3D20C}"/>
              </a:ext>
            </a:extLst>
          </p:cNvPr>
          <p:cNvSpPr/>
          <p:nvPr/>
        </p:nvSpPr>
        <p:spPr>
          <a:xfrm>
            <a:off x="2853314" y="3819886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Resourcing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How can one get things done?</a:t>
            </a:r>
          </a:p>
        </p:txBody>
      </p:sp>
      <p:sp>
        <p:nvSpPr>
          <p:cNvPr id="89" name="Right Arrow 88">
            <a:extLst>
              <a:ext uri="{FF2B5EF4-FFF2-40B4-BE49-F238E27FC236}">
                <a16:creationId xmlns:a16="http://schemas.microsoft.com/office/drawing/2014/main" id="{F8EA9E4E-D210-CD4D-A6EC-02F237178CC8}"/>
              </a:ext>
            </a:extLst>
          </p:cNvPr>
          <p:cNvSpPr/>
          <p:nvPr/>
        </p:nvSpPr>
        <p:spPr>
          <a:xfrm>
            <a:off x="4601389" y="2390454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0" name="Right Arrow 89">
            <a:extLst>
              <a:ext uri="{FF2B5EF4-FFF2-40B4-BE49-F238E27FC236}">
                <a16:creationId xmlns:a16="http://schemas.microsoft.com/office/drawing/2014/main" id="{5E1F30F5-6EF1-AE41-8D63-803527010898}"/>
              </a:ext>
            </a:extLst>
          </p:cNvPr>
          <p:cNvSpPr/>
          <p:nvPr/>
        </p:nvSpPr>
        <p:spPr>
          <a:xfrm>
            <a:off x="4601389" y="3231103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1" name="Right Arrow 90">
            <a:extLst>
              <a:ext uri="{FF2B5EF4-FFF2-40B4-BE49-F238E27FC236}">
                <a16:creationId xmlns:a16="http://schemas.microsoft.com/office/drawing/2014/main" id="{BC86509F-DB6A-6F47-953E-B40F43F48BAF}"/>
              </a:ext>
            </a:extLst>
          </p:cNvPr>
          <p:cNvSpPr/>
          <p:nvPr/>
        </p:nvSpPr>
        <p:spPr>
          <a:xfrm>
            <a:off x="4601389" y="4027352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2" name="Right Arrow 91">
            <a:extLst>
              <a:ext uri="{FF2B5EF4-FFF2-40B4-BE49-F238E27FC236}">
                <a16:creationId xmlns:a16="http://schemas.microsoft.com/office/drawing/2014/main" id="{9239E17B-4CEA-DA44-8AED-23253DB30869}"/>
              </a:ext>
            </a:extLst>
          </p:cNvPr>
          <p:cNvSpPr/>
          <p:nvPr/>
        </p:nvSpPr>
        <p:spPr>
          <a:xfrm>
            <a:off x="6712077" y="2356395"/>
            <a:ext cx="3175857" cy="1771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5490E0A2-E7C5-8C4B-B67F-A46F500841E1}"/>
              </a:ext>
            </a:extLst>
          </p:cNvPr>
          <p:cNvSpPr/>
          <p:nvPr/>
        </p:nvSpPr>
        <p:spPr>
          <a:xfrm>
            <a:off x="6703169" y="4049162"/>
            <a:ext cx="3175857" cy="1771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4BE3732-0172-FD4E-BE4B-1E39E6B2E1AE}"/>
              </a:ext>
            </a:extLst>
          </p:cNvPr>
          <p:cNvSpPr txBox="1"/>
          <p:nvPr/>
        </p:nvSpPr>
        <p:spPr>
          <a:xfrm>
            <a:off x="7184415" y="1869947"/>
            <a:ext cx="2298897" cy="23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Mechanisms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ABB34AF-E11F-824E-B540-780ED27B794B}"/>
              </a:ext>
            </a:extLst>
          </p:cNvPr>
          <p:cNvSpPr txBox="1"/>
          <p:nvPr/>
        </p:nvSpPr>
        <p:spPr>
          <a:xfrm>
            <a:off x="5352904" y="1862496"/>
            <a:ext cx="1354757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Practices in System</a:t>
            </a:r>
          </a:p>
        </p:txBody>
      </p:sp>
      <p:sp>
        <p:nvSpPr>
          <p:cNvPr id="96" name="Right Arrow 95">
            <a:extLst>
              <a:ext uri="{FF2B5EF4-FFF2-40B4-BE49-F238E27FC236}">
                <a16:creationId xmlns:a16="http://schemas.microsoft.com/office/drawing/2014/main" id="{3C02B832-C56D-6F4E-BF1A-70EDD9DD9722}"/>
              </a:ext>
            </a:extLst>
          </p:cNvPr>
          <p:cNvSpPr/>
          <p:nvPr/>
        </p:nvSpPr>
        <p:spPr>
          <a:xfrm>
            <a:off x="6902336" y="3234397"/>
            <a:ext cx="2994565" cy="19804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577892F4-2C7D-7D4A-8256-1A9580F78843}"/>
              </a:ext>
            </a:extLst>
          </p:cNvPr>
          <p:cNvSpPr/>
          <p:nvPr/>
        </p:nvSpPr>
        <p:spPr>
          <a:xfrm>
            <a:off x="7459824" y="2182988"/>
            <a:ext cx="1748071" cy="22322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Access to Information</a:t>
            </a:r>
          </a:p>
          <a:p>
            <a:pPr algn="ctr" defTabSz="203160">
              <a:defRPr/>
            </a:pPr>
            <a:r>
              <a:rPr lang="en-US" sz="974" dirty="0">
                <a:solidFill>
                  <a:prstClr val="black"/>
                </a:solidFill>
                <a:latin typeface="Swift 4-Regular" panose="02000403070000020004" pitchFamily="2" charset="77"/>
              </a:rPr>
              <a:t>Delegation of Responsibility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Distribution of Resources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Presence of Diverse Views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Prioritization of Issues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Reliance on Experience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Spread of Emotions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A19DD4D9-82E5-D64B-A854-65BCC45D2B5D}"/>
              </a:ext>
            </a:extLst>
          </p:cNvPr>
          <p:cNvSpPr/>
          <p:nvPr/>
        </p:nvSpPr>
        <p:spPr>
          <a:xfrm>
            <a:off x="9879025" y="2184701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Stability</a:t>
            </a:r>
          </a:p>
          <a:p>
            <a:pPr algn="ctr"/>
            <a:r>
              <a:rPr lang="en-US" sz="888" dirty="0">
                <a:solidFill>
                  <a:schemeClr val="tx1"/>
                </a:solidFill>
                <a:latin typeface="Swift 4-Regular" panose="02000403070000020004" pitchFamily="2" charset="77"/>
              </a:rPr>
              <a:t>Sustained focus on single issue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B978F52B-A003-2D45-813F-C122AD70365E}"/>
              </a:ext>
            </a:extLst>
          </p:cNvPr>
          <p:cNvSpPr/>
          <p:nvPr/>
        </p:nvSpPr>
        <p:spPr>
          <a:xfrm>
            <a:off x="9879025" y="3025352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Vividness</a:t>
            </a:r>
          </a:p>
          <a:p>
            <a:pPr algn="ctr"/>
            <a:r>
              <a:rPr lang="en-US" sz="876" dirty="0">
                <a:solidFill>
                  <a:schemeClr val="tx1"/>
                </a:solidFill>
                <a:latin typeface="Swift 4-Regular" panose="02000403070000020004" pitchFamily="2" charset="77"/>
              </a:rPr>
              <a:t>Richly registering ongoing events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6ABD55CD-B6A0-8447-9C3E-1931C4A1A489}"/>
              </a:ext>
            </a:extLst>
          </p:cNvPr>
          <p:cNvSpPr/>
          <p:nvPr/>
        </p:nvSpPr>
        <p:spPr>
          <a:xfrm>
            <a:off x="9879025" y="3821599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Coherence</a:t>
            </a:r>
          </a:p>
          <a:p>
            <a:pPr algn="ctr"/>
            <a:r>
              <a:rPr lang="en-US" sz="888" dirty="0">
                <a:solidFill>
                  <a:schemeClr val="tx1"/>
                </a:solidFill>
                <a:latin typeface="Swift 4-Regular" panose="02000403070000020004" pitchFamily="2" charset="77"/>
              </a:rPr>
              <a:t>Alignment of issues across actors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3376784-4E73-7546-AD38-35824B57DD8E}"/>
              </a:ext>
            </a:extLst>
          </p:cNvPr>
          <p:cNvSpPr/>
          <p:nvPr/>
        </p:nvSpPr>
        <p:spPr>
          <a:xfrm rot="5400000">
            <a:off x="8640408" y="2686230"/>
            <a:ext cx="87164" cy="424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5EFDFAA-B8E5-1242-9BB6-E37F82D0024E}"/>
              </a:ext>
            </a:extLst>
          </p:cNvPr>
          <p:cNvSpPr/>
          <p:nvPr/>
        </p:nvSpPr>
        <p:spPr>
          <a:xfrm rot="10800000">
            <a:off x="10719551" y="4415216"/>
            <a:ext cx="87980" cy="438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3" name="Right Arrow 102">
            <a:extLst>
              <a:ext uri="{FF2B5EF4-FFF2-40B4-BE49-F238E27FC236}">
                <a16:creationId xmlns:a16="http://schemas.microsoft.com/office/drawing/2014/main" id="{11CEFB6C-812E-AA46-A2E4-BDE7D5BA59A6}"/>
              </a:ext>
            </a:extLst>
          </p:cNvPr>
          <p:cNvSpPr/>
          <p:nvPr/>
        </p:nvSpPr>
        <p:spPr>
          <a:xfrm rot="16200000">
            <a:off x="6346389" y="4593446"/>
            <a:ext cx="337724" cy="18209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A3D929A-8541-EB46-9D7D-F85503B1F080}"/>
              </a:ext>
            </a:extLst>
          </p:cNvPr>
          <p:cNvSpPr/>
          <p:nvPr/>
        </p:nvSpPr>
        <p:spPr>
          <a:xfrm rot="5400000">
            <a:off x="6517230" y="4800211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D1E9A40-311F-7443-A546-3D2901B523A0}"/>
              </a:ext>
            </a:extLst>
          </p:cNvPr>
          <p:cNvSpPr/>
          <p:nvPr/>
        </p:nvSpPr>
        <p:spPr>
          <a:xfrm rot="5400000">
            <a:off x="10677878" y="4799993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C98DEEB-FE1F-A64D-8B3D-0B92BD791DDC}"/>
              </a:ext>
            </a:extLst>
          </p:cNvPr>
          <p:cNvSpPr/>
          <p:nvPr/>
        </p:nvSpPr>
        <p:spPr>
          <a:xfrm rot="5400000">
            <a:off x="3522334" y="2686230"/>
            <a:ext cx="87164" cy="424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7834C9B-1687-4A47-95BE-D51B911C8E13}"/>
              </a:ext>
            </a:extLst>
          </p:cNvPr>
          <p:cNvSpPr/>
          <p:nvPr/>
        </p:nvSpPr>
        <p:spPr>
          <a:xfrm rot="10800000">
            <a:off x="5601477" y="4415216"/>
            <a:ext cx="87980" cy="438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8" name="Right Arrow 107">
            <a:extLst>
              <a:ext uri="{FF2B5EF4-FFF2-40B4-BE49-F238E27FC236}">
                <a16:creationId xmlns:a16="http://schemas.microsoft.com/office/drawing/2014/main" id="{B657F79A-94FE-C448-8315-AB2CC30F751A}"/>
              </a:ext>
            </a:extLst>
          </p:cNvPr>
          <p:cNvSpPr/>
          <p:nvPr/>
        </p:nvSpPr>
        <p:spPr>
          <a:xfrm rot="16200000">
            <a:off x="1228315" y="4593446"/>
            <a:ext cx="337724" cy="18209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86385B8-B8FE-2140-9398-81FE4779A002}"/>
              </a:ext>
            </a:extLst>
          </p:cNvPr>
          <p:cNvSpPr/>
          <p:nvPr/>
        </p:nvSpPr>
        <p:spPr>
          <a:xfrm rot="5400000">
            <a:off x="1399156" y="4800211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E394BC7-94CD-6249-9622-FAE82780918A}"/>
              </a:ext>
            </a:extLst>
          </p:cNvPr>
          <p:cNvSpPr/>
          <p:nvPr/>
        </p:nvSpPr>
        <p:spPr>
          <a:xfrm rot="5400000">
            <a:off x="5559804" y="4799993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B8225D42-EEE3-CE40-A26C-58922E21E179}"/>
              </a:ext>
            </a:extLst>
          </p:cNvPr>
          <p:cNvSpPr/>
          <p:nvPr/>
        </p:nvSpPr>
        <p:spPr>
          <a:xfrm>
            <a:off x="5160777" y="2187507"/>
            <a:ext cx="1748071" cy="232812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Automating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Budgeting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Investigating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Operating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Planning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Regulating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Reporting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2576760-EB70-4144-9637-515491CC28B4}"/>
              </a:ext>
            </a:extLst>
          </p:cNvPr>
          <p:cNvSpPr/>
          <p:nvPr/>
        </p:nvSpPr>
        <p:spPr>
          <a:xfrm>
            <a:off x="107100" y="999460"/>
            <a:ext cx="4769701" cy="5146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81415AF-CD9A-C240-950B-EF8AA0F77DCB}"/>
              </a:ext>
            </a:extLst>
          </p:cNvPr>
          <p:cNvSpPr/>
          <p:nvPr/>
        </p:nvSpPr>
        <p:spPr>
          <a:xfrm>
            <a:off x="4874896" y="4716632"/>
            <a:ext cx="1470889" cy="17472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ular Callout 41">
            <a:extLst>
              <a:ext uri="{FF2B5EF4-FFF2-40B4-BE49-F238E27FC236}">
                <a16:creationId xmlns:a16="http://schemas.microsoft.com/office/drawing/2014/main" id="{62EC2F9F-5198-0E44-B2A4-0F88AF1850A1}"/>
              </a:ext>
            </a:extLst>
          </p:cNvPr>
          <p:cNvSpPr/>
          <p:nvPr/>
        </p:nvSpPr>
        <p:spPr>
          <a:xfrm>
            <a:off x="7275027" y="115639"/>
            <a:ext cx="4517507" cy="1131587"/>
          </a:xfrm>
          <a:prstGeom prst="wedgeRectCallout">
            <a:avLst>
              <a:gd name="adj1" fmla="val 41114"/>
              <a:gd name="adj2" fmla="val 93187"/>
            </a:avLst>
          </a:prstGeom>
          <a:solidFill>
            <a:srgbClr val="FF93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e.g., planning practices </a:t>
            </a: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sym typeface="Wingdings" pitchFamily="2" charset="2"/>
              </a:rPr>
              <a:t></a:t>
            </a: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 number of issues competing for attention </a:t>
            </a: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sym typeface="Wingdings" pitchFamily="2" charset="2"/>
              </a:rPr>
              <a:t> </a:t>
            </a: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stability of attention to issue x?</a:t>
            </a:r>
          </a:p>
        </p:txBody>
      </p:sp>
    </p:spTree>
    <p:extLst>
      <p:ext uri="{BB962C8B-B14F-4D97-AF65-F5344CB8AC3E}">
        <p14:creationId xmlns:p14="http://schemas.microsoft.com/office/powerpoint/2010/main" val="427652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DB028AB7-D063-1947-B5A9-A58026BAA23D}"/>
              </a:ext>
            </a:extLst>
          </p:cNvPr>
          <p:cNvSpPr/>
          <p:nvPr/>
        </p:nvSpPr>
        <p:spPr>
          <a:xfrm>
            <a:off x="9614094" y="1768064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716407B-32A5-9848-9DFD-0FC4BEBB22B2}"/>
              </a:ext>
            </a:extLst>
          </p:cNvPr>
          <p:cNvSpPr txBox="1"/>
          <p:nvPr/>
        </p:nvSpPr>
        <p:spPr>
          <a:xfrm>
            <a:off x="10053728" y="1857974"/>
            <a:ext cx="1410563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Quality of Attention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E0B7E38D-DF2E-0B4B-84B5-E85EA06CEA81}"/>
              </a:ext>
            </a:extLst>
          </p:cNvPr>
          <p:cNvSpPr/>
          <p:nvPr/>
        </p:nvSpPr>
        <p:spPr>
          <a:xfrm>
            <a:off x="4885368" y="1772583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9BEBB954-84A0-9846-B085-B7A24893FC2F}"/>
              </a:ext>
            </a:extLst>
          </p:cNvPr>
          <p:cNvSpPr/>
          <p:nvPr/>
        </p:nvSpPr>
        <p:spPr>
          <a:xfrm rot="10800000">
            <a:off x="2302488" y="4026187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0" name="Right Arrow 79">
            <a:extLst>
              <a:ext uri="{FF2B5EF4-FFF2-40B4-BE49-F238E27FC236}">
                <a16:creationId xmlns:a16="http://schemas.microsoft.com/office/drawing/2014/main" id="{026F6F0E-7937-6240-A9A0-1033B822D9A5}"/>
              </a:ext>
            </a:extLst>
          </p:cNvPr>
          <p:cNvSpPr/>
          <p:nvPr/>
        </p:nvSpPr>
        <p:spPr>
          <a:xfrm rot="10800000">
            <a:off x="2302490" y="3229938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1" name="Right Arrow 80">
            <a:extLst>
              <a:ext uri="{FF2B5EF4-FFF2-40B4-BE49-F238E27FC236}">
                <a16:creationId xmlns:a16="http://schemas.microsoft.com/office/drawing/2014/main" id="{8251A72A-17FB-F944-9E06-43A5CD17C22E}"/>
              </a:ext>
            </a:extLst>
          </p:cNvPr>
          <p:cNvSpPr/>
          <p:nvPr/>
        </p:nvSpPr>
        <p:spPr>
          <a:xfrm rot="10800000">
            <a:off x="2302490" y="2389288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3013D74F-3870-8946-A71B-C3C93BB983D8}"/>
              </a:ext>
            </a:extLst>
          </p:cNvPr>
          <p:cNvSpPr/>
          <p:nvPr/>
        </p:nvSpPr>
        <p:spPr>
          <a:xfrm>
            <a:off x="279009" y="1768064"/>
            <a:ext cx="2298897" cy="2913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8" dirty="0">
              <a:solidFill>
                <a:schemeClr val="tx1"/>
              </a:solidFill>
              <a:latin typeface="Swift 4-Regular" panose="02000403070000020004" pitchFamily="2" charset="77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C6555FCC-1CE3-D447-9AEB-317576A4019F}"/>
              </a:ext>
            </a:extLst>
          </p:cNvPr>
          <p:cNvSpPr/>
          <p:nvPr/>
        </p:nvSpPr>
        <p:spPr>
          <a:xfrm>
            <a:off x="2853314" y="2182988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Interpretive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What do events mean?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269A1FEC-9615-8F48-96DE-E606EBE94ACE}"/>
              </a:ext>
            </a:extLst>
          </p:cNvPr>
          <p:cNvSpPr/>
          <p:nvPr/>
        </p:nvSpPr>
        <p:spPr>
          <a:xfrm>
            <a:off x="554418" y="2182988"/>
            <a:ext cx="1748071" cy="232812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Frames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Identities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Resources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Roles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Routines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Rules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Technologies 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B8401B8-6736-B946-B491-E418DEAF9789}"/>
              </a:ext>
            </a:extLst>
          </p:cNvPr>
          <p:cNvSpPr txBox="1"/>
          <p:nvPr/>
        </p:nvSpPr>
        <p:spPr>
          <a:xfrm>
            <a:off x="2577904" y="1869947"/>
            <a:ext cx="2298897" cy="23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Modalities of Structure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8087744-7B3F-2246-BD43-CAC84AD92B90}"/>
              </a:ext>
            </a:extLst>
          </p:cNvPr>
          <p:cNvSpPr txBox="1"/>
          <p:nvPr/>
        </p:nvSpPr>
        <p:spPr>
          <a:xfrm>
            <a:off x="561775" y="1857974"/>
            <a:ext cx="1724291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Components of Structure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299F4A0C-E0C6-9442-A919-D56B31F09948}"/>
              </a:ext>
            </a:extLst>
          </p:cNvPr>
          <p:cNvSpPr/>
          <p:nvPr/>
        </p:nvSpPr>
        <p:spPr>
          <a:xfrm>
            <a:off x="2853314" y="3023639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Legitimating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What should one do?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B4CE16D7-2C06-944F-8CA2-889304B3D20C}"/>
              </a:ext>
            </a:extLst>
          </p:cNvPr>
          <p:cNvSpPr/>
          <p:nvPr/>
        </p:nvSpPr>
        <p:spPr>
          <a:xfrm>
            <a:off x="2853314" y="3819886"/>
            <a:ext cx="1748071" cy="5953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Resourcing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How can one get things done?</a:t>
            </a:r>
          </a:p>
        </p:txBody>
      </p:sp>
      <p:sp>
        <p:nvSpPr>
          <p:cNvPr id="89" name="Right Arrow 88">
            <a:extLst>
              <a:ext uri="{FF2B5EF4-FFF2-40B4-BE49-F238E27FC236}">
                <a16:creationId xmlns:a16="http://schemas.microsoft.com/office/drawing/2014/main" id="{F8EA9E4E-D210-CD4D-A6EC-02F237178CC8}"/>
              </a:ext>
            </a:extLst>
          </p:cNvPr>
          <p:cNvSpPr/>
          <p:nvPr/>
        </p:nvSpPr>
        <p:spPr>
          <a:xfrm>
            <a:off x="4601389" y="2390454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0" name="Right Arrow 89">
            <a:extLst>
              <a:ext uri="{FF2B5EF4-FFF2-40B4-BE49-F238E27FC236}">
                <a16:creationId xmlns:a16="http://schemas.microsoft.com/office/drawing/2014/main" id="{5E1F30F5-6EF1-AE41-8D63-803527010898}"/>
              </a:ext>
            </a:extLst>
          </p:cNvPr>
          <p:cNvSpPr/>
          <p:nvPr/>
        </p:nvSpPr>
        <p:spPr>
          <a:xfrm>
            <a:off x="4601389" y="3231103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1" name="Right Arrow 90">
            <a:extLst>
              <a:ext uri="{FF2B5EF4-FFF2-40B4-BE49-F238E27FC236}">
                <a16:creationId xmlns:a16="http://schemas.microsoft.com/office/drawing/2014/main" id="{BC86509F-DB6A-6F47-953E-B40F43F48BAF}"/>
              </a:ext>
            </a:extLst>
          </p:cNvPr>
          <p:cNvSpPr/>
          <p:nvPr/>
        </p:nvSpPr>
        <p:spPr>
          <a:xfrm>
            <a:off x="4601389" y="4027352"/>
            <a:ext cx="550825" cy="1804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2" name="Right Arrow 91">
            <a:extLst>
              <a:ext uri="{FF2B5EF4-FFF2-40B4-BE49-F238E27FC236}">
                <a16:creationId xmlns:a16="http://schemas.microsoft.com/office/drawing/2014/main" id="{9239E17B-4CEA-DA44-8AED-23253DB30869}"/>
              </a:ext>
            </a:extLst>
          </p:cNvPr>
          <p:cNvSpPr/>
          <p:nvPr/>
        </p:nvSpPr>
        <p:spPr>
          <a:xfrm>
            <a:off x="6712077" y="2356395"/>
            <a:ext cx="3175857" cy="1771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5490E0A2-E7C5-8C4B-B67F-A46F500841E1}"/>
              </a:ext>
            </a:extLst>
          </p:cNvPr>
          <p:cNvSpPr/>
          <p:nvPr/>
        </p:nvSpPr>
        <p:spPr>
          <a:xfrm>
            <a:off x="6703169" y="4049162"/>
            <a:ext cx="3175857" cy="1771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4BE3732-0172-FD4E-BE4B-1E39E6B2E1AE}"/>
              </a:ext>
            </a:extLst>
          </p:cNvPr>
          <p:cNvSpPr txBox="1"/>
          <p:nvPr/>
        </p:nvSpPr>
        <p:spPr>
          <a:xfrm>
            <a:off x="7184415" y="1869947"/>
            <a:ext cx="2298897" cy="23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Mechanisms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ABB34AF-E11F-824E-B540-780ED27B794B}"/>
              </a:ext>
            </a:extLst>
          </p:cNvPr>
          <p:cNvSpPr txBox="1"/>
          <p:nvPr/>
        </p:nvSpPr>
        <p:spPr>
          <a:xfrm>
            <a:off x="5352904" y="1862496"/>
            <a:ext cx="1354757" cy="23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" b="1" dirty="0">
                <a:latin typeface="Swift 4-Regular" panose="02000403070000020004" pitchFamily="2" charset="77"/>
              </a:rPr>
              <a:t>Practices in System</a:t>
            </a:r>
          </a:p>
        </p:txBody>
      </p:sp>
      <p:sp>
        <p:nvSpPr>
          <p:cNvPr id="96" name="Right Arrow 95">
            <a:extLst>
              <a:ext uri="{FF2B5EF4-FFF2-40B4-BE49-F238E27FC236}">
                <a16:creationId xmlns:a16="http://schemas.microsoft.com/office/drawing/2014/main" id="{3C02B832-C56D-6F4E-BF1A-70EDD9DD9722}"/>
              </a:ext>
            </a:extLst>
          </p:cNvPr>
          <p:cNvSpPr/>
          <p:nvPr/>
        </p:nvSpPr>
        <p:spPr>
          <a:xfrm>
            <a:off x="6902336" y="3234397"/>
            <a:ext cx="2994565" cy="19804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577892F4-2C7D-7D4A-8256-1A9580F78843}"/>
              </a:ext>
            </a:extLst>
          </p:cNvPr>
          <p:cNvSpPr/>
          <p:nvPr/>
        </p:nvSpPr>
        <p:spPr>
          <a:xfrm>
            <a:off x="7459824" y="2182988"/>
            <a:ext cx="1748071" cy="22322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Access to Information</a:t>
            </a:r>
          </a:p>
          <a:p>
            <a:pPr algn="ctr" defTabSz="203160">
              <a:defRPr/>
            </a:pPr>
            <a:r>
              <a:rPr lang="en-US" sz="974" dirty="0">
                <a:solidFill>
                  <a:prstClr val="black"/>
                </a:solidFill>
                <a:latin typeface="Swift 4-Regular" panose="02000403070000020004" pitchFamily="2" charset="77"/>
              </a:rPr>
              <a:t>Delegation of Responsibility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Distribution of Resources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Presence of Diverse Views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Prioritization of Issues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Reliance on Experience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Spread of Emotions</a:t>
            </a:r>
          </a:p>
          <a:p>
            <a:pPr algn="ctr"/>
            <a:r>
              <a:rPr lang="en-US" sz="978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A19DD4D9-82E5-D64B-A854-65BCC45D2B5D}"/>
              </a:ext>
            </a:extLst>
          </p:cNvPr>
          <p:cNvSpPr/>
          <p:nvPr/>
        </p:nvSpPr>
        <p:spPr>
          <a:xfrm>
            <a:off x="9879025" y="2184701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Stability</a:t>
            </a:r>
          </a:p>
          <a:p>
            <a:pPr algn="ctr"/>
            <a:r>
              <a:rPr lang="en-US" sz="888" dirty="0">
                <a:solidFill>
                  <a:schemeClr val="tx1"/>
                </a:solidFill>
                <a:latin typeface="Swift 4-Regular" panose="02000403070000020004" pitchFamily="2" charset="77"/>
              </a:rPr>
              <a:t>Sustained focus on single issue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B978F52B-A003-2D45-813F-C122AD70365E}"/>
              </a:ext>
            </a:extLst>
          </p:cNvPr>
          <p:cNvSpPr/>
          <p:nvPr/>
        </p:nvSpPr>
        <p:spPr>
          <a:xfrm>
            <a:off x="9879025" y="3025352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Vividness</a:t>
            </a:r>
          </a:p>
          <a:p>
            <a:pPr algn="ctr"/>
            <a:r>
              <a:rPr lang="en-US" sz="876" dirty="0">
                <a:solidFill>
                  <a:schemeClr val="tx1"/>
                </a:solidFill>
                <a:latin typeface="Swift 4-Regular" panose="02000403070000020004" pitchFamily="2" charset="77"/>
              </a:rPr>
              <a:t>Richly registering ongoing events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6ABD55CD-B6A0-8447-9C3E-1931C4A1A489}"/>
              </a:ext>
            </a:extLst>
          </p:cNvPr>
          <p:cNvSpPr/>
          <p:nvPr/>
        </p:nvSpPr>
        <p:spPr>
          <a:xfrm>
            <a:off x="9879025" y="3821599"/>
            <a:ext cx="1748071" cy="5953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Coherence</a:t>
            </a:r>
          </a:p>
          <a:p>
            <a:pPr algn="ctr"/>
            <a:r>
              <a:rPr lang="en-US" sz="888" dirty="0">
                <a:solidFill>
                  <a:schemeClr val="tx1"/>
                </a:solidFill>
                <a:latin typeface="Swift 4-Regular" panose="02000403070000020004" pitchFamily="2" charset="77"/>
              </a:rPr>
              <a:t>Alignment of issues across actors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3376784-4E73-7546-AD38-35824B57DD8E}"/>
              </a:ext>
            </a:extLst>
          </p:cNvPr>
          <p:cNvSpPr/>
          <p:nvPr/>
        </p:nvSpPr>
        <p:spPr>
          <a:xfrm rot="5400000">
            <a:off x="8640408" y="2686230"/>
            <a:ext cx="87164" cy="424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5EFDFAA-B8E5-1242-9BB6-E37F82D0024E}"/>
              </a:ext>
            </a:extLst>
          </p:cNvPr>
          <p:cNvSpPr/>
          <p:nvPr/>
        </p:nvSpPr>
        <p:spPr>
          <a:xfrm rot="10800000">
            <a:off x="10719551" y="4415216"/>
            <a:ext cx="87980" cy="438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3" name="Right Arrow 102">
            <a:extLst>
              <a:ext uri="{FF2B5EF4-FFF2-40B4-BE49-F238E27FC236}">
                <a16:creationId xmlns:a16="http://schemas.microsoft.com/office/drawing/2014/main" id="{11CEFB6C-812E-AA46-A2E4-BDE7D5BA59A6}"/>
              </a:ext>
            </a:extLst>
          </p:cNvPr>
          <p:cNvSpPr/>
          <p:nvPr/>
        </p:nvSpPr>
        <p:spPr>
          <a:xfrm rot="16200000">
            <a:off x="6346389" y="4593446"/>
            <a:ext cx="337724" cy="18209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A3D929A-8541-EB46-9D7D-F85503B1F080}"/>
              </a:ext>
            </a:extLst>
          </p:cNvPr>
          <p:cNvSpPr/>
          <p:nvPr/>
        </p:nvSpPr>
        <p:spPr>
          <a:xfrm rot="5400000">
            <a:off x="6517230" y="4800211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D1E9A40-311F-7443-A546-3D2901B523A0}"/>
              </a:ext>
            </a:extLst>
          </p:cNvPr>
          <p:cNvSpPr/>
          <p:nvPr/>
        </p:nvSpPr>
        <p:spPr>
          <a:xfrm rot="5400000">
            <a:off x="10677878" y="4799993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C98DEEB-FE1F-A64D-8B3D-0B92BD791DDC}"/>
              </a:ext>
            </a:extLst>
          </p:cNvPr>
          <p:cNvSpPr/>
          <p:nvPr/>
        </p:nvSpPr>
        <p:spPr>
          <a:xfrm rot="5400000">
            <a:off x="3522334" y="2686230"/>
            <a:ext cx="87164" cy="424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7834C9B-1687-4A47-95BE-D51B911C8E13}"/>
              </a:ext>
            </a:extLst>
          </p:cNvPr>
          <p:cNvSpPr/>
          <p:nvPr/>
        </p:nvSpPr>
        <p:spPr>
          <a:xfrm rot="10800000">
            <a:off x="5601477" y="4415216"/>
            <a:ext cx="87980" cy="438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8" name="Right Arrow 107">
            <a:extLst>
              <a:ext uri="{FF2B5EF4-FFF2-40B4-BE49-F238E27FC236}">
                <a16:creationId xmlns:a16="http://schemas.microsoft.com/office/drawing/2014/main" id="{B657F79A-94FE-C448-8315-AB2CC30F751A}"/>
              </a:ext>
            </a:extLst>
          </p:cNvPr>
          <p:cNvSpPr/>
          <p:nvPr/>
        </p:nvSpPr>
        <p:spPr>
          <a:xfrm rot="16200000">
            <a:off x="1228315" y="4593446"/>
            <a:ext cx="337724" cy="18209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86385B8-B8FE-2140-9398-81FE4779A002}"/>
              </a:ext>
            </a:extLst>
          </p:cNvPr>
          <p:cNvSpPr/>
          <p:nvPr/>
        </p:nvSpPr>
        <p:spPr>
          <a:xfrm rot="5400000">
            <a:off x="1399156" y="4800211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E394BC7-94CD-6249-9622-FAE82780918A}"/>
              </a:ext>
            </a:extLst>
          </p:cNvPr>
          <p:cNvSpPr/>
          <p:nvPr/>
        </p:nvSpPr>
        <p:spPr>
          <a:xfrm rot="5400000">
            <a:off x="5559804" y="4799993"/>
            <a:ext cx="83346" cy="1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B8225D42-EEE3-CE40-A26C-58922E21E179}"/>
              </a:ext>
            </a:extLst>
          </p:cNvPr>
          <p:cNvSpPr/>
          <p:nvPr/>
        </p:nvSpPr>
        <p:spPr>
          <a:xfrm>
            <a:off x="5160777" y="2187507"/>
            <a:ext cx="1748071" cy="232812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Automating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Budgeting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Investigating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Operating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Planning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Regulating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Reporting</a:t>
            </a:r>
          </a:p>
          <a:p>
            <a:pPr algn="ctr"/>
            <a:r>
              <a:rPr lang="en-US" sz="1244" dirty="0">
                <a:solidFill>
                  <a:schemeClr val="tx1"/>
                </a:solidFill>
                <a:latin typeface="Swift 4-Regular" panose="02000403070000020004" pitchFamily="2" charset="77"/>
              </a:rPr>
              <a:t>Etc.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3D2142-F2EE-4C42-B5D0-F18A8FC131BB}"/>
              </a:ext>
            </a:extLst>
          </p:cNvPr>
          <p:cNvSpPr txBox="1"/>
          <p:nvPr/>
        </p:nvSpPr>
        <p:spPr>
          <a:xfrm>
            <a:off x="279009" y="5775664"/>
            <a:ext cx="11633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Garamond" charset="0"/>
                <a:ea typeface="Garamond" charset="0"/>
                <a:cs typeface="Garamond" charset="0"/>
              </a:rPr>
              <a:t>Integrated model of structure, systems, and attention </a:t>
            </a:r>
            <a:r>
              <a:rPr lang="en-US" sz="1800" dirty="0">
                <a:latin typeface="Garamond" charset="0"/>
                <a:ea typeface="Garamond" charset="0"/>
                <a:cs typeface="Garamond" charset="0"/>
                <a:sym typeface="Wingdings" pitchFamily="2" charset="2"/>
              </a:rPr>
              <a:t> Good for ABV in general, especially for crisis</a:t>
            </a:r>
            <a:endParaRPr lang="en-US" sz="18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97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AD816D-F13B-8846-89CC-9FAE78F82BFA}"/>
              </a:ext>
            </a:extLst>
          </p:cNvPr>
          <p:cNvSpPr txBox="1"/>
          <p:nvPr/>
        </p:nvSpPr>
        <p:spPr>
          <a:xfrm>
            <a:off x="0" y="626533"/>
            <a:ext cx="12192000" cy="58787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i="1" dirty="0">
                <a:latin typeface="Garamond" charset="0"/>
                <a:ea typeface="Garamond" charset="0"/>
                <a:cs typeface="Garamond" charset="0"/>
              </a:rPr>
              <a:t>How should we re-think crises using this framework? </a:t>
            </a:r>
          </a:p>
        </p:txBody>
      </p:sp>
    </p:spTree>
    <p:extLst>
      <p:ext uri="{BB962C8B-B14F-4D97-AF65-F5344CB8AC3E}">
        <p14:creationId xmlns:p14="http://schemas.microsoft.com/office/powerpoint/2010/main" val="251569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AD816D-F13B-8846-89CC-9FAE78F82BFA}"/>
              </a:ext>
            </a:extLst>
          </p:cNvPr>
          <p:cNvSpPr txBox="1"/>
          <p:nvPr/>
        </p:nvSpPr>
        <p:spPr>
          <a:xfrm>
            <a:off x="0" y="626533"/>
            <a:ext cx="12192000" cy="58787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i="1" dirty="0">
                <a:latin typeface="Garamond" charset="0"/>
                <a:ea typeface="Garamond" charset="0"/>
                <a:cs typeface="Garamond" charset="0"/>
              </a:rPr>
              <a:t>Structure in the ABV of Systemic Crises</a:t>
            </a:r>
          </a:p>
        </p:txBody>
      </p:sp>
    </p:spTree>
    <p:extLst>
      <p:ext uri="{BB962C8B-B14F-4D97-AF65-F5344CB8AC3E}">
        <p14:creationId xmlns:p14="http://schemas.microsoft.com/office/powerpoint/2010/main" val="395616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6533"/>
            <a:ext cx="12192000" cy="58787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i="1" dirty="0">
                <a:latin typeface="Garamond" charset="0"/>
                <a:ea typeface="Garamond" charset="0"/>
                <a:cs typeface="Garamond" charset="0"/>
              </a:rPr>
              <a:t>1. Structure Can Enable, Rather Than Constrain Attention 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Structure (rules, resources, roles, etc.) are generalizable bases for action </a:t>
            </a:r>
            <a:r>
              <a:rPr lang="en-US" sz="2400" dirty="0">
                <a:latin typeface="Garamond" charset="0"/>
                <a:ea typeface="Garamond" charset="0"/>
                <a:cs typeface="Garamond" charset="0"/>
                <a:sym typeface="Wingdings" pitchFamily="2" charset="2"/>
              </a:rPr>
              <a:t> applied to new situations</a:t>
            </a:r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1988 Coal Mine fire: role of “buddy system” and evacuation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1977 Supper Club Fire: work roles (server areas) + gender roles (fire control)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Novelty in crises: mysterious individual inspiration vs. creative ways of instantiating general structures </a:t>
            </a:r>
          </a:p>
        </p:txBody>
      </p:sp>
    </p:spTree>
    <p:extLst>
      <p:ext uri="{BB962C8B-B14F-4D97-AF65-F5344CB8AC3E}">
        <p14:creationId xmlns:p14="http://schemas.microsoft.com/office/powerpoint/2010/main" val="40428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6533"/>
            <a:ext cx="12192000" cy="58787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i="1" dirty="0">
                <a:latin typeface="Garamond" charset="0"/>
                <a:ea typeface="Garamond" charset="0"/>
                <a:cs typeface="Garamond" charset="0"/>
              </a:rPr>
              <a:t>2. Structure Must Be Instantiated in Action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Structure’s effects depend on concrete actions that instantiate it (not routines=mindless)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Practical Question: Allocating safety issues to a role </a:t>
            </a:r>
            <a:r>
              <a:rPr lang="en-US" sz="2400" dirty="0">
                <a:latin typeface="Garamond" charset="0"/>
                <a:ea typeface="Garamond" charset="0"/>
                <a:cs typeface="Garamond" charset="0"/>
                <a:sym typeface="Wingdings" pitchFamily="2" charset="2"/>
              </a:rPr>
              <a:t> stabilize attention?</a:t>
            </a:r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People w/ many roles: UK Soccer Industry (club managers) / NASA Challenger (“engineer hat”)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So, single dedicated role? 1994 Low’s Gully, 1992 </a:t>
            </a:r>
            <a:r>
              <a:rPr lang="en-US" sz="2400" dirty="0" err="1">
                <a:latin typeface="Garamond" charset="0"/>
                <a:ea typeface="Garamond" charset="0"/>
                <a:cs typeface="Garamond" charset="0"/>
              </a:rPr>
              <a:t>Westray</a:t>
            </a:r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 Mine, etc. </a:t>
            </a:r>
            <a:r>
              <a:rPr lang="en-US" sz="2400" dirty="0">
                <a:latin typeface="Garamond" charset="0"/>
                <a:ea typeface="Garamond" charset="0"/>
                <a:cs typeface="Garamond" charset="0"/>
                <a:sym typeface="Wingdings" pitchFamily="2" charset="2"/>
              </a:rPr>
              <a:t> low coherence on issues</a:t>
            </a:r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No broad theorizing! Structure doesn’t have a singular effect, embrace practical nuance</a:t>
            </a:r>
          </a:p>
        </p:txBody>
      </p:sp>
    </p:spTree>
    <p:extLst>
      <p:ext uri="{BB962C8B-B14F-4D97-AF65-F5344CB8AC3E}">
        <p14:creationId xmlns:p14="http://schemas.microsoft.com/office/powerpoint/2010/main" val="184186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6533"/>
            <a:ext cx="12192000" cy="58787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i="1" dirty="0">
                <a:latin typeface="Garamond" charset="0"/>
                <a:ea typeface="Garamond" charset="0"/>
                <a:cs typeface="Garamond" charset="0"/>
              </a:rPr>
              <a:t>3. Structure is an Outcome of Agency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We tend to emphasize actors working within structure, not how actors shape structure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Barings Bank + Enron: secret accounts in margin files, special purpose entities, divisions 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  <a:sym typeface="Wingdings" pitchFamily="2" charset="2"/>
              </a:rPr>
              <a:t> reduced coherence throughout organization  fraudulent activities</a:t>
            </a:r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Organizational structure is not just about design, but also political</a:t>
            </a:r>
          </a:p>
        </p:txBody>
      </p:sp>
    </p:spTree>
    <p:extLst>
      <p:ext uri="{BB962C8B-B14F-4D97-AF65-F5344CB8AC3E}">
        <p14:creationId xmlns:p14="http://schemas.microsoft.com/office/powerpoint/2010/main" val="405699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6533"/>
            <a:ext cx="12192000" cy="58787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i="1" dirty="0">
                <a:latin typeface="Garamond" charset="0"/>
                <a:ea typeface="Garamond" charset="0"/>
                <a:cs typeface="Garamond" charset="0"/>
              </a:rPr>
              <a:t>4. Structure is Enacted in Three Modalities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Any aspect of structure can be enacted toward different ends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Resource like expertise—not just about getting things done, but interpretation 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1993 Novo Nordisk “world champion,” 1996 Mt. Everest “100% success rate”, </a:t>
            </a:r>
            <a:r>
              <a:rPr lang="en-US" sz="2400" dirty="0">
                <a:latin typeface="Garamond" charset="0"/>
                <a:ea typeface="Garamond" charset="0"/>
                <a:cs typeface="Garamond" charset="0"/>
                <a:sym typeface="Wingdings" pitchFamily="2" charset="2"/>
              </a:rPr>
              <a:t>Enron MBA hires as “best and brightest”  reduce vividness, emphasizing past success</a:t>
            </a:r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Attunes us to unintended consequences</a:t>
            </a:r>
          </a:p>
        </p:txBody>
      </p:sp>
    </p:spTree>
    <p:extLst>
      <p:ext uri="{BB962C8B-B14F-4D97-AF65-F5344CB8AC3E}">
        <p14:creationId xmlns:p14="http://schemas.microsoft.com/office/powerpoint/2010/main" val="61341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AD816D-F13B-8846-89CC-9FAE78F82BFA}"/>
              </a:ext>
            </a:extLst>
          </p:cNvPr>
          <p:cNvSpPr txBox="1"/>
          <p:nvPr/>
        </p:nvSpPr>
        <p:spPr>
          <a:xfrm>
            <a:off x="0" y="626533"/>
            <a:ext cx="12192000" cy="58787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i="1" dirty="0">
                <a:latin typeface="Garamond" charset="0"/>
                <a:ea typeface="Garamond" charset="0"/>
                <a:cs typeface="Garamond" charset="0"/>
              </a:rPr>
              <a:t>Systems in the ABV of Systemic Crises</a:t>
            </a:r>
          </a:p>
        </p:txBody>
      </p:sp>
    </p:spTree>
    <p:extLst>
      <p:ext uri="{BB962C8B-B14F-4D97-AF65-F5344CB8AC3E}">
        <p14:creationId xmlns:p14="http://schemas.microsoft.com/office/powerpoint/2010/main" val="180304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4CFEAD-9526-0044-8CD1-96D5A4359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964" y="323898"/>
            <a:ext cx="6406072" cy="62102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6870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6533"/>
            <a:ext cx="12192000" cy="58787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i="1" dirty="0">
                <a:latin typeface="Garamond" charset="0"/>
                <a:ea typeface="Garamond" charset="0"/>
                <a:cs typeface="Garamond" charset="0"/>
              </a:rPr>
              <a:t>1. Intertwined Practices Influence Each Other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To understand any practice, one must understand its intertwinement with others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1984 Challenger: 71% safety staff cut, C1-R/C1 designation, new vocabularies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Reveals hidden interdependencies, encourages configurational thinking</a:t>
            </a:r>
          </a:p>
        </p:txBody>
      </p:sp>
    </p:spTree>
    <p:extLst>
      <p:ext uri="{BB962C8B-B14F-4D97-AF65-F5344CB8AC3E}">
        <p14:creationId xmlns:p14="http://schemas.microsoft.com/office/powerpoint/2010/main" val="110344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6533"/>
            <a:ext cx="12192000" cy="58787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i="1" dirty="0">
                <a:latin typeface="Garamond" charset="0"/>
                <a:ea typeface="Garamond" charset="0"/>
                <a:cs typeface="Garamond" charset="0"/>
              </a:rPr>
              <a:t>2. Practices Interface Beyond Organizational Boundaries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Effects of practices depend on factors that reach beyond the organization</a:t>
            </a:r>
          </a:p>
          <a:p>
            <a:pPr algn="ctr"/>
            <a:r>
              <a:rPr lang="en-US" sz="2400" dirty="0" err="1">
                <a:latin typeface="Garamond" charset="0"/>
                <a:ea typeface="Garamond" charset="0"/>
                <a:cs typeface="Garamond" charset="0"/>
              </a:rPr>
              <a:t>Westray</a:t>
            </a:r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 Mine: “tragic hero” schema of miners (memorials, black lung history, etc.)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Mount Everest: industry transition from elite mountaineering to adventure tourism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1979 Three Mile Island, 1986 Chernobyl, 2009 </a:t>
            </a:r>
            <a:r>
              <a:rPr lang="en-US" sz="2400" dirty="0" err="1">
                <a:latin typeface="Garamond" charset="0"/>
                <a:ea typeface="Garamond" charset="0"/>
                <a:cs typeface="Garamond" charset="0"/>
              </a:rPr>
              <a:t>Sayano-Shushenskaya</a:t>
            </a:r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 Dam: gov’t prioritize energy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2005 West Japan Railway: “safety” practices interfaced with cultural emotion schemas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Traces back to root causes outside organization, identifies external boundary conditions</a:t>
            </a:r>
          </a:p>
        </p:txBody>
      </p:sp>
    </p:spTree>
    <p:extLst>
      <p:ext uri="{BB962C8B-B14F-4D97-AF65-F5344CB8AC3E}">
        <p14:creationId xmlns:p14="http://schemas.microsoft.com/office/powerpoint/2010/main" val="60323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6533"/>
            <a:ext cx="12192000" cy="58787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i="1" dirty="0">
                <a:latin typeface="Garamond" charset="0"/>
                <a:ea typeface="Garamond" charset="0"/>
                <a:cs typeface="Garamond" charset="0"/>
              </a:rPr>
              <a:t>3. Practices Involve Different Actors at Different Times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Temporality: how crises might be identified early by who? what new actors may emerge from the crisis? what actors are responsible for transforming structures in response to crisis?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Enron: stock analysts (“triple top” in August 2000) vs. media (legal drama in December 2001)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Public inquiries: production of “fantasy documents” to depoliticize crises?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Local stakeholders: United 93 on 9/11, protest in Ferguson, MO, Detroit’s bankruptcy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Broadens out set of actors we consider—and introduces a temporal element</a:t>
            </a:r>
          </a:p>
        </p:txBody>
      </p:sp>
    </p:spTree>
    <p:extLst>
      <p:ext uri="{BB962C8B-B14F-4D97-AF65-F5344CB8AC3E}">
        <p14:creationId xmlns:p14="http://schemas.microsoft.com/office/powerpoint/2010/main" val="195477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6533"/>
            <a:ext cx="12192000" cy="58787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i="1" dirty="0">
                <a:latin typeface="Garamond" charset="0"/>
                <a:ea typeface="Garamond" charset="0"/>
                <a:cs typeface="Garamond" charset="0"/>
              </a:rPr>
              <a:t>4. Organizational Boundaries Become Flexible During Crisis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Crises reveal failures in organizational capacities, so practices that once helped can now hurt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Columbia recovery: NASA’s science, FEMA’s emergency responses, EPA’s hazardous materials 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Local Stakeholders: </a:t>
            </a:r>
            <a:r>
              <a:rPr lang="en-US" sz="2400" dirty="0" err="1">
                <a:latin typeface="Garamond" charset="0"/>
                <a:ea typeface="Garamond" charset="0"/>
                <a:cs typeface="Garamond" charset="0"/>
              </a:rPr>
              <a:t>KatrinaHelp</a:t>
            </a:r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 Wiki, 2009 Black Sunday bushfire and resources, 2015 European refugee crisis emergent organizations to provide urgent needs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Understudied practices for interorganizational collaboration (including with emerging groups)</a:t>
            </a:r>
          </a:p>
        </p:txBody>
      </p:sp>
    </p:spTree>
    <p:extLst>
      <p:ext uri="{BB962C8B-B14F-4D97-AF65-F5344CB8AC3E}">
        <p14:creationId xmlns:p14="http://schemas.microsoft.com/office/powerpoint/2010/main" val="219185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AD816D-F13B-8846-89CC-9FAE78F82BFA}"/>
              </a:ext>
            </a:extLst>
          </p:cNvPr>
          <p:cNvSpPr txBox="1"/>
          <p:nvPr/>
        </p:nvSpPr>
        <p:spPr>
          <a:xfrm>
            <a:off x="0" y="626533"/>
            <a:ext cx="12192000" cy="58787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i="1" dirty="0">
                <a:latin typeface="Garamond" charset="0"/>
                <a:ea typeface="Garamond" charset="0"/>
                <a:cs typeface="Garamond" charset="0"/>
              </a:rPr>
              <a:t>Attention in the ABV of Systemic Crises</a:t>
            </a:r>
          </a:p>
        </p:txBody>
      </p:sp>
    </p:spTree>
    <p:extLst>
      <p:ext uri="{BB962C8B-B14F-4D97-AF65-F5344CB8AC3E}">
        <p14:creationId xmlns:p14="http://schemas.microsoft.com/office/powerpoint/2010/main" val="207243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6533"/>
            <a:ext cx="12192000" cy="58787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i="1" dirty="0">
                <a:latin typeface="Garamond" charset="0"/>
                <a:ea typeface="Garamond" charset="0"/>
                <a:cs typeface="Garamond" charset="0"/>
              </a:rPr>
              <a:t>1. Practices and Attentional Stability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Sustained focus on a single issue; repeated examinations to understand and respond to the issue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Key issue for stability: tradeoffs between safety issues and other issues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Allocating safety issues to roles, distributing resources, decision-making, oscillation, etc.</a:t>
            </a:r>
          </a:p>
        </p:txBody>
      </p:sp>
    </p:spTree>
    <p:extLst>
      <p:ext uri="{BB962C8B-B14F-4D97-AF65-F5344CB8AC3E}">
        <p14:creationId xmlns:p14="http://schemas.microsoft.com/office/powerpoint/2010/main" val="423487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6533"/>
            <a:ext cx="12192000" cy="58787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i="1" dirty="0">
                <a:latin typeface="Garamond" charset="0"/>
                <a:ea typeface="Garamond" charset="0"/>
                <a:cs typeface="Garamond" charset="0"/>
              </a:rPr>
              <a:t>2. Practices and Attentional Vividness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Richness of registering ongoing events; integrating peripheral and even contradictory information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Key issue for vividness: accessibility and reliance on information/experience from past vs. present 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Automation (Air France 447), reliance on expertise, repeated practices (condensate polishers! Air Florida Flight 90), availability of data (Lodgepole Well Blowout and Columbia disaster), etc.</a:t>
            </a:r>
          </a:p>
        </p:txBody>
      </p:sp>
    </p:spTree>
    <p:extLst>
      <p:ext uri="{BB962C8B-B14F-4D97-AF65-F5344CB8AC3E}">
        <p14:creationId xmlns:p14="http://schemas.microsoft.com/office/powerpoint/2010/main" val="93280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6533"/>
            <a:ext cx="12192000" cy="58787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i="1" dirty="0">
                <a:latin typeface="Garamond" charset="0"/>
                <a:ea typeface="Garamond" charset="0"/>
                <a:cs typeface="Garamond" charset="0"/>
              </a:rPr>
              <a:t>3. Practices and Attentional Coherence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Extent to which actors distributed throughout the system align their attention to the same issues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Key issue for coherence: practices that enhance coherence can cause crises by reducing diversity of perspectives, yet increasing diverse perspectives can fragment coherence and thus exacerbate crises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Enron: job interviews, love bombing, rank and yank </a:t>
            </a:r>
            <a:r>
              <a:rPr lang="en-US" sz="2400" dirty="0">
                <a:latin typeface="Garamond" charset="0"/>
                <a:ea typeface="Garamond" charset="0"/>
                <a:cs typeface="Garamond" charset="0"/>
                <a:sym typeface="Wingdings" pitchFamily="2" charset="2"/>
              </a:rPr>
              <a:t> coherence on vision, removal of dissent</a:t>
            </a:r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Yet, diversity is not enough: 1993 FBI Waco standoff, 2008 Financial crisis and Federal Reserve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Potential solution: practices that go from mere </a:t>
            </a:r>
            <a:r>
              <a:rPr lang="en-US" sz="2400" i="1" dirty="0">
                <a:latin typeface="Garamond" charset="0"/>
                <a:ea typeface="Garamond" charset="0"/>
                <a:cs typeface="Garamond" charset="0"/>
              </a:rPr>
              <a:t>presence</a:t>
            </a:r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 of diverse perspectives to </a:t>
            </a:r>
            <a:r>
              <a:rPr lang="en-US" sz="2400" i="1" dirty="0">
                <a:latin typeface="Garamond" charset="0"/>
                <a:ea typeface="Garamond" charset="0"/>
                <a:cs typeface="Garamond" charset="0"/>
              </a:rPr>
              <a:t>participation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What about public inquiries? UK soccer, Black Saturday bushfire, 1994 Ferry Estonia sinking, etc.</a:t>
            </a:r>
          </a:p>
        </p:txBody>
      </p:sp>
    </p:spTree>
    <p:extLst>
      <p:ext uri="{BB962C8B-B14F-4D97-AF65-F5344CB8AC3E}">
        <p14:creationId xmlns:p14="http://schemas.microsoft.com/office/powerpoint/2010/main" val="80399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6533"/>
            <a:ext cx="12192000" cy="58787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i="1" dirty="0">
                <a:latin typeface="Garamond" charset="0"/>
                <a:ea typeface="Garamond" charset="0"/>
                <a:cs typeface="Garamond" charset="0"/>
              </a:rPr>
              <a:t>Final Thoughts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New way to think about structure, systems, and attention—all centered around practice!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Selection biases in drawing from management journals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(Happy to share my coding of crisis literature!)</a:t>
            </a:r>
          </a:p>
        </p:txBody>
      </p:sp>
    </p:spTree>
    <p:extLst>
      <p:ext uri="{BB962C8B-B14F-4D97-AF65-F5344CB8AC3E}">
        <p14:creationId xmlns:p14="http://schemas.microsoft.com/office/powerpoint/2010/main" val="341527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14" y="2037347"/>
            <a:ext cx="11468986" cy="2759242"/>
          </a:xfrm>
        </p:spPr>
        <p:txBody>
          <a:bodyPr anchor="ctr" anchorCtr="0"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700" i="1" dirty="0">
                <a:latin typeface="Baskerville" charset="0"/>
                <a:ea typeface="Baskerville" charset="0"/>
                <a:cs typeface="Baskerville" charset="0"/>
              </a:rPr>
              <a:t>Questions? Comments?</a:t>
            </a:r>
            <a:endParaRPr lang="en-US" sz="3100" dirty="0">
              <a:latin typeface="Baskerville" charset="0"/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423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6533"/>
            <a:ext cx="12192000" cy="58787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i="1" dirty="0">
                <a:latin typeface="Garamond" charset="0"/>
                <a:ea typeface="Garamond" charset="0"/>
                <a:cs typeface="Garamond" charset="0"/>
              </a:rPr>
              <a:t>Attention-Based View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Organizations </a:t>
            </a:r>
            <a:r>
              <a:rPr lang="en-US" sz="2400" dirty="0">
                <a:latin typeface="Garamond" charset="0"/>
                <a:ea typeface="Garamond" charset="0"/>
                <a:cs typeface="Garamond" charset="0"/>
                <a:sym typeface="Wingdings" pitchFamily="2" charset="2"/>
              </a:rPr>
              <a:t>realize a </a:t>
            </a:r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complementarity between structure and attention</a:t>
            </a:r>
          </a:p>
          <a:p>
            <a:pPr algn="ctr"/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06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1CF1B2-779E-AF41-8CAD-2B27C5101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64" y="367461"/>
            <a:ext cx="4064148" cy="612307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2A30F1-B690-7244-AE76-7869D4113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636" y="1174750"/>
            <a:ext cx="7924800" cy="45085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201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6533"/>
            <a:ext cx="12192000" cy="58787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i="1" dirty="0">
                <a:latin typeface="Garamond" charset="0"/>
                <a:ea typeface="Garamond" charset="0"/>
                <a:cs typeface="Garamond" charset="0"/>
              </a:rPr>
              <a:t>Attention-Based View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Organizations </a:t>
            </a:r>
            <a:r>
              <a:rPr lang="en-US" sz="2400" dirty="0">
                <a:latin typeface="Garamond" charset="0"/>
                <a:ea typeface="Garamond" charset="0"/>
                <a:cs typeface="Garamond" charset="0"/>
                <a:sym typeface="Wingdings" pitchFamily="2" charset="2"/>
              </a:rPr>
              <a:t>realize a </a:t>
            </a:r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complementarity between structure and attention</a:t>
            </a:r>
          </a:p>
          <a:p>
            <a:pPr algn="ctr"/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2ED5AD43-6C7C-2D4D-BC8C-95008DB09165}"/>
              </a:ext>
            </a:extLst>
          </p:cNvPr>
          <p:cNvSpPr/>
          <p:nvPr/>
        </p:nvSpPr>
        <p:spPr>
          <a:xfrm>
            <a:off x="746648" y="1448972"/>
            <a:ext cx="4517507" cy="1131587"/>
          </a:xfrm>
          <a:prstGeom prst="wedgeRectCallout">
            <a:avLst>
              <a:gd name="adj1" fmla="val -2193"/>
              <a:gd name="adj2" fmla="val 108222"/>
            </a:avLst>
          </a:prstGeom>
          <a:solidFill>
            <a:srgbClr val="FF93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Look less and less like traditional big businesses: distributed, porous, systemic</a:t>
            </a:r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D3F6E0B6-3337-BA4A-B721-219B94F612D9}"/>
              </a:ext>
            </a:extLst>
          </p:cNvPr>
          <p:cNvSpPr/>
          <p:nvPr/>
        </p:nvSpPr>
        <p:spPr>
          <a:xfrm>
            <a:off x="3403097" y="3977130"/>
            <a:ext cx="4517507" cy="1131587"/>
          </a:xfrm>
          <a:prstGeom prst="wedgeRectCallout">
            <a:avLst>
              <a:gd name="adj1" fmla="val 50746"/>
              <a:gd name="adj2" fmla="val -72039"/>
            </a:avLst>
          </a:prstGeom>
          <a:solidFill>
            <a:srgbClr val="FF93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Less reliance on “pipes and prisms” of formal org. chart: dynamic conversations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AF49E4E9-4338-E248-A7CD-121713435F65}"/>
              </a:ext>
            </a:extLst>
          </p:cNvPr>
          <p:cNvSpPr/>
          <p:nvPr/>
        </p:nvSpPr>
        <p:spPr>
          <a:xfrm>
            <a:off x="6096000" y="1448971"/>
            <a:ext cx="4517507" cy="1131587"/>
          </a:xfrm>
          <a:prstGeom prst="wedgeRectCallout">
            <a:avLst>
              <a:gd name="adj1" fmla="val 34553"/>
              <a:gd name="adj2" fmla="val 121898"/>
            </a:avLst>
          </a:prstGeom>
          <a:solidFill>
            <a:srgbClr val="FF93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Less emphasis on limited information processing capacity: more about quality</a:t>
            </a:r>
          </a:p>
        </p:txBody>
      </p:sp>
    </p:spTree>
    <p:extLst>
      <p:ext uri="{BB962C8B-B14F-4D97-AF65-F5344CB8AC3E}">
        <p14:creationId xmlns:p14="http://schemas.microsoft.com/office/powerpoint/2010/main" val="267282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6533"/>
            <a:ext cx="12192000" cy="58787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i="1" dirty="0">
                <a:latin typeface="Garamond" charset="0"/>
                <a:ea typeface="Garamond" charset="0"/>
                <a:cs typeface="Garamond" charset="0"/>
              </a:rPr>
              <a:t>Attention-Based View of Systemic Crises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Crises: rare + significant public events threaten negative impact on stakeholders 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(James et al. 2011)</a:t>
            </a:r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Reveal failures in attention-shaping structures throughout system + attempts to repair them 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(Turner 1976)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  <a:sym typeface="Wingdings" pitchFamily="2" charset="2"/>
              </a:rPr>
              <a:t>Set of rich case studies to retheorize ABV: structure + systems  quality of attention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  <a:sym typeface="Wingdings" pitchFamily="2" charset="2"/>
              </a:rPr>
              <a:t>Practices: discover structure, identify system, identify mechanisms affecting attention quality</a:t>
            </a:r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5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6533"/>
            <a:ext cx="12192000" cy="58787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i="1" dirty="0">
                <a:latin typeface="Garamond" charset="0"/>
                <a:ea typeface="Garamond" charset="0"/>
                <a:cs typeface="Garamond" charset="0"/>
              </a:rPr>
              <a:t>Method</a:t>
            </a:r>
          </a:p>
          <a:p>
            <a:pPr algn="ctr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Interpretive meta-synthesis of qualitative case studies 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(</a:t>
            </a:r>
            <a:r>
              <a:rPr lang="en-US" sz="1600" dirty="0" err="1">
                <a:latin typeface="Garamond" charset="0"/>
                <a:ea typeface="Garamond" charset="0"/>
                <a:cs typeface="Garamond" charset="0"/>
              </a:rPr>
              <a:t>Hoon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 2013; Saini &amp; </a:t>
            </a:r>
            <a:r>
              <a:rPr lang="en-US" sz="1600" dirty="0" err="1">
                <a:latin typeface="Garamond" charset="0"/>
                <a:ea typeface="Garamond" charset="0"/>
                <a:cs typeface="Garamond" charset="0"/>
              </a:rPr>
              <a:t>Shlonsky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 2012)</a:t>
            </a:r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  <a:p>
            <a:pPr marL="457200" indent="-457200" algn="ctr">
              <a:buAutoNum type="arabicPeriod"/>
            </a:pPr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12 org journals: excluding (a) quant, (b) figurative crises, (c) informal, (d) PR&gt;conditions</a:t>
            </a:r>
          </a:p>
          <a:p>
            <a:pPr marL="457200" indent="-457200" algn="ctr">
              <a:buAutoNum type="arabicPeriod"/>
            </a:pPr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Inductive coding 80 articles/42 crises: crisis type, non-organizational actors, narrative summary</a:t>
            </a:r>
          </a:p>
          <a:p>
            <a:pPr marL="457200" indent="-457200" algn="ctr">
              <a:buAutoNum type="arabicPeriod"/>
            </a:pPr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Deductive coding: structuration theory </a:t>
            </a:r>
            <a:r>
              <a:rPr lang="en-US" sz="2400" dirty="0">
                <a:latin typeface="Garamond" charset="0"/>
                <a:ea typeface="Garamond" charset="0"/>
                <a:cs typeface="Garamond" charset="0"/>
                <a:sym typeface="Wingdings" pitchFamily="2" charset="2"/>
              </a:rPr>
              <a:t> 22 conditions linking structure, systems, attention</a:t>
            </a:r>
          </a:p>
          <a:p>
            <a:pPr marL="457200" indent="-457200" algn="ctr">
              <a:buAutoNum type="arabicPeriod"/>
            </a:pPr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Reconceptualization into new theoretical framework: ABV of systemic crises</a:t>
            </a:r>
          </a:p>
        </p:txBody>
      </p:sp>
    </p:spTree>
    <p:extLst>
      <p:ext uri="{BB962C8B-B14F-4D97-AF65-F5344CB8AC3E}">
        <p14:creationId xmlns:p14="http://schemas.microsoft.com/office/powerpoint/2010/main" val="158898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2744816-6906-FC4A-9700-C67020FE3224}"/>
              </a:ext>
            </a:extLst>
          </p:cNvPr>
          <p:cNvGrpSpPr/>
          <p:nvPr/>
        </p:nvGrpSpPr>
        <p:grpSpPr>
          <a:xfrm>
            <a:off x="0" y="0"/>
            <a:ext cx="12192000" cy="28323985"/>
            <a:chOff x="1071563" y="214312"/>
            <a:chExt cx="6038850" cy="140292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B9F873-F617-3844-AE8A-62969331A0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221" t="13750" r="22092" b="33333"/>
            <a:stretch/>
          </p:blipFill>
          <p:spPr>
            <a:xfrm>
              <a:off x="1071563" y="214312"/>
              <a:ext cx="6000750" cy="362902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9379C83-A6B1-B54E-B349-E4672810FD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437" t="14580" r="21875" b="32916"/>
            <a:stretch/>
          </p:blipFill>
          <p:spPr>
            <a:xfrm>
              <a:off x="1109663" y="3857297"/>
              <a:ext cx="6000750" cy="360078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F03C0BA-6881-7949-BC68-C71B056A1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3444" t="29445" r="21868" b="18704"/>
            <a:stretch/>
          </p:blipFill>
          <p:spPr>
            <a:xfrm>
              <a:off x="1109663" y="7433936"/>
              <a:ext cx="6000750" cy="3556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1696B96-534B-104C-9FA0-0D85B03F8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6778" t="43438" r="24773" b="8749"/>
            <a:stretch/>
          </p:blipFill>
          <p:spPr>
            <a:xfrm>
              <a:off x="1477298" y="10964536"/>
              <a:ext cx="5316279" cy="3279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-3.18889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5606</TotalTime>
  <Words>2449</Words>
  <Application>Microsoft Macintosh PowerPoint</Application>
  <PresentationFormat>Widescreen</PresentationFormat>
  <Paragraphs>593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Baskerville</vt:lpstr>
      <vt:lpstr>Calibri</vt:lpstr>
      <vt:lpstr>Calibri Light</vt:lpstr>
      <vt:lpstr>Garamond</vt:lpstr>
      <vt:lpstr>Swift 4-Regular</vt:lpstr>
      <vt:lpstr>Office Theme</vt:lpstr>
      <vt:lpstr> Towards an Attention-Based View of Systemic Crisis    Ravi S. Kudesia, Temple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Systems Meditate Mindfulness, Metacognition, and Distributed Sensemaking</dc:title>
  <dc:creator>Ravi S. Kudesia</dc:creator>
  <cp:lastModifiedBy>Ravi S. Kudesia</cp:lastModifiedBy>
  <cp:revision>294</cp:revision>
  <dcterms:created xsi:type="dcterms:W3CDTF">2020-10-06T12:53:35Z</dcterms:created>
  <dcterms:modified xsi:type="dcterms:W3CDTF">2023-06-16T21:38:26Z</dcterms:modified>
</cp:coreProperties>
</file>