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4" r:id="rId2"/>
    <p:sldMasterId id="2147483696" r:id="rId3"/>
    <p:sldMasterId id="2147483720" r:id="rId4"/>
    <p:sldMasterId id="2147483732" r:id="rId5"/>
  </p:sldMasterIdLst>
  <p:notesMasterIdLst>
    <p:notesMasterId r:id="rId58"/>
  </p:notesMasterIdLst>
  <p:sldIdLst>
    <p:sldId id="256" r:id="rId6"/>
    <p:sldId id="257" r:id="rId7"/>
    <p:sldId id="816" r:id="rId8"/>
    <p:sldId id="818" r:id="rId9"/>
    <p:sldId id="258" r:id="rId10"/>
    <p:sldId id="817" r:id="rId11"/>
    <p:sldId id="260" r:id="rId12"/>
    <p:sldId id="1580" r:id="rId13"/>
    <p:sldId id="1557" r:id="rId14"/>
    <p:sldId id="662" r:id="rId15"/>
    <p:sldId id="266" r:id="rId16"/>
    <p:sldId id="808" r:id="rId17"/>
    <p:sldId id="810" r:id="rId18"/>
    <p:sldId id="1558" r:id="rId19"/>
    <p:sldId id="1582" r:id="rId20"/>
    <p:sldId id="822" r:id="rId21"/>
    <p:sldId id="1581" r:id="rId22"/>
    <p:sldId id="823" r:id="rId23"/>
    <p:sldId id="1562" r:id="rId24"/>
    <p:sldId id="1560" r:id="rId25"/>
    <p:sldId id="811" r:id="rId26"/>
    <p:sldId id="1566" r:id="rId27"/>
    <p:sldId id="1564" r:id="rId28"/>
    <p:sldId id="1568" r:id="rId29"/>
    <p:sldId id="1567" r:id="rId30"/>
    <p:sldId id="1569" r:id="rId31"/>
    <p:sldId id="1570" r:id="rId32"/>
    <p:sldId id="825" r:id="rId33"/>
    <p:sldId id="1571" r:id="rId34"/>
    <p:sldId id="1573" r:id="rId35"/>
    <p:sldId id="1574" r:id="rId36"/>
    <p:sldId id="1575" r:id="rId37"/>
    <p:sldId id="830" r:id="rId38"/>
    <p:sldId id="1576" r:id="rId39"/>
    <p:sldId id="1583" r:id="rId40"/>
    <p:sldId id="979" r:id="rId41"/>
    <p:sldId id="1565" r:id="rId42"/>
    <p:sldId id="832" r:id="rId43"/>
    <p:sldId id="980" r:id="rId44"/>
    <p:sldId id="981" r:id="rId45"/>
    <p:sldId id="982" r:id="rId46"/>
    <p:sldId id="831" r:id="rId47"/>
    <p:sldId id="983" r:id="rId48"/>
    <p:sldId id="1577" r:id="rId49"/>
    <p:sldId id="988" r:id="rId50"/>
    <p:sldId id="985" r:id="rId51"/>
    <p:sldId id="1585" r:id="rId52"/>
    <p:sldId id="1589" r:id="rId53"/>
    <p:sldId id="1587" r:id="rId54"/>
    <p:sldId id="1588" r:id="rId55"/>
    <p:sldId id="1590" r:id="rId56"/>
    <p:sldId id="986" r:id="rId57"/>
  </p:sldIdLst>
  <p:sldSz cx="9144000" cy="6858000" type="screen4x3"/>
  <p:notesSz cx="7004050" cy="9290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6" d="100"/>
          <a:sy n="76" d="100"/>
        </p:scale>
        <p:origin x="1670" y="67"/>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6"/>
          </a:xfrm>
          <a:prstGeom prst="rect">
            <a:avLst/>
          </a:prstGeom>
        </p:spPr>
        <p:txBody>
          <a:bodyPr vert="horz" lIns="93104" tIns="46552" rIns="93104" bIns="46552" rtlCol="0"/>
          <a:lstStyle>
            <a:lvl1pPr algn="l">
              <a:defRPr sz="1200"/>
            </a:lvl1pPr>
          </a:lstStyle>
          <a:p>
            <a:endParaRPr lang="en-US"/>
          </a:p>
        </p:txBody>
      </p:sp>
      <p:sp>
        <p:nvSpPr>
          <p:cNvPr id="3" name="Date Placeholder 2"/>
          <p:cNvSpPr>
            <a:spLocks noGrp="1"/>
          </p:cNvSpPr>
          <p:nvPr>
            <p:ph type="dt" idx="1"/>
          </p:nvPr>
        </p:nvSpPr>
        <p:spPr>
          <a:xfrm>
            <a:off x="3967341" y="0"/>
            <a:ext cx="3035088" cy="466116"/>
          </a:xfrm>
          <a:prstGeom prst="rect">
            <a:avLst/>
          </a:prstGeom>
        </p:spPr>
        <p:txBody>
          <a:bodyPr vert="horz" lIns="93104" tIns="46552" rIns="93104" bIns="46552" rtlCol="0"/>
          <a:lstStyle>
            <a:lvl1pPr algn="r">
              <a:defRPr sz="1200"/>
            </a:lvl1pPr>
          </a:lstStyle>
          <a:p>
            <a:fld id="{2A35C850-1C08-4FED-8733-C1D00BE86A81}" type="datetimeFigureOut">
              <a:rPr lang="en-US" smtClean="0"/>
              <a:t>6/28/2023</a:t>
            </a:fld>
            <a:endParaRPr lang="en-US"/>
          </a:p>
        </p:txBody>
      </p:sp>
      <p:sp>
        <p:nvSpPr>
          <p:cNvPr id="4" name="Slide Image Placeholder 3"/>
          <p:cNvSpPr>
            <a:spLocks noGrp="1" noRot="1" noChangeAspect="1"/>
          </p:cNvSpPr>
          <p:nvPr>
            <p:ph type="sldImg" idx="2"/>
          </p:nvPr>
        </p:nvSpPr>
        <p:spPr>
          <a:xfrm>
            <a:off x="1411288" y="1160463"/>
            <a:ext cx="4181475" cy="3136900"/>
          </a:xfrm>
          <a:prstGeom prst="rect">
            <a:avLst/>
          </a:prstGeom>
          <a:noFill/>
          <a:ln w="12700">
            <a:solidFill>
              <a:prstClr val="black"/>
            </a:solidFill>
          </a:ln>
        </p:spPr>
        <p:txBody>
          <a:bodyPr vert="horz" lIns="93104" tIns="46552" rIns="93104" bIns="46552" rtlCol="0" anchor="ctr"/>
          <a:lstStyle/>
          <a:p>
            <a:endParaRPr lang="en-US"/>
          </a:p>
        </p:txBody>
      </p:sp>
      <p:sp>
        <p:nvSpPr>
          <p:cNvPr id="5" name="Notes Placeholder 4"/>
          <p:cNvSpPr>
            <a:spLocks noGrp="1"/>
          </p:cNvSpPr>
          <p:nvPr>
            <p:ph type="body" sz="quarter" idx="3"/>
          </p:nvPr>
        </p:nvSpPr>
        <p:spPr>
          <a:xfrm>
            <a:off x="700405" y="4470837"/>
            <a:ext cx="5603240" cy="3657957"/>
          </a:xfrm>
          <a:prstGeom prst="rect">
            <a:avLst/>
          </a:prstGeom>
        </p:spPr>
        <p:txBody>
          <a:bodyPr vert="horz" lIns="93104" tIns="46552" rIns="93104"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5"/>
          </a:xfrm>
          <a:prstGeom prst="rect">
            <a:avLst/>
          </a:prstGeom>
        </p:spPr>
        <p:txBody>
          <a:bodyPr vert="horz" lIns="93104" tIns="46552" rIns="93104"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3936"/>
            <a:ext cx="3035088" cy="466115"/>
          </a:xfrm>
          <a:prstGeom prst="rect">
            <a:avLst/>
          </a:prstGeom>
        </p:spPr>
        <p:txBody>
          <a:bodyPr vert="horz" lIns="93104" tIns="46552" rIns="93104" bIns="46552" rtlCol="0" anchor="b"/>
          <a:lstStyle>
            <a:lvl1pPr algn="r">
              <a:defRPr sz="1200"/>
            </a:lvl1pPr>
          </a:lstStyle>
          <a:p>
            <a:fld id="{30328F31-F57B-487F-AAB6-7503582B1429}" type="slidenum">
              <a:rPr lang="en-US" smtClean="0"/>
              <a:t>‹#›</a:t>
            </a:fld>
            <a:endParaRPr lang="en-US"/>
          </a:p>
        </p:txBody>
      </p:sp>
    </p:spTree>
    <p:extLst>
      <p:ext uri="{BB962C8B-B14F-4D97-AF65-F5344CB8AC3E}">
        <p14:creationId xmlns:p14="http://schemas.microsoft.com/office/powerpoint/2010/main" val="3975785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042">
              <a:defRPr/>
            </a:pPr>
            <a:fld id="{7DFB1C84-A92F-4C28-A5B9-C8D2EF3201BC}" type="slidenum">
              <a:rPr lang="en-US">
                <a:solidFill>
                  <a:prstClr val="black"/>
                </a:solidFill>
                <a:latin typeface="Calibri" panose="020F0502020204030204"/>
              </a:rPr>
              <a:pPr defTabSz="931042">
                <a:defRPr/>
              </a:pPr>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862492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88D411-EB25-4506-BE63-AF96E287A9E0}" type="datetime1">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A81E5-5B78-41EE-B2CC-6FCAFD06F802}" type="slidenum">
              <a:rPr lang="en-US" smtClean="0"/>
              <a:t>‹#›</a:t>
            </a:fld>
            <a:endParaRPr lang="en-US"/>
          </a:p>
        </p:txBody>
      </p:sp>
    </p:spTree>
    <p:extLst>
      <p:ext uri="{BB962C8B-B14F-4D97-AF65-F5344CB8AC3E}">
        <p14:creationId xmlns:p14="http://schemas.microsoft.com/office/powerpoint/2010/main" val="2987515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03ECDB-087F-4374-9A11-06982873BF35}" type="datetime1">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A81E5-5B78-41EE-B2CC-6FCAFD06F802}" type="slidenum">
              <a:rPr lang="en-US" smtClean="0"/>
              <a:t>‹#›</a:t>
            </a:fld>
            <a:endParaRPr lang="en-US"/>
          </a:p>
        </p:txBody>
      </p:sp>
    </p:spTree>
    <p:extLst>
      <p:ext uri="{BB962C8B-B14F-4D97-AF65-F5344CB8AC3E}">
        <p14:creationId xmlns:p14="http://schemas.microsoft.com/office/powerpoint/2010/main" val="533200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4CAF4-B1E1-4179-9A3C-CE4ADB42EAA8}" type="datetime1">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A81E5-5B78-41EE-B2CC-6FCAFD06F802}" type="slidenum">
              <a:rPr lang="en-US" smtClean="0"/>
              <a:t>‹#›</a:t>
            </a:fld>
            <a:endParaRPr lang="en-US"/>
          </a:p>
        </p:txBody>
      </p:sp>
    </p:spTree>
    <p:extLst>
      <p:ext uri="{BB962C8B-B14F-4D97-AF65-F5344CB8AC3E}">
        <p14:creationId xmlns:p14="http://schemas.microsoft.com/office/powerpoint/2010/main" val="2096881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FC6F5E-A62D-4766-9E42-1EA35040F28E}" type="datetime1">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7A811-88F1-477C-8CDE-882836DE8207}" type="slidenum">
              <a:rPr lang="en-US" smtClean="0"/>
              <a:t>‹#›</a:t>
            </a:fld>
            <a:endParaRPr lang="en-US"/>
          </a:p>
        </p:txBody>
      </p:sp>
    </p:spTree>
    <p:extLst>
      <p:ext uri="{BB962C8B-B14F-4D97-AF65-F5344CB8AC3E}">
        <p14:creationId xmlns:p14="http://schemas.microsoft.com/office/powerpoint/2010/main" val="3014898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8FD7A1-83AC-4F7C-A5C4-858526BAED7E}" type="datetime1">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7A811-88F1-477C-8CDE-882836DE8207}" type="slidenum">
              <a:rPr lang="en-US" smtClean="0"/>
              <a:t>‹#›</a:t>
            </a:fld>
            <a:endParaRPr lang="en-US"/>
          </a:p>
        </p:txBody>
      </p:sp>
    </p:spTree>
    <p:extLst>
      <p:ext uri="{BB962C8B-B14F-4D97-AF65-F5344CB8AC3E}">
        <p14:creationId xmlns:p14="http://schemas.microsoft.com/office/powerpoint/2010/main" val="920839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B90A87-6967-4EDF-8104-02F765751641}" type="datetime1">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7A811-88F1-477C-8CDE-882836DE8207}" type="slidenum">
              <a:rPr lang="en-US" smtClean="0"/>
              <a:t>‹#›</a:t>
            </a:fld>
            <a:endParaRPr lang="en-US"/>
          </a:p>
        </p:txBody>
      </p:sp>
    </p:spTree>
    <p:extLst>
      <p:ext uri="{BB962C8B-B14F-4D97-AF65-F5344CB8AC3E}">
        <p14:creationId xmlns:p14="http://schemas.microsoft.com/office/powerpoint/2010/main" val="3988379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F12825-51B9-4B1E-866B-EA2CE4BF0BA5}" type="datetime1">
              <a:rPr lang="en-US" smtClean="0"/>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7A811-88F1-477C-8CDE-882836DE8207}" type="slidenum">
              <a:rPr lang="en-US" smtClean="0"/>
              <a:t>‹#›</a:t>
            </a:fld>
            <a:endParaRPr lang="en-US"/>
          </a:p>
        </p:txBody>
      </p:sp>
    </p:spTree>
    <p:extLst>
      <p:ext uri="{BB962C8B-B14F-4D97-AF65-F5344CB8AC3E}">
        <p14:creationId xmlns:p14="http://schemas.microsoft.com/office/powerpoint/2010/main" val="2779260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FE4A72-B1C5-4B87-9F57-F8EA62619E5E}" type="datetime1">
              <a:rPr lang="en-US" smtClean="0"/>
              <a:t>6/28/2023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07A811-88F1-477C-8CDE-882836DE8207}" type="slidenum">
              <a:rPr lang="en-US" smtClean="0"/>
              <a:t>‹#›</a:t>
            </a:fld>
            <a:endParaRPr lang="en-US"/>
          </a:p>
        </p:txBody>
      </p:sp>
    </p:spTree>
    <p:extLst>
      <p:ext uri="{BB962C8B-B14F-4D97-AF65-F5344CB8AC3E}">
        <p14:creationId xmlns:p14="http://schemas.microsoft.com/office/powerpoint/2010/main" val="2317753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D08D44-378E-45CF-85DC-138838FCB76C}" type="datetime1">
              <a:rPr lang="en-US" smtClean="0"/>
              <a:t>6/28/2023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07A811-88F1-477C-8CDE-882836DE8207}" type="slidenum">
              <a:rPr lang="en-US" smtClean="0"/>
              <a:t>‹#›</a:t>
            </a:fld>
            <a:endParaRPr lang="en-US"/>
          </a:p>
        </p:txBody>
      </p:sp>
    </p:spTree>
    <p:extLst>
      <p:ext uri="{BB962C8B-B14F-4D97-AF65-F5344CB8AC3E}">
        <p14:creationId xmlns:p14="http://schemas.microsoft.com/office/powerpoint/2010/main" val="47823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0D3A07-B9E5-4699-BACE-7C29C6E42376}" type="datetime1">
              <a:rPr lang="en-US" smtClean="0"/>
              <a:t>6/28/2023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07A811-88F1-477C-8CDE-882836DE8207}" type="slidenum">
              <a:rPr lang="en-US" smtClean="0"/>
              <a:t>‹#›</a:t>
            </a:fld>
            <a:endParaRPr lang="en-US"/>
          </a:p>
        </p:txBody>
      </p:sp>
    </p:spTree>
    <p:extLst>
      <p:ext uri="{BB962C8B-B14F-4D97-AF65-F5344CB8AC3E}">
        <p14:creationId xmlns:p14="http://schemas.microsoft.com/office/powerpoint/2010/main" val="778885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935C-33C7-4931-9D1B-8292D64C4E34}" type="datetime1">
              <a:rPr lang="en-US" smtClean="0"/>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7A811-88F1-477C-8CDE-882836DE8207}" type="slidenum">
              <a:rPr lang="en-US" smtClean="0"/>
              <a:t>‹#›</a:t>
            </a:fld>
            <a:endParaRPr lang="en-US"/>
          </a:p>
        </p:txBody>
      </p:sp>
    </p:spTree>
    <p:extLst>
      <p:ext uri="{BB962C8B-B14F-4D97-AF65-F5344CB8AC3E}">
        <p14:creationId xmlns:p14="http://schemas.microsoft.com/office/powerpoint/2010/main" val="197543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7E2220-C61B-4F20-BE91-4A3C6706C36E}" type="datetime1">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A81E5-5B78-41EE-B2CC-6FCAFD06F802}" type="slidenum">
              <a:rPr lang="en-US" smtClean="0"/>
              <a:t>‹#›</a:t>
            </a:fld>
            <a:endParaRPr lang="en-US"/>
          </a:p>
        </p:txBody>
      </p:sp>
    </p:spTree>
    <p:extLst>
      <p:ext uri="{BB962C8B-B14F-4D97-AF65-F5344CB8AC3E}">
        <p14:creationId xmlns:p14="http://schemas.microsoft.com/office/powerpoint/2010/main" val="863878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446D94-6EB9-40F0-ABA4-967E3611B75B}" type="datetime1">
              <a:rPr lang="en-US" smtClean="0"/>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7A811-88F1-477C-8CDE-882836DE8207}" type="slidenum">
              <a:rPr lang="en-US" smtClean="0"/>
              <a:t>‹#›</a:t>
            </a:fld>
            <a:endParaRPr lang="en-US"/>
          </a:p>
        </p:txBody>
      </p:sp>
    </p:spTree>
    <p:extLst>
      <p:ext uri="{BB962C8B-B14F-4D97-AF65-F5344CB8AC3E}">
        <p14:creationId xmlns:p14="http://schemas.microsoft.com/office/powerpoint/2010/main" val="3227168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DC100A-0939-4587-B24F-A2F5C2B1CD12}" type="datetime1">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7A811-88F1-477C-8CDE-882836DE8207}" type="slidenum">
              <a:rPr lang="en-US" smtClean="0"/>
              <a:t>‹#›</a:t>
            </a:fld>
            <a:endParaRPr lang="en-US"/>
          </a:p>
        </p:txBody>
      </p:sp>
    </p:spTree>
    <p:extLst>
      <p:ext uri="{BB962C8B-B14F-4D97-AF65-F5344CB8AC3E}">
        <p14:creationId xmlns:p14="http://schemas.microsoft.com/office/powerpoint/2010/main" val="2209816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3A2B1F-6365-4AF6-96AB-EEFEA75A1EEB}" type="datetime1">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7A811-88F1-477C-8CDE-882836DE8207}" type="slidenum">
              <a:rPr lang="en-US" smtClean="0"/>
              <a:t>‹#›</a:t>
            </a:fld>
            <a:endParaRPr lang="en-US"/>
          </a:p>
        </p:txBody>
      </p:sp>
    </p:spTree>
    <p:extLst>
      <p:ext uri="{BB962C8B-B14F-4D97-AF65-F5344CB8AC3E}">
        <p14:creationId xmlns:p14="http://schemas.microsoft.com/office/powerpoint/2010/main" val="4260164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2B6C7-3AC8-4CB6-95D7-CF7F5FE7BF4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0E630FF-77DE-47AD-A866-E9E2F303DFC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1694700-2DC2-4A83-A781-7239DE9EE068}"/>
              </a:ext>
            </a:extLst>
          </p:cNvPr>
          <p:cNvSpPr>
            <a:spLocks noGrp="1"/>
          </p:cNvSpPr>
          <p:nvPr>
            <p:ph type="dt" sz="half" idx="10"/>
          </p:nvPr>
        </p:nvSpPr>
        <p:spPr/>
        <p:txBody>
          <a:bodyPr/>
          <a:lstStyle/>
          <a:p>
            <a:fld id="{82513A21-52C5-4DA0-B9AB-756F7CFB13B7}" type="datetime1">
              <a:rPr lang="en-US" smtClean="0"/>
              <a:t>6/28/2023</a:t>
            </a:fld>
            <a:endParaRPr lang="en-US" dirty="0"/>
          </a:p>
        </p:txBody>
      </p:sp>
      <p:sp>
        <p:nvSpPr>
          <p:cNvPr id="5" name="Footer Placeholder 4">
            <a:extLst>
              <a:ext uri="{FF2B5EF4-FFF2-40B4-BE49-F238E27FC236}">
                <a16:creationId xmlns:a16="http://schemas.microsoft.com/office/drawing/2014/main" id="{F0153E8A-E2EE-4E68-8A52-A7A19FD72A9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612AC40-C30E-4919-A221-5C9BFBCC7DF9}"/>
              </a:ext>
            </a:extLst>
          </p:cNvPr>
          <p:cNvSpPr>
            <a:spLocks noGrp="1"/>
          </p:cNvSpPr>
          <p:nvPr>
            <p:ph type="sldNum" sz="quarter" idx="12"/>
          </p:nvPr>
        </p:nvSpPr>
        <p:spPr/>
        <p:txBody>
          <a:bodyPr/>
          <a:lstStyle/>
          <a:p>
            <a:fld id="{1B1F87D2-F8DF-4E9D-B970-0FD528CCE228}" type="slidenum">
              <a:rPr lang="en-US" smtClean="0"/>
              <a:t>‹#›</a:t>
            </a:fld>
            <a:endParaRPr lang="en-US" dirty="0"/>
          </a:p>
        </p:txBody>
      </p:sp>
    </p:spTree>
    <p:extLst>
      <p:ext uri="{BB962C8B-B14F-4D97-AF65-F5344CB8AC3E}">
        <p14:creationId xmlns:p14="http://schemas.microsoft.com/office/powerpoint/2010/main" val="42106096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6777F-9250-4286-9EF6-B947DEF82D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C5043D-053E-4258-87A1-108731FCAF3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64EB1D-F3FF-496D-8EB1-A8F7FDF80DDB}"/>
              </a:ext>
            </a:extLst>
          </p:cNvPr>
          <p:cNvSpPr>
            <a:spLocks noGrp="1"/>
          </p:cNvSpPr>
          <p:nvPr>
            <p:ph type="dt" sz="half" idx="10"/>
          </p:nvPr>
        </p:nvSpPr>
        <p:spPr/>
        <p:txBody>
          <a:bodyPr/>
          <a:lstStyle/>
          <a:p>
            <a:fld id="{327A87FB-E084-49EA-A0A1-65A801CAA065}" type="datetime1">
              <a:rPr lang="en-US" smtClean="0"/>
              <a:t>6/28/2023</a:t>
            </a:fld>
            <a:endParaRPr lang="en-US" dirty="0"/>
          </a:p>
        </p:txBody>
      </p:sp>
      <p:sp>
        <p:nvSpPr>
          <p:cNvPr id="5" name="Footer Placeholder 4">
            <a:extLst>
              <a:ext uri="{FF2B5EF4-FFF2-40B4-BE49-F238E27FC236}">
                <a16:creationId xmlns:a16="http://schemas.microsoft.com/office/drawing/2014/main" id="{DF4AFD4D-A063-42DF-8A7D-A69036CEC56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BFE3006-61DB-401B-BF4C-EC16AEFCB8E6}"/>
              </a:ext>
            </a:extLst>
          </p:cNvPr>
          <p:cNvSpPr>
            <a:spLocks noGrp="1"/>
          </p:cNvSpPr>
          <p:nvPr>
            <p:ph type="sldNum" sz="quarter" idx="12"/>
          </p:nvPr>
        </p:nvSpPr>
        <p:spPr/>
        <p:txBody>
          <a:bodyPr/>
          <a:lstStyle/>
          <a:p>
            <a:fld id="{1B1F87D2-F8DF-4E9D-B970-0FD528CCE228}" type="slidenum">
              <a:rPr lang="en-US" smtClean="0"/>
              <a:t>‹#›</a:t>
            </a:fld>
            <a:endParaRPr lang="en-US" dirty="0"/>
          </a:p>
        </p:txBody>
      </p:sp>
    </p:spTree>
    <p:extLst>
      <p:ext uri="{BB962C8B-B14F-4D97-AF65-F5344CB8AC3E}">
        <p14:creationId xmlns:p14="http://schemas.microsoft.com/office/powerpoint/2010/main" val="24317629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A2BEB-AA94-4A8F-80A9-BF1849DF8FC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DD2C854-653E-42F8-A7E0-26052C8FF65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DCD6522-7D8D-4B64-AB69-5EC72C2FA19C}"/>
              </a:ext>
            </a:extLst>
          </p:cNvPr>
          <p:cNvSpPr>
            <a:spLocks noGrp="1"/>
          </p:cNvSpPr>
          <p:nvPr>
            <p:ph type="dt" sz="half" idx="10"/>
          </p:nvPr>
        </p:nvSpPr>
        <p:spPr/>
        <p:txBody>
          <a:bodyPr/>
          <a:lstStyle/>
          <a:p>
            <a:fld id="{0EC01F5C-8FCF-4ECF-AD82-52EEF43734C4}" type="datetime1">
              <a:rPr lang="en-US" smtClean="0"/>
              <a:t>6/28/2023</a:t>
            </a:fld>
            <a:endParaRPr lang="en-US" dirty="0"/>
          </a:p>
        </p:txBody>
      </p:sp>
      <p:sp>
        <p:nvSpPr>
          <p:cNvPr id="5" name="Footer Placeholder 4">
            <a:extLst>
              <a:ext uri="{FF2B5EF4-FFF2-40B4-BE49-F238E27FC236}">
                <a16:creationId xmlns:a16="http://schemas.microsoft.com/office/drawing/2014/main" id="{9DD533D1-B49A-4C00-8119-E212366B5F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D3D3D76-9D76-45E9-8472-6DE4E77FFC05}"/>
              </a:ext>
            </a:extLst>
          </p:cNvPr>
          <p:cNvSpPr>
            <a:spLocks noGrp="1"/>
          </p:cNvSpPr>
          <p:nvPr>
            <p:ph type="sldNum" sz="quarter" idx="12"/>
          </p:nvPr>
        </p:nvSpPr>
        <p:spPr/>
        <p:txBody>
          <a:bodyPr/>
          <a:lstStyle/>
          <a:p>
            <a:fld id="{1B1F87D2-F8DF-4E9D-B970-0FD528CCE228}" type="slidenum">
              <a:rPr lang="en-US" smtClean="0"/>
              <a:t>‹#›</a:t>
            </a:fld>
            <a:endParaRPr lang="en-US" dirty="0"/>
          </a:p>
        </p:txBody>
      </p:sp>
    </p:spTree>
    <p:extLst>
      <p:ext uri="{BB962C8B-B14F-4D97-AF65-F5344CB8AC3E}">
        <p14:creationId xmlns:p14="http://schemas.microsoft.com/office/powerpoint/2010/main" val="3881495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1724D-AFAF-41CA-83C7-3881B9D91D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D033A2-D557-4216-9456-C055EECF160E}"/>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B5D159-321B-4568-BB22-FE2C17A7D83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54C515-2FA4-4401-B6CC-5A7E3A288623}"/>
              </a:ext>
            </a:extLst>
          </p:cNvPr>
          <p:cNvSpPr>
            <a:spLocks noGrp="1"/>
          </p:cNvSpPr>
          <p:nvPr>
            <p:ph type="dt" sz="half" idx="10"/>
          </p:nvPr>
        </p:nvSpPr>
        <p:spPr/>
        <p:txBody>
          <a:bodyPr/>
          <a:lstStyle/>
          <a:p>
            <a:fld id="{B82FB721-287B-4F80-9FEF-BA225BA93355}" type="datetime1">
              <a:rPr lang="en-US" smtClean="0"/>
              <a:t>6/28/2023</a:t>
            </a:fld>
            <a:endParaRPr lang="en-US" dirty="0"/>
          </a:p>
        </p:txBody>
      </p:sp>
      <p:sp>
        <p:nvSpPr>
          <p:cNvPr id="6" name="Footer Placeholder 5">
            <a:extLst>
              <a:ext uri="{FF2B5EF4-FFF2-40B4-BE49-F238E27FC236}">
                <a16:creationId xmlns:a16="http://schemas.microsoft.com/office/drawing/2014/main" id="{A56417F6-817C-41B0-9DB9-363D919CB1E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DD9AB52-71F2-441F-B44B-CF52C3E49691}"/>
              </a:ext>
            </a:extLst>
          </p:cNvPr>
          <p:cNvSpPr>
            <a:spLocks noGrp="1"/>
          </p:cNvSpPr>
          <p:nvPr>
            <p:ph type="sldNum" sz="quarter" idx="12"/>
          </p:nvPr>
        </p:nvSpPr>
        <p:spPr/>
        <p:txBody>
          <a:bodyPr/>
          <a:lstStyle/>
          <a:p>
            <a:fld id="{1B1F87D2-F8DF-4E9D-B970-0FD528CCE228}" type="slidenum">
              <a:rPr lang="en-US" smtClean="0"/>
              <a:t>‹#›</a:t>
            </a:fld>
            <a:endParaRPr lang="en-US" dirty="0"/>
          </a:p>
        </p:txBody>
      </p:sp>
    </p:spTree>
    <p:extLst>
      <p:ext uri="{BB962C8B-B14F-4D97-AF65-F5344CB8AC3E}">
        <p14:creationId xmlns:p14="http://schemas.microsoft.com/office/powerpoint/2010/main" val="385292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CD5E9-8C47-452A-AD07-757BA3323389}"/>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9BEFD5-BCD8-49F1-BACF-F9D9FDE1A28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EBE62FBE-6464-4049-A9BB-79DDBE093B68}"/>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EFC35E-3C0D-4C11-861C-576F58A2A8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1CE78558-9E43-470F-A25D-B5347360A99B}"/>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489128-8E24-4216-8A49-73657D25FF48}"/>
              </a:ext>
            </a:extLst>
          </p:cNvPr>
          <p:cNvSpPr>
            <a:spLocks noGrp="1"/>
          </p:cNvSpPr>
          <p:nvPr>
            <p:ph type="dt" sz="half" idx="10"/>
          </p:nvPr>
        </p:nvSpPr>
        <p:spPr/>
        <p:txBody>
          <a:bodyPr/>
          <a:lstStyle/>
          <a:p>
            <a:fld id="{4169C08F-03F2-440D-ABF3-6D42CD866577}" type="datetime1">
              <a:rPr lang="en-US" smtClean="0"/>
              <a:t>6/28/2023</a:t>
            </a:fld>
            <a:endParaRPr lang="en-US" dirty="0"/>
          </a:p>
        </p:txBody>
      </p:sp>
      <p:sp>
        <p:nvSpPr>
          <p:cNvPr id="8" name="Footer Placeholder 7">
            <a:extLst>
              <a:ext uri="{FF2B5EF4-FFF2-40B4-BE49-F238E27FC236}">
                <a16:creationId xmlns:a16="http://schemas.microsoft.com/office/drawing/2014/main" id="{26B6FE87-D23A-487C-BE4D-602D1901CAF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7A49EAA-7C30-44AE-B296-754CE77A1F55}"/>
              </a:ext>
            </a:extLst>
          </p:cNvPr>
          <p:cNvSpPr>
            <a:spLocks noGrp="1"/>
          </p:cNvSpPr>
          <p:nvPr>
            <p:ph type="sldNum" sz="quarter" idx="12"/>
          </p:nvPr>
        </p:nvSpPr>
        <p:spPr/>
        <p:txBody>
          <a:bodyPr/>
          <a:lstStyle/>
          <a:p>
            <a:fld id="{1B1F87D2-F8DF-4E9D-B970-0FD528CCE228}" type="slidenum">
              <a:rPr lang="en-US" smtClean="0"/>
              <a:t>‹#›</a:t>
            </a:fld>
            <a:endParaRPr lang="en-US" dirty="0"/>
          </a:p>
        </p:txBody>
      </p:sp>
    </p:spTree>
    <p:extLst>
      <p:ext uri="{BB962C8B-B14F-4D97-AF65-F5344CB8AC3E}">
        <p14:creationId xmlns:p14="http://schemas.microsoft.com/office/powerpoint/2010/main" val="7111051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E42B4-6B36-4AA6-BAD2-CD4CB3ABE2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83868B-FD8D-43E5-ADD4-680FC7B652E8}"/>
              </a:ext>
            </a:extLst>
          </p:cNvPr>
          <p:cNvSpPr>
            <a:spLocks noGrp="1"/>
          </p:cNvSpPr>
          <p:nvPr>
            <p:ph type="dt" sz="half" idx="10"/>
          </p:nvPr>
        </p:nvSpPr>
        <p:spPr/>
        <p:txBody>
          <a:bodyPr/>
          <a:lstStyle/>
          <a:p>
            <a:fld id="{DEC40679-8AC7-483C-8381-D4D4F027C977}" type="datetime1">
              <a:rPr lang="en-US" smtClean="0"/>
              <a:t>6/28/2023</a:t>
            </a:fld>
            <a:endParaRPr lang="en-US" dirty="0"/>
          </a:p>
        </p:txBody>
      </p:sp>
      <p:sp>
        <p:nvSpPr>
          <p:cNvPr id="4" name="Footer Placeholder 3">
            <a:extLst>
              <a:ext uri="{FF2B5EF4-FFF2-40B4-BE49-F238E27FC236}">
                <a16:creationId xmlns:a16="http://schemas.microsoft.com/office/drawing/2014/main" id="{1B56EDAA-E6FE-4D84-9231-451F0F9DDDB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22F9855-2DA9-404D-A20F-F5DF6946F419}"/>
              </a:ext>
            </a:extLst>
          </p:cNvPr>
          <p:cNvSpPr>
            <a:spLocks noGrp="1"/>
          </p:cNvSpPr>
          <p:nvPr>
            <p:ph type="sldNum" sz="quarter" idx="12"/>
          </p:nvPr>
        </p:nvSpPr>
        <p:spPr/>
        <p:txBody>
          <a:bodyPr/>
          <a:lstStyle/>
          <a:p>
            <a:fld id="{1B1F87D2-F8DF-4E9D-B970-0FD528CCE228}" type="slidenum">
              <a:rPr lang="en-US" smtClean="0"/>
              <a:t>‹#›</a:t>
            </a:fld>
            <a:endParaRPr lang="en-US" dirty="0"/>
          </a:p>
        </p:txBody>
      </p:sp>
    </p:spTree>
    <p:extLst>
      <p:ext uri="{BB962C8B-B14F-4D97-AF65-F5344CB8AC3E}">
        <p14:creationId xmlns:p14="http://schemas.microsoft.com/office/powerpoint/2010/main" val="40522101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D28896-8E23-4F0E-97DE-175D85FBE3BF}"/>
              </a:ext>
            </a:extLst>
          </p:cNvPr>
          <p:cNvSpPr>
            <a:spLocks noGrp="1"/>
          </p:cNvSpPr>
          <p:nvPr>
            <p:ph type="dt" sz="half" idx="10"/>
          </p:nvPr>
        </p:nvSpPr>
        <p:spPr/>
        <p:txBody>
          <a:bodyPr/>
          <a:lstStyle/>
          <a:p>
            <a:fld id="{20EF4B9B-F3B3-4E5E-986F-4F9DB62D05F3}" type="datetime1">
              <a:rPr lang="en-US" smtClean="0"/>
              <a:t>6/28/2023</a:t>
            </a:fld>
            <a:endParaRPr lang="en-US" dirty="0"/>
          </a:p>
        </p:txBody>
      </p:sp>
      <p:sp>
        <p:nvSpPr>
          <p:cNvPr id="3" name="Footer Placeholder 2">
            <a:extLst>
              <a:ext uri="{FF2B5EF4-FFF2-40B4-BE49-F238E27FC236}">
                <a16:creationId xmlns:a16="http://schemas.microsoft.com/office/drawing/2014/main" id="{C7BCEC3E-E23D-44C6-A380-6E2AB233EE3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340A578-21D3-452E-91EB-CFBAA0061C10}"/>
              </a:ext>
            </a:extLst>
          </p:cNvPr>
          <p:cNvSpPr>
            <a:spLocks noGrp="1"/>
          </p:cNvSpPr>
          <p:nvPr>
            <p:ph type="sldNum" sz="quarter" idx="12"/>
          </p:nvPr>
        </p:nvSpPr>
        <p:spPr/>
        <p:txBody>
          <a:bodyPr/>
          <a:lstStyle/>
          <a:p>
            <a:fld id="{1B1F87D2-F8DF-4E9D-B970-0FD528CCE228}" type="slidenum">
              <a:rPr lang="en-US" smtClean="0"/>
              <a:t>‹#›</a:t>
            </a:fld>
            <a:endParaRPr lang="en-US" dirty="0"/>
          </a:p>
        </p:txBody>
      </p:sp>
    </p:spTree>
    <p:extLst>
      <p:ext uri="{BB962C8B-B14F-4D97-AF65-F5344CB8AC3E}">
        <p14:creationId xmlns:p14="http://schemas.microsoft.com/office/powerpoint/2010/main" val="3801248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A430E9-A324-4549-9C45-3F29B58FC1BA}" type="datetime1">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A81E5-5B78-41EE-B2CC-6FCAFD06F802}" type="slidenum">
              <a:rPr lang="en-US" smtClean="0"/>
              <a:t>‹#›</a:t>
            </a:fld>
            <a:endParaRPr lang="en-US"/>
          </a:p>
        </p:txBody>
      </p:sp>
    </p:spTree>
    <p:extLst>
      <p:ext uri="{BB962C8B-B14F-4D97-AF65-F5344CB8AC3E}">
        <p14:creationId xmlns:p14="http://schemas.microsoft.com/office/powerpoint/2010/main" val="27961843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F29A6-70C1-4E63-BC27-B06C7F995FB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B9F81B2-FF9F-4373-900E-CE080F016BC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7216A8-D9F3-4E21-BE38-75954F4C61C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49CD69B0-2485-46FA-9DAF-61AAA0E1E4C9}"/>
              </a:ext>
            </a:extLst>
          </p:cNvPr>
          <p:cNvSpPr>
            <a:spLocks noGrp="1"/>
          </p:cNvSpPr>
          <p:nvPr>
            <p:ph type="dt" sz="half" idx="10"/>
          </p:nvPr>
        </p:nvSpPr>
        <p:spPr/>
        <p:txBody>
          <a:bodyPr/>
          <a:lstStyle/>
          <a:p>
            <a:fld id="{463FDD0B-ECB5-4152-97A7-7E1895FF7897}" type="datetime1">
              <a:rPr lang="en-US" smtClean="0"/>
              <a:t>6/28/2023</a:t>
            </a:fld>
            <a:endParaRPr lang="en-US" dirty="0"/>
          </a:p>
        </p:txBody>
      </p:sp>
      <p:sp>
        <p:nvSpPr>
          <p:cNvPr id="6" name="Footer Placeholder 5">
            <a:extLst>
              <a:ext uri="{FF2B5EF4-FFF2-40B4-BE49-F238E27FC236}">
                <a16:creationId xmlns:a16="http://schemas.microsoft.com/office/drawing/2014/main" id="{DE594FC2-6FE2-4BE7-8BD1-C0F01AED4C3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6F8B539-3DBB-464B-85E3-1C2A198FB1AB}"/>
              </a:ext>
            </a:extLst>
          </p:cNvPr>
          <p:cNvSpPr>
            <a:spLocks noGrp="1"/>
          </p:cNvSpPr>
          <p:nvPr>
            <p:ph type="sldNum" sz="quarter" idx="12"/>
          </p:nvPr>
        </p:nvSpPr>
        <p:spPr/>
        <p:txBody>
          <a:bodyPr/>
          <a:lstStyle/>
          <a:p>
            <a:fld id="{1B1F87D2-F8DF-4E9D-B970-0FD528CCE228}" type="slidenum">
              <a:rPr lang="en-US" smtClean="0"/>
              <a:t>‹#›</a:t>
            </a:fld>
            <a:endParaRPr lang="en-US" dirty="0"/>
          </a:p>
        </p:txBody>
      </p:sp>
    </p:spTree>
    <p:extLst>
      <p:ext uri="{BB962C8B-B14F-4D97-AF65-F5344CB8AC3E}">
        <p14:creationId xmlns:p14="http://schemas.microsoft.com/office/powerpoint/2010/main" val="7405215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3CAE1-632D-4DDB-8FA5-50E28A8E024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87FAA79-48B6-4CA9-BA01-CFE9B8F79AB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E30395F2-9203-447E-9CBE-877B52ECF15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9C534AC6-782A-4F51-9174-7449DCFF68AD}"/>
              </a:ext>
            </a:extLst>
          </p:cNvPr>
          <p:cNvSpPr>
            <a:spLocks noGrp="1"/>
          </p:cNvSpPr>
          <p:nvPr>
            <p:ph type="dt" sz="half" idx="10"/>
          </p:nvPr>
        </p:nvSpPr>
        <p:spPr/>
        <p:txBody>
          <a:bodyPr/>
          <a:lstStyle/>
          <a:p>
            <a:fld id="{098C8C26-D8E2-4F5A-B6D0-344A8DF20FFC}" type="datetime1">
              <a:rPr lang="en-US" smtClean="0"/>
              <a:t>6/28/2023</a:t>
            </a:fld>
            <a:endParaRPr lang="en-US" dirty="0"/>
          </a:p>
        </p:txBody>
      </p:sp>
      <p:sp>
        <p:nvSpPr>
          <p:cNvPr id="6" name="Footer Placeholder 5">
            <a:extLst>
              <a:ext uri="{FF2B5EF4-FFF2-40B4-BE49-F238E27FC236}">
                <a16:creationId xmlns:a16="http://schemas.microsoft.com/office/drawing/2014/main" id="{9E5B7E6E-652D-4282-A7FE-C4E8C6F9532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DB0281F-60D1-4105-B564-E84DF47750A4}"/>
              </a:ext>
            </a:extLst>
          </p:cNvPr>
          <p:cNvSpPr>
            <a:spLocks noGrp="1"/>
          </p:cNvSpPr>
          <p:nvPr>
            <p:ph type="sldNum" sz="quarter" idx="12"/>
          </p:nvPr>
        </p:nvSpPr>
        <p:spPr/>
        <p:txBody>
          <a:bodyPr/>
          <a:lstStyle/>
          <a:p>
            <a:fld id="{1B1F87D2-F8DF-4E9D-B970-0FD528CCE228}" type="slidenum">
              <a:rPr lang="en-US" smtClean="0"/>
              <a:t>‹#›</a:t>
            </a:fld>
            <a:endParaRPr lang="en-US" dirty="0"/>
          </a:p>
        </p:txBody>
      </p:sp>
    </p:spTree>
    <p:extLst>
      <p:ext uri="{BB962C8B-B14F-4D97-AF65-F5344CB8AC3E}">
        <p14:creationId xmlns:p14="http://schemas.microsoft.com/office/powerpoint/2010/main" val="9478085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44817-6E66-4EE0-A214-826AA9B1C0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07D8FC-12E8-4258-804F-0E233A9F7F9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22B6EB-096E-4AC8-8EA8-4DBA8CD8E9C9}"/>
              </a:ext>
            </a:extLst>
          </p:cNvPr>
          <p:cNvSpPr>
            <a:spLocks noGrp="1"/>
          </p:cNvSpPr>
          <p:nvPr>
            <p:ph type="dt" sz="half" idx="10"/>
          </p:nvPr>
        </p:nvSpPr>
        <p:spPr/>
        <p:txBody>
          <a:bodyPr/>
          <a:lstStyle/>
          <a:p>
            <a:fld id="{FEAC7BC3-65D7-4D37-A51D-37BB0BFC3F8D}" type="datetime1">
              <a:rPr lang="en-US" smtClean="0"/>
              <a:t>6/28/2023</a:t>
            </a:fld>
            <a:endParaRPr lang="en-US" dirty="0"/>
          </a:p>
        </p:txBody>
      </p:sp>
      <p:sp>
        <p:nvSpPr>
          <p:cNvPr id="5" name="Footer Placeholder 4">
            <a:extLst>
              <a:ext uri="{FF2B5EF4-FFF2-40B4-BE49-F238E27FC236}">
                <a16:creationId xmlns:a16="http://schemas.microsoft.com/office/drawing/2014/main" id="{F2CBADCB-46C4-43EC-B647-40F4F8B4CB6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36BC4B-5E06-47D6-8462-3A0FAE56B32A}"/>
              </a:ext>
            </a:extLst>
          </p:cNvPr>
          <p:cNvSpPr>
            <a:spLocks noGrp="1"/>
          </p:cNvSpPr>
          <p:nvPr>
            <p:ph type="sldNum" sz="quarter" idx="12"/>
          </p:nvPr>
        </p:nvSpPr>
        <p:spPr/>
        <p:txBody>
          <a:bodyPr/>
          <a:lstStyle/>
          <a:p>
            <a:fld id="{1B1F87D2-F8DF-4E9D-B970-0FD528CCE228}" type="slidenum">
              <a:rPr lang="en-US" smtClean="0"/>
              <a:t>‹#›</a:t>
            </a:fld>
            <a:endParaRPr lang="en-US" dirty="0"/>
          </a:p>
        </p:txBody>
      </p:sp>
    </p:spTree>
    <p:extLst>
      <p:ext uri="{BB962C8B-B14F-4D97-AF65-F5344CB8AC3E}">
        <p14:creationId xmlns:p14="http://schemas.microsoft.com/office/powerpoint/2010/main" val="1425412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E4A46D-5CF2-4423-8D11-EE0BAB990BB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3E6018-3298-431A-9B06-28B9CC3E64D2}"/>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73BD5E-28ED-449E-ACEE-2823C1DCF108}"/>
              </a:ext>
            </a:extLst>
          </p:cNvPr>
          <p:cNvSpPr>
            <a:spLocks noGrp="1"/>
          </p:cNvSpPr>
          <p:nvPr>
            <p:ph type="dt" sz="half" idx="10"/>
          </p:nvPr>
        </p:nvSpPr>
        <p:spPr/>
        <p:txBody>
          <a:bodyPr/>
          <a:lstStyle/>
          <a:p>
            <a:fld id="{50DFD9BE-A150-4D4C-9912-6F7A0D0BF5CB}" type="datetime1">
              <a:rPr lang="en-US" smtClean="0"/>
              <a:t>6/28/2023</a:t>
            </a:fld>
            <a:endParaRPr lang="en-US" dirty="0"/>
          </a:p>
        </p:txBody>
      </p:sp>
      <p:sp>
        <p:nvSpPr>
          <p:cNvPr id="5" name="Footer Placeholder 4">
            <a:extLst>
              <a:ext uri="{FF2B5EF4-FFF2-40B4-BE49-F238E27FC236}">
                <a16:creationId xmlns:a16="http://schemas.microsoft.com/office/drawing/2014/main" id="{239267CC-99E9-411B-A2AA-0D642B5BE01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43DCAE-6510-4AA9-AF4F-6F3E890142AC}"/>
              </a:ext>
            </a:extLst>
          </p:cNvPr>
          <p:cNvSpPr>
            <a:spLocks noGrp="1"/>
          </p:cNvSpPr>
          <p:nvPr>
            <p:ph type="sldNum" sz="quarter" idx="12"/>
          </p:nvPr>
        </p:nvSpPr>
        <p:spPr/>
        <p:txBody>
          <a:bodyPr/>
          <a:lstStyle/>
          <a:p>
            <a:fld id="{1B1F87D2-F8DF-4E9D-B970-0FD528CCE228}" type="slidenum">
              <a:rPr lang="en-US" smtClean="0"/>
              <a:t>‹#›</a:t>
            </a:fld>
            <a:endParaRPr lang="en-US" dirty="0"/>
          </a:p>
        </p:txBody>
      </p:sp>
    </p:spTree>
    <p:extLst>
      <p:ext uri="{BB962C8B-B14F-4D97-AF65-F5344CB8AC3E}">
        <p14:creationId xmlns:p14="http://schemas.microsoft.com/office/powerpoint/2010/main" val="18443876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FC6F5E-A62D-4766-9E42-1EA35040F28E}" type="datetime1">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7A811-88F1-477C-8CDE-882836DE8207}" type="slidenum">
              <a:rPr lang="en-US" smtClean="0"/>
              <a:t>‹#›</a:t>
            </a:fld>
            <a:endParaRPr lang="en-US"/>
          </a:p>
        </p:txBody>
      </p:sp>
    </p:spTree>
    <p:extLst>
      <p:ext uri="{BB962C8B-B14F-4D97-AF65-F5344CB8AC3E}">
        <p14:creationId xmlns:p14="http://schemas.microsoft.com/office/powerpoint/2010/main" val="37768827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8FD7A1-83AC-4F7C-A5C4-858526BAED7E}" type="datetime1">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7A811-88F1-477C-8CDE-882836DE8207}" type="slidenum">
              <a:rPr lang="en-US" smtClean="0"/>
              <a:t>‹#›</a:t>
            </a:fld>
            <a:endParaRPr lang="en-US"/>
          </a:p>
        </p:txBody>
      </p:sp>
    </p:spTree>
    <p:extLst>
      <p:ext uri="{BB962C8B-B14F-4D97-AF65-F5344CB8AC3E}">
        <p14:creationId xmlns:p14="http://schemas.microsoft.com/office/powerpoint/2010/main" val="32121644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B90A87-6967-4EDF-8104-02F765751641}" type="datetime1">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7A811-88F1-477C-8CDE-882836DE8207}" type="slidenum">
              <a:rPr lang="en-US" smtClean="0"/>
              <a:t>‹#›</a:t>
            </a:fld>
            <a:endParaRPr lang="en-US"/>
          </a:p>
        </p:txBody>
      </p:sp>
    </p:spTree>
    <p:extLst>
      <p:ext uri="{BB962C8B-B14F-4D97-AF65-F5344CB8AC3E}">
        <p14:creationId xmlns:p14="http://schemas.microsoft.com/office/powerpoint/2010/main" val="1065196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F12825-51B9-4B1E-866B-EA2CE4BF0BA5}" type="datetime1">
              <a:rPr lang="en-US" smtClean="0"/>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7A811-88F1-477C-8CDE-882836DE8207}" type="slidenum">
              <a:rPr lang="en-US" smtClean="0"/>
              <a:t>‹#›</a:t>
            </a:fld>
            <a:endParaRPr lang="en-US"/>
          </a:p>
        </p:txBody>
      </p:sp>
    </p:spTree>
    <p:extLst>
      <p:ext uri="{BB962C8B-B14F-4D97-AF65-F5344CB8AC3E}">
        <p14:creationId xmlns:p14="http://schemas.microsoft.com/office/powerpoint/2010/main" val="2656224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FE4A72-B1C5-4B87-9F57-F8EA62619E5E}" type="datetime1">
              <a:rPr lang="en-US" smtClean="0"/>
              <a:t>6/28/2023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07A811-88F1-477C-8CDE-882836DE8207}" type="slidenum">
              <a:rPr lang="en-US" smtClean="0"/>
              <a:t>‹#›</a:t>
            </a:fld>
            <a:endParaRPr lang="en-US"/>
          </a:p>
        </p:txBody>
      </p:sp>
    </p:spTree>
    <p:extLst>
      <p:ext uri="{BB962C8B-B14F-4D97-AF65-F5344CB8AC3E}">
        <p14:creationId xmlns:p14="http://schemas.microsoft.com/office/powerpoint/2010/main" val="12229566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D08D44-378E-45CF-85DC-138838FCB76C}" type="datetime1">
              <a:rPr lang="en-US" smtClean="0"/>
              <a:t>6/28/2023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07A811-88F1-477C-8CDE-882836DE8207}" type="slidenum">
              <a:rPr lang="en-US" smtClean="0"/>
              <a:t>‹#›</a:t>
            </a:fld>
            <a:endParaRPr lang="en-US"/>
          </a:p>
        </p:txBody>
      </p:sp>
    </p:spTree>
    <p:extLst>
      <p:ext uri="{BB962C8B-B14F-4D97-AF65-F5344CB8AC3E}">
        <p14:creationId xmlns:p14="http://schemas.microsoft.com/office/powerpoint/2010/main" val="3066281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BCABC5-C64B-44E5-9CB2-BF7E72AA78CA}" type="datetime1">
              <a:rPr lang="en-US" smtClean="0"/>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2A81E5-5B78-41EE-B2CC-6FCAFD06F802}" type="slidenum">
              <a:rPr lang="en-US" smtClean="0"/>
              <a:t>‹#›</a:t>
            </a:fld>
            <a:endParaRPr lang="en-US"/>
          </a:p>
        </p:txBody>
      </p:sp>
    </p:spTree>
    <p:extLst>
      <p:ext uri="{BB962C8B-B14F-4D97-AF65-F5344CB8AC3E}">
        <p14:creationId xmlns:p14="http://schemas.microsoft.com/office/powerpoint/2010/main" val="40829240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0D3A07-B9E5-4699-BACE-7C29C6E42376}" type="datetime1">
              <a:rPr lang="en-US" smtClean="0"/>
              <a:t>6/28/2023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07A811-88F1-477C-8CDE-882836DE8207}" type="slidenum">
              <a:rPr lang="en-US" smtClean="0"/>
              <a:t>‹#›</a:t>
            </a:fld>
            <a:endParaRPr lang="en-US"/>
          </a:p>
        </p:txBody>
      </p:sp>
    </p:spTree>
    <p:extLst>
      <p:ext uri="{BB962C8B-B14F-4D97-AF65-F5344CB8AC3E}">
        <p14:creationId xmlns:p14="http://schemas.microsoft.com/office/powerpoint/2010/main" val="31117076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935C-33C7-4931-9D1B-8292D64C4E34}" type="datetime1">
              <a:rPr lang="en-US" smtClean="0"/>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7A811-88F1-477C-8CDE-882836DE8207}" type="slidenum">
              <a:rPr lang="en-US" smtClean="0"/>
              <a:t>‹#›</a:t>
            </a:fld>
            <a:endParaRPr lang="en-US"/>
          </a:p>
        </p:txBody>
      </p:sp>
    </p:spTree>
    <p:extLst>
      <p:ext uri="{BB962C8B-B14F-4D97-AF65-F5344CB8AC3E}">
        <p14:creationId xmlns:p14="http://schemas.microsoft.com/office/powerpoint/2010/main" val="3907531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446D94-6EB9-40F0-ABA4-967E3611B75B}" type="datetime1">
              <a:rPr lang="en-US" smtClean="0"/>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7A811-88F1-477C-8CDE-882836DE8207}" type="slidenum">
              <a:rPr lang="en-US" smtClean="0"/>
              <a:t>‹#›</a:t>
            </a:fld>
            <a:endParaRPr lang="en-US"/>
          </a:p>
        </p:txBody>
      </p:sp>
    </p:spTree>
    <p:extLst>
      <p:ext uri="{BB962C8B-B14F-4D97-AF65-F5344CB8AC3E}">
        <p14:creationId xmlns:p14="http://schemas.microsoft.com/office/powerpoint/2010/main" val="27858171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DC100A-0939-4587-B24F-A2F5C2B1CD12}" type="datetime1">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7A811-88F1-477C-8CDE-882836DE8207}" type="slidenum">
              <a:rPr lang="en-US" smtClean="0"/>
              <a:t>‹#›</a:t>
            </a:fld>
            <a:endParaRPr lang="en-US"/>
          </a:p>
        </p:txBody>
      </p:sp>
    </p:spTree>
    <p:extLst>
      <p:ext uri="{BB962C8B-B14F-4D97-AF65-F5344CB8AC3E}">
        <p14:creationId xmlns:p14="http://schemas.microsoft.com/office/powerpoint/2010/main" val="22286339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3A2B1F-6365-4AF6-96AB-EEFEA75A1EEB}" type="datetime1">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7A811-88F1-477C-8CDE-882836DE8207}" type="slidenum">
              <a:rPr lang="en-US" smtClean="0"/>
              <a:t>‹#›</a:t>
            </a:fld>
            <a:endParaRPr lang="en-US"/>
          </a:p>
        </p:txBody>
      </p:sp>
    </p:spTree>
    <p:extLst>
      <p:ext uri="{BB962C8B-B14F-4D97-AF65-F5344CB8AC3E}">
        <p14:creationId xmlns:p14="http://schemas.microsoft.com/office/powerpoint/2010/main" val="838178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7BE5-78D3-2FA9-78BC-007440D0ADA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43A62B2-50D5-A055-D3F4-2F741FA364A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E60F172-0EFC-6C97-5EAC-9BEAC6B52124}"/>
              </a:ext>
            </a:extLst>
          </p:cNvPr>
          <p:cNvSpPr>
            <a:spLocks noGrp="1"/>
          </p:cNvSpPr>
          <p:nvPr>
            <p:ph type="dt" sz="half" idx="10"/>
          </p:nvPr>
        </p:nvSpPr>
        <p:spPr/>
        <p:txBody>
          <a:bodyPr/>
          <a:lstStyle/>
          <a:p>
            <a:fld id="{1D8BD707-D9CF-40AE-B4C6-C98DA3205C09}" type="datetimeFigureOut">
              <a:rPr lang="en-US" smtClean="0"/>
              <a:pPr/>
              <a:t>6/28/2023</a:t>
            </a:fld>
            <a:endParaRPr lang="en-US"/>
          </a:p>
        </p:txBody>
      </p:sp>
      <p:sp>
        <p:nvSpPr>
          <p:cNvPr id="5" name="Footer Placeholder 4">
            <a:extLst>
              <a:ext uri="{FF2B5EF4-FFF2-40B4-BE49-F238E27FC236}">
                <a16:creationId xmlns:a16="http://schemas.microsoft.com/office/drawing/2014/main" id="{6A4773DD-33DC-AB55-91E1-CF37111A62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D646D3-93A6-14FF-5167-A361417AD68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58633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5C769-6026-789A-CF9C-5865F7CD5A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34CEB0-95A1-FE23-D14F-B2573E65B6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1FD7B6-84E7-D5B7-F58E-A62B10A91CC3}"/>
              </a:ext>
            </a:extLst>
          </p:cNvPr>
          <p:cNvSpPr>
            <a:spLocks noGrp="1"/>
          </p:cNvSpPr>
          <p:nvPr>
            <p:ph type="dt" sz="half" idx="10"/>
          </p:nvPr>
        </p:nvSpPr>
        <p:spPr/>
        <p:txBody>
          <a:bodyPr/>
          <a:lstStyle/>
          <a:p>
            <a:fld id="{1D8BD707-D9CF-40AE-B4C6-C98DA3205C09}" type="datetimeFigureOut">
              <a:rPr lang="en-US" smtClean="0"/>
              <a:pPr/>
              <a:t>6/28/2023</a:t>
            </a:fld>
            <a:endParaRPr lang="en-US"/>
          </a:p>
        </p:txBody>
      </p:sp>
      <p:sp>
        <p:nvSpPr>
          <p:cNvPr id="5" name="Footer Placeholder 4">
            <a:extLst>
              <a:ext uri="{FF2B5EF4-FFF2-40B4-BE49-F238E27FC236}">
                <a16:creationId xmlns:a16="http://schemas.microsoft.com/office/drawing/2014/main" id="{530B06B5-E902-C6BB-D71C-29135F3006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C98C0-59E2-5756-5568-1A0580D2F36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529853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4B716-4DB8-1C18-6967-B3CE24F5B07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E91537C-84D4-A23D-1FC6-CBEEC2AD153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F415CA-6775-DA7F-064F-F47E10E325AB}"/>
              </a:ext>
            </a:extLst>
          </p:cNvPr>
          <p:cNvSpPr>
            <a:spLocks noGrp="1"/>
          </p:cNvSpPr>
          <p:nvPr>
            <p:ph type="dt" sz="half" idx="10"/>
          </p:nvPr>
        </p:nvSpPr>
        <p:spPr/>
        <p:txBody>
          <a:bodyPr/>
          <a:lstStyle/>
          <a:p>
            <a:fld id="{1D8BD707-D9CF-40AE-B4C6-C98DA3205C09}" type="datetimeFigureOut">
              <a:rPr lang="en-US" smtClean="0"/>
              <a:pPr/>
              <a:t>6/28/2023</a:t>
            </a:fld>
            <a:endParaRPr lang="en-US"/>
          </a:p>
        </p:txBody>
      </p:sp>
      <p:sp>
        <p:nvSpPr>
          <p:cNvPr id="5" name="Footer Placeholder 4">
            <a:extLst>
              <a:ext uri="{FF2B5EF4-FFF2-40B4-BE49-F238E27FC236}">
                <a16:creationId xmlns:a16="http://schemas.microsoft.com/office/drawing/2014/main" id="{A2FA5FD2-D511-496F-AAA4-6AAA1094C7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45243B-B098-B91C-01CE-42DEAB072A3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76888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E054F-C322-FBD9-F7FD-B752CE3A4D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9D9E96-336B-5320-213B-009EE255B22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64A96A-427D-FE9C-EEA3-FEC8D45AF76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212A38-F356-3402-F878-447079690A46}"/>
              </a:ext>
            </a:extLst>
          </p:cNvPr>
          <p:cNvSpPr>
            <a:spLocks noGrp="1"/>
          </p:cNvSpPr>
          <p:nvPr>
            <p:ph type="dt" sz="half" idx="10"/>
          </p:nvPr>
        </p:nvSpPr>
        <p:spPr/>
        <p:txBody>
          <a:bodyPr/>
          <a:lstStyle/>
          <a:p>
            <a:fld id="{1D8BD707-D9CF-40AE-B4C6-C98DA3205C09}" type="datetimeFigureOut">
              <a:rPr lang="en-US" smtClean="0"/>
              <a:pPr/>
              <a:t>6/28/2023</a:t>
            </a:fld>
            <a:endParaRPr lang="en-US"/>
          </a:p>
        </p:txBody>
      </p:sp>
      <p:sp>
        <p:nvSpPr>
          <p:cNvPr id="6" name="Footer Placeholder 5">
            <a:extLst>
              <a:ext uri="{FF2B5EF4-FFF2-40B4-BE49-F238E27FC236}">
                <a16:creationId xmlns:a16="http://schemas.microsoft.com/office/drawing/2014/main" id="{B9A1051D-35FD-6B92-1981-F5538EB2DD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546078-BBD0-80B4-F128-BB2A7227FBD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99467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CBFA8-3D9C-654B-ECB5-5D4899E889A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CD7F65-30A4-BC89-3290-B0B3FCA3B5C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FBB6471-0605-BACB-603B-F59588F7379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64B45B-94E3-953E-00A4-2932D2EFBDC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100AD1C-4400-CBA5-BA8C-7D02DE4AECB3}"/>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FC9F36-5ECC-015E-F7ED-67F160B4EE7D}"/>
              </a:ext>
            </a:extLst>
          </p:cNvPr>
          <p:cNvSpPr>
            <a:spLocks noGrp="1"/>
          </p:cNvSpPr>
          <p:nvPr>
            <p:ph type="dt" sz="half" idx="10"/>
          </p:nvPr>
        </p:nvSpPr>
        <p:spPr/>
        <p:txBody>
          <a:bodyPr/>
          <a:lstStyle/>
          <a:p>
            <a:fld id="{1D8BD707-D9CF-40AE-B4C6-C98DA3205C09}" type="datetimeFigureOut">
              <a:rPr lang="en-US" smtClean="0"/>
              <a:pPr/>
              <a:t>6/28/2023</a:t>
            </a:fld>
            <a:endParaRPr lang="en-US"/>
          </a:p>
        </p:txBody>
      </p:sp>
      <p:sp>
        <p:nvSpPr>
          <p:cNvPr id="8" name="Footer Placeholder 7">
            <a:extLst>
              <a:ext uri="{FF2B5EF4-FFF2-40B4-BE49-F238E27FC236}">
                <a16:creationId xmlns:a16="http://schemas.microsoft.com/office/drawing/2014/main" id="{58BC54B8-17AF-80F4-F6C6-B801B735CB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53E5D8-24D9-57F5-CF5A-E2C0365E0F6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50520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142A03-FBF2-4A38-8E90-3DC4D4B18E2A}" type="datetime1">
              <a:rPr lang="en-US" smtClean="0"/>
              <a:t>6/28/2023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2A81E5-5B78-41EE-B2CC-6FCAFD06F802}" type="slidenum">
              <a:rPr lang="en-US" smtClean="0"/>
              <a:t>‹#›</a:t>
            </a:fld>
            <a:endParaRPr lang="en-US"/>
          </a:p>
        </p:txBody>
      </p:sp>
    </p:spTree>
    <p:extLst>
      <p:ext uri="{BB962C8B-B14F-4D97-AF65-F5344CB8AC3E}">
        <p14:creationId xmlns:p14="http://schemas.microsoft.com/office/powerpoint/2010/main" val="36333323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96553-2CC2-0560-51D9-D1789B0792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6F00F6-15E4-C9A4-DCA3-C373F4506382}"/>
              </a:ext>
            </a:extLst>
          </p:cNvPr>
          <p:cNvSpPr>
            <a:spLocks noGrp="1"/>
          </p:cNvSpPr>
          <p:nvPr>
            <p:ph type="dt" sz="half" idx="10"/>
          </p:nvPr>
        </p:nvSpPr>
        <p:spPr/>
        <p:txBody>
          <a:bodyPr/>
          <a:lstStyle/>
          <a:p>
            <a:fld id="{1D8BD707-D9CF-40AE-B4C6-C98DA3205C09}" type="datetimeFigureOut">
              <a:rPr lang="en-US" smtClean="0"/>
              <a:pPr/>
              <a:t>6/28/2023</a:t>
            </a:fld>
            <a:endParaRPr lang="en-US"/>
          </a:p>
        </p:txBody>
      </p:sp>
      <p:sp>
        <p:nvSpPr>
          <p:cNvPr id="4" name="Footer Placeholder 3">
            <a:extLst>
              <a:ext uri="{FF2B5EF4-FFF2-40B4-BE49-F238E27FC236}">
                <a16:creationId xmlns:a16="http://schemas.microsoft.com/office/drawing/2014/main" id="{50A799C7-9D3B-0DF2-38ED-1A35A49A0A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1DAB46-D1E5-A745-CDD2-4F68CF2F51D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64983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73A8C8-6FF3-1096-A862-31F8DA2AF890}"/>
              </a:ext>
            </a:extLst>
          </p:cNvPr>
          <p:cNvSpPr>
            <a:spLocks noGrp="1"/>
          </p:cNvSpPr>
          <p:nvPr>
            <p:ph type="dt" sz="half" idx="10"/>
          </p:nvPr>
        </p:nvSpPr>
        <p:spPr/>
        <p:txBody>
          <a:bodyPr/>
          <a:lstStyle/>
          <a:p>
            <a:fld id="{1D8BD707-D9CF-40AE-B4C6-C98DA3205C09}" type="datetimeFigureOut">
              <a:rPr lang="en-US" smtClean="0"/>
              <a:pPr/>
              <a:t>6/28/2023</a:t>
            </a:fld>
            <a:endParaRPr lang="en-US"/>
          </a:p>
        </p:txBody>
      </p:sp>
      <p:sp>
        <p:nvSpPr>
          <p:cNvPr id="3" name="Footer Placeholder 2">
            <a:extLst>
              <a:ext uri="{FF2B5EF4-FFF2-40B4-BE49-F238E27FC236}">
                <a16:creationId xmlns:a16="http://schemas.microsoft.com/office/drawing/2014/main" id="{3DEDB91A-49E9-EC94-E55F-26F5C00EC0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1E989D-A468-A9C9-32D8-3D25403D51B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999304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885A0-F4D8-835D-019F-DBAD124500D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592551C-56AC-4BF7-9165-06D887DE20D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1693D1-CB70-2C7D-B9D4-8EB1D445362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D8F32D7-209A-A652-8EED-BBF5EBEB7421}"/>
              </a:ext>
            </a:extLst>
          </p:cNvPr>
          <p:cNvSpPr>
            <a:spLocks noGrp="1"/>
          </p:cNvSpPr>
          <p:nvPr>
            <p:ph type="dt" sz="half" idx="10"/>
          </p:nvPr>
        </p:nvSpPr>
        <p:spPr/>
        <p:txBody>
          <a:bodyPr/>
          <a:lstStyle/>
          <a:p>
            <a:fld id="{1D8BD707-D9CF-40AE-B4C6-C98DA3205C09}" type="datetimeFigureOut">
              <a:rPr lang="en-US" smtClean="0"/>
              <a:pPr/>
              <a:t>6/28/2023</a:t>
            </a:fld>
            <a:endParaRPr lang="en-US"/>
          </a:p>
        </p:txBody>
      </p:sp>
      <p:sp>
        <p:nvSpPr>
          <p:cNvPr id="6" name="Footer Placeholder 5">
            <a:extLst>
              <a:ext uri="{FF2B5EF4-FFF2-40B4-BE49-F238E27FC236}">
                <a16:creationId xmlns:a16="http://schemas.microsoft.com/office/drawing/2014/main" id="{3E2F1C79-A493-D9FC-4060-1492A9D23F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42209E-43EC-BEE3-7CFF-9C31725D1B7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444786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A4552-656F-808D-5BA8-ADBDD195306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979147B-5B5A-ACF1-0586-CC0C698B19A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F2B2FF2-CC32-DE8F-EFE4-637FCE04C3E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7C22FB5-D652-44D7-D7BF-5F5920777800}"/>
              </a:ext>
            </a:extLst>
          </p:cNvPr>
          <p:cNvSpPr>
            <a:spLocks noGrp="1"/>
          </p:cNvSpPr>
          <p:nvPr>
            <p:ph type="dt" sz="half" idx="10"/>
          </p:nvPr>
        </p:nvSpPr>
        <p:spPr/>
        <p:txBody>
          <a:bodyPr/>
          <a:lstStyle/>
          <a:p>
            <a:fld id="{1D8BD707-D9CF-40AE-B4C6-C98DA3205C09}" type="datetimeFigureOut">
              <a:rPr lang="en-US" smtClean="0"/>
              <a:pPr/>
              <a:t>6/28/2023</a:t>
            </a:fld>
            <a:endParaRPr lang="en-US"/>
          </a:p>
        </p:txBody>
      </p:sp>
      <p:sp>
        <p:nvSpPr>
          <p:cNvPr id="6" name="Footer Placeholder 5">
            <a:extLst>
              <a:ext uri="{FF2B5EF4-FFF2-40B4-BE49-F238E27FC236}">
                <a16:creationId xmlns:a16="http://schemas.microsoft.com/office/drawing/2014/main" id="{51A92AF7-C38C-392C-0E7A-6FBA448A46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99531D-253A-A342-E75C-86AD55A6409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664139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61A5D-E5E4-AC85-6CA1-477B047226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60470B-D621-96CE-E20D-CD960D6BA4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075355-4B7A-134E-0A3E-E3D7B3DFE7A9}"/>
              </a:ext>
            </a:extLst>
          </p:cNvPr>
          <p:cNvSpPr>
            <a:spLocks noGrp="1"/>
          </p:cNvSpPr>
          <p:nvPr>
            <p:ph type="dt" sz="half" idx="10"/>
          </p:nvPr>
        </p:nvSpPr>
        <p:spPr/>
        <p:txBody>
          <a:bodyPr/>
          <a:lstStyle/>
          <a:p>
            <a:fld id="{1D8BD707-D9CF-40AE-B4C6-C98DA3205C09}" type="datetimeFigureOut">
              <a:rPr lang="en-US" smtClean="0"/>
              <a:pPr/>
              <a:t>6/28/2023</a:t>
            </a:fld>
            <a:endParaRPr lang="en-US"/>
          </a:p>
        </p:txBody>
      </p:sp>
      <p:sp>
        <p:nvSpPr>
          <p:cNvPr id="5" name="Footer Placeholder 4">
            <a:extLst>
              <a:ext uri="{FF2B5EF4-FFF2-40B4-BE49-F238E27FC236}">
                <a16:creationId xmlns:a16="http://schemas.microsoft.com/office/drawing/2014/main" id="{9C9B87AC-EF61-EA53-77A4-552DA60709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319F76-88E1-89FA-BDB1-EEA81E4AFD8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08724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CA5E3E-D22C-6002-E3AC-E205873B390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C2FB25-A85D-6287-C4D7-411A38FB478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1F4875-13B0-390E-E292-6965AD57A4B5}"/>
              </a:ext>
            </a:extLst>
          </p:cNvPr>
          <p:cNvSpPr>
            <a:spLocks noGrp="1"/>
          </p:cNvSpPr>
          <p:nvPr>
            <p:ph type="dt" sz="half" idx="10"/>
          </p:nvPr>
        </p:nvSpPr>
        <p:spPr/>
        <p:txBody>
          <a:bodyPr/>
          <a:lstStyle/>
          <a:p>
            <a:fld id="{1D8BD707-D9CF-40AE-B4C6-C98DA3205C09}" type="datetimeFigureOut">
              <a:rPr lang="en-US" smtClean="0"/>
              <a:pPr/>
              <a:t>6/28/2023</a:t>
            </a:fld>
            <a:endParaRPr lang="en-US"/>
          </a:p>
        </p:txBody>
      </p:sp>
      <p:sp>
        <p:nvSpPr>
          <p:cNvPr id="5" name="Footer Placeholder 4">
            <a:extLst>
              <a:ext uri="{FF2B5EF4-FFF2-40B4-BE49-F238E27FC236}">
                <a16:creationId xmlns:a16="http://schemas.microsoft.com/office/drawing/2014/main" id="{694BF59D-76B4-B5B6-F6E9-929F56175B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ADD392-9625-E6B7-A00B-A293F6484A7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5814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27CF27-FE83-4AB1-BDC0-62D45BE49288}" type="datetime1">
              <a:rPr lang="en-US" smtClean="0"/>
              <a:t>6/28/2023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2A81E5-5B78-41EE-B2CC-6FCAFD06F802}" type="slidenum">
              <a:rPr lang="en-US" smtClean="0"/>
              <a:t>‹#›</a:t>
            </a:fld>
            <a:endParaRPr lang="en-US"/>
          </a:p>
        </p:txBody>
      </p:sp>
    </p:spTree>
    <p:extLst>
      <p:ext uri="{BB962C8B-B14F-4D97-AF65-F5344CB8AC3E}">
        <p14:creationId xmlns:p14="http://schemas.microsoft.com/office/powerpoint/2010/main" val="3460679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CC16A2-857F-4431-A742-94079B52CBAE}" type="datetime1">
              <a:rPr lang="en-US" smtClean="0"/>
              <a:t>6/28/2023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2A81E5-5B78-41EE-B2CC-6FCAFD06F802}" type="slidenum">
              <a:rPr lang="en-US" smtClean="0"/>
              <a:t>‹#›</a:t>
            </a:fld>
            <a:endParaRPr lang="en-US"/>
          </a:p>
        </p:txBody>
      </p:sp>
    </p:spTree>
    <p:extLst>
      <p:ext uri="{BB962C8B-B14F-4D97-AF65-F5344CB8AC3E}">
        <p14:creationId xmlns:p14="http://schemas.microsoft.com/office/powerpoint/2010/main" val="2857355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1186FF-73C8-4763-9013-FDECDD171166}" type="datetime1">
              <a:rPr lang="en-US" smtClean="0"/>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2A81E5-5B78-41EE-B2CC-6FCAFD06F802}" type="slidenum">
              <a:rPr lang="en-US" smtClean="0"/>
              <a:t>‹#›</a:t>
            </a:fld>
            <a:endParaRPr lang="en-US"/>
          </a:p>
        </p:txBody>
      </p:sp>
    </p:spTree>
    <p:extLst>
      <p:ext uri="{BB962C8B-B14F-4D97-AF65-F5344CB8AC3E}">
        <p14:creationId xmlns:p14="http://schemas.microsoft.com/office/powerpoint/2010/main" val="3796307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BDBA6E-364E-4997-B2AB-367406C411AA}" type="datetime1">
              <a:rPr lang="en-US" smtClean="0"/>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2A81E5-5B78-41EE-B2CC-6FCAFD06F802}" type="slidenum">
              <a:rPr lang="en-US" smtClean="0"/>
              <a:t>‹#›</a:t>
            </a:fld>
            <a:endParaRPr lang="en-US"/>
          </a:p>
        </p:txBody>
      </p:sp>
    </p:spTree>
    <p:extLst>
      <p:ext uri="{BB962C8B-B14F-4D97-AF65-F5344CB8AC3E}">
        <p14:creationId xmlns:p14="http://schemas.microsoft.com/office/powerpoint/2010/main" val="601129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C268B4-193F-41C5-90DE-D54C6E2972F0}" type="datetime1">
              <a:rPr lang="en-US" smtClean="0"/>
              <a:t>6/28/2023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A81E5-5B78-41EE-B2CC-6FCAFD06F802}" type="slidenum">
              <a:rPr lang="en-US" smtClean="0"/>
              <a:t>‹#›</a:t>
            </a:fld>
            <a:endParaRPr lang="en-US"/>
          </a:p>
        </p:txBody>
      </p:sp>
    </p:spTree>
    <p:extLst>
      <p:ext uri="{BB962C8B-B14F-4D97-AF65-F5344CB8AC3E}">
        <p14:creationId xmlns:p14="http://schemas.microsoft.com/office/powerpoint/2010/main" val="172906748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BB597-C23E-49F3-A47B-AB6CAC4979B3}" type="datetime1">
              <a:rPr lang="en-US" smtClean="0"/>
              <a:t>6/28/2023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07A811-88F1-477C-8CDE-882836DE8207}" type="slidenum">
              <a:rPr lang="en-US" smtClean="0"/>
              <a:t>‹#›</a:t>
            </a:fld>
            <a:endParaRPr lang="en-US"/>
          </a:p>
        </p:txBody>
      </p:sp>
    </p:spTree>
    <p:extLst>
      <p:ext uri="{BB962C8B-B14F-4D97-AF65-F5344CB8AC3E}">
        <p14:creationId xmlns:p14="http://schemas.microsoft.com/office/powerpoint/2010/main" val="37722935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00CC30-E44F-44FF-BE91-6D1A18EFAF3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629B21-AFE0-4FAC-8CC4-E4374458D2F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7967FA-E361-420F-A7C2-BC8BFEFA34A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5DDF0CD-2DCF-4FA0-8395-44C0F2C1C6AF}" type="datetime1">
              <a:rPr lang="en-US" smtClean="0"/>
              <a:t>6/28/2023</a:t>
            </a:fld>
            <a:endParaRPr lang="en-US" dirty="0"/>
          </a:p>
        </p:txBody>
      </p:sp>
      <p:sp>
        <p:nvSpPr>
          <p:cNvPr id="5" name="Footer Placeholder 4">
            <a:extLst>
              <a:ext uri="{FF2B5EF4-FFF2-40B4-BE49-F238E27FC236}">
                <a16:creationId xmlns:a16="http://schemas.microsoft.com/office/drawing/2014/main" id="{9D03DCBB-FA38-407E-A5D3-5B0B11A4752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EE57EEF-9B50-462B-8141-14517DE14FB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B1F87D2-F8DF-4E9D-B970-0FD528CCE228}" type="slidenum">
              <a:rPr lang="en-US" smtClean="0"/>
              <a:t>‹#›</a:t>
            </a:fld>
            <a:endParaRPr lang="en-US" dirty="0"/>
          </a:p>
        </p:txBody>
      </p:sp>
    </p:spTree>
    <p:extLst>
      <p:ext uri="{BB962C8B-B14F-4D97-AF65-F5344CB8AC3E}">
        <p14:creationId xmlns:p14="http://schemas.microsoft.com/office/powerpoint/2010/main" val="171892875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BB597-C23E-49F3-A47B-AB6CAC4979B3}" type="datetime1">
              <a:rPr lang="en-US" smtClean="0"/>
              <a:t>6/28/2023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07A811-88F1-477C-8CDE-882836DE8207}" type="slidenum">
              <a:rPr lang="en-US" smtClean="0"/>
              <a:t>‹#›</a:t>
            </a:fld>
            <a:endParaRPr lang="en-US"/>
          </a:p>
        </p:txBody>
      </p:sp>
    </p:spTree>
    <p:extLst>
      <p:ext uri="{BB962C8B-B14F-4D97-AF65-F5344CB8AC3E}">
        <p14:creationId xmlns:p14="http://schemas.microsoft.com/office/powerpoint/2010/main" val="424880381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A273C9-C126-A5C2-A64C-0F16C5579C4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299134-68F6-190C-6D53-861DA495F5E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F0B031-5C8A-90A2-4955-94C5752A027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4C268B4-193F-41C5-90DE-D54C6E2972F0}" type="datetime1">
              <a:rPr lang="en-US" smtClean="0"/>
              <a:t>6/28/2023</a:t>
            </a:fld>
            <a:endParaRPr lang="en-US"/>
          </a:p>
        </p:txBody>
      </p:sp>
      <p:sp>
        <p:nvSpPr>
          <p:cNvPr id="5" name="Footer Placeholder 4">
            <a:extLst>
              <a:ext uri="{FF2B5EF4-FFF2-40B4-BE49-F238E27FC236}">
                <a16:creationId xmlns:a16="http://schemas.microsoft.com/office/drawing/2014/main" id="{45E68866-EA40-51C4-90E5-7660CEAFC07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4730C51-5C0C-7FC5-5AF6-DD20B1B1B4A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B2A81E5-5B78-41EE-B2CC-6FCAFD06F802}" type="slidenum">
              <a:rPr lang="en-US" smtClean="0"/>
              <a:t>‹#›</a:t>
            </a:fld>
            <a:endParaRPr lang="en-US"/>
          </a:p>
        </p:txBody>
      </p:sp>
    </p:spTree>
    <p:extLst>
      <p:ext uri="{BB962C8B-B14F-4D97-AF65-F5344CB8AC3E}">
        <p14:creationId xmlns:p14="http://schemas.microsoft.com/office/powerpoint/2010/main" val="413414117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7.xml"/><Relationship Id="rId5" Type="http://schemas.openxmlformats.org/officeDocument/2006/relationships/image" Target="../media/image31.jpg"/><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8.xml"/><Relationship Id="rId5" Type="http://schemas.openxmlformats.org/officeDocument/2006/relationships/image" Target="../media/image8.jp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35.xml"/><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B08F4-12C4-D672-1ABB-B525B638F39E}"/>
              </a:ext>
            </a:extLst>
          </p:cNvPr>
          <p:cNvSpPr>
            <a:spLocks noGrp="1"/>
          </p:cNvSpPr>
          <p:nvPr>
            <p:ph type="ctrTitle"/>
          </p:nvPr>
        </p:nvSpPr>
        <p:spPr/>
        <p:txBody>
          <a:bodyPr/>
          <a:lstStyle/>
          <a:p>
            <a:r>
              <a:rPr kumimoji="0" lang="en-US" sz="2800" b="1" i="0" u="none" strike="noStrike" kern="1200" cap="none" spc="0" normalizeH="0" baseline="0" noProof="0" dirty="0">
                <a:ln>
                  <a:noFill/>
                </a:ln>
                <a:solidFill>
                  <a:schemeClr val="accent1">
                    <a:lumMod val="40000"/>
                    <a:lumOff val="60000"/>
                  </a:schemeClr>
                </a:solidFill>
                <a:effectLst/>
                <a:uLnTx/>
                <a:uFillTx/>
                <a:latin typeface="Calibri" panose="020F0502020204030204" pitchFamily="34" charset="0"/>
                <a:ea typeface="Calibri" panose="020F0502020204030204" pitchFamily="34" charset="0"/>
                <a:cs typeface="Arial" panose="020B0604020202020204" pitchFamily="34" charset="0"/>
              </a:rPr>
              <a:t>Interlocking Surprises: </a:t>
            </a:r>
            <a:br>
              <a:rPr kumimoji="0" lang="en-US" sz="2800" b="1" i="0" u="none" strike="noStrike" kern="1200" cap="none" spc="0" normalizeH="0" baseline="0" noProof="0" dirty="0">
                <a:ln>
                  <a:noFill/>
                </a:ln>
                <a:solidFill>
                  <a:schemeClr val="accent1">
                    <a:lumMod val="40000"/>
                    <a:lumOff val="60000"/>
                  </a:schemeClr>
                </a:solidFill>
                <a:effectLst/>
                <a:uLnTx/>
                <a:uFillTx/>
                <a:latin typeface="Calibri" panose="020F0502020204030204" pitchFamily="34" charset="0"/>
                <a:ea typeface="Calibri" panose="020F0502020204030204" pitchFamily="34" charset="0"/>
                <a:cs typeface="Arial" panose="020B0604020202020204" pitchFamily="34" charset="0"/>
              </a:rPr>
            </a:br>
            <a:r>
              <a:rPr kumimoji="0" lang="en-US" sz="2800" b="1" i="0" u="none" strike="noStrike" kern="1200" cap="none" spc="0" normalizeH="0" baseline="0" noProof="0" dirty="0">
                <a:ln>
                  <a:noFill/>
                </a:ln>
                <a:solidFill>
                  <a:schemeClr val="accent1">
                    <a:lumMod val="40000"/>
                    <a:lumOff val="60000"/>
                  </a:schemeClr>
                </a:solidFill>
                <a:effectLst/>
                <a:uLnTx/>
                <a:uFillTx/>
                <a:latin typeface="Calibri" panose="020F0502020204030204" pitchFamily="34" charset="0"/>
                <a:ea typeface="Calibri" panose="020F0502020204030204" pitchFamily="34" charset="0"/>
                <a:cs typeface="Arial" panose="020B0604020202020204" pitchFamily="34" charset="0"/>
              </a:rPr>
              <a:t>Their Nature, Implications and Potential Responses</a:t>
            </a:r>
            <a:br>
              <a:rPr kumimoji="0" lang="en-US" sz="2500" b="1" i="0" u="none" strike="noStrike" kern="1200" cap="none" spc="0" normalizeH="0" baseline="0" noProof="0" dirty="0">
                <a:ln>
                  <a:noFill/>
                </a:ln>
                <a:solidFill>
                  <a:srgbClr val="FFC000">
                    <a:lumMod val="40000"/>
                    <a:lumOff val="60000"/>
                  </a:srgbClr>
                </a:solidFill>
                <a:effectLst/>
                <a:uLnTx/>
                <a:uFillTx/>
                <a:latin typeface="Calibri" panose="020F0502020204030204" pitchFamily="34" charset="0"/>
                <a:ea typeface="Calibri" panose="020F0502020204030204" pitchFamily="34" charset="0"/>
                <a:cs typeface="Arial" panose="020B0604020202020204" pitchFamily="34" charset="0"/>
              </a:rPr>
            </a:br>
            <a:br>
              <a:rPr kumimoji="0" lang="en-US" sz="2500" b="1" i="0" u="none" strike="noStrike" kern="1200" cap="none" spc="0" normalizeH="0" baseline="0" noProof="0" dirty="0">
                <a:ln>
                  <a:noFill/>
                </a:ln>
                <a:solidFill>
                  <a:srgbClr val="FFC000">
                    <a:lumMod val="40000"/>
                    <a:lumOff val="60000"/>
                  </a:srgbClr>
                </a:solidFill>
                <a:effectLst/>
                <a:uLnTx/>
                <a:uFillTx/>
                <a:latin typeface="Calibri" panose="020F0502020204030204" pitchFamily="34" charset="0"/>
                <a:ea typeface="Calibri" panose="020F0502020204030204" pitchFamily="34" charset="0"/>
                <a:cs typeface="Arial" panose="020B0604020202020204" pitchFamily="34" charset="0"/>
              </a:rPr>
            </a:br>
            <a:r>
              <a:rPr kumimoji="0" lang="en-US" sz="2500" b="0" i="0" u="none" strike="noStrike" kern="1200" cap="none" spc="0" normalizeH="0" baseline="0" noProof="0" dirty="0">
                <a:ln>
                  <a:noFill/>
                </a:ln>
                <a:solidFill>
                  <a:srgbClr val="FFC000">
                    <a:lumMod val="40000"/>
                    <a:lumOff val="60000"/>
                  </a:srgbClr>
                </a:solidFill>
                <a:effectLst/>
                <a:uLnTx/>
                <a:uFillTx/>
                <a:latin typeface="Calibri" panose="020F0502020204030204" pitchFamily="34" charset="0"/>
                <a:ea typeface="Calibri" panose="020F0502020204030204" pitchFamily="34" charset="0"/>
                <a:cs typeface="Arial" panose="020B0604020202020204" pitchFamily="34" charset="0"/>
              </a:rPr>
              <a:t>Moshe Farjoun *</a:t>
            </a:r>
            <a:endParaRPr lang="en-US" dirty="0"/>
          </a:p>
        </p:txBody>
      </p:sp>
      <p:sp>
        <p:nvSpPr>
          <p:cNvPr id="3" name="Subtitle 2">
            <a:extLst>
              <a:ext uri="{FF2B5EF4-FFF2-40B4-BE49-F238E27FC236}">
                <a16:creationId xmlns:a16="http://schemas.microsoft.com/office/drawing/2014/main" id="{31FD2232-FC3D-8F5B-CF8D-D58CE509FC84}"/>
              </a:ext>
            </a:extLst>
          </p:cNvPr>
          <p:cNvSpPr>
            <a:spLocks noGrp="1"/>
          </p:cNvSpPr>
          <p:nvPr>
            <p:ph type="subTitle" idx="1"/>
          </p:nvPr>
        </p:nvSpPr>
        <p:spPr/>
        <p:txBody>
          <a:bodyPr/>
          <a:lstStyle/>
          <a:p>
            <a:pPr marL="0" marR="0" lvl="0" indent="0" algn="ctr" defTabSz="914400" rtl="0" eaLnBrk="1" fontAlgn="auto" latinLnBrk="0" hangingPunct="1">
              <a:lnSpc>
                <a:spcPts val="1000"/>
              </a:lnSpc>
              <a:spcBef>
                <a:spcPts val="1000"/>
              </a:spcBef>
              <a:spcAft>
                <a:spcPts val="0"/>
              </a:spcAft>
              <a:buClrTx/>
              <a:buSzTx/>
              <a:buFont typeface="Arial" panose="020B0604020202020204" pitchFamily="34" charset="0"/>
              <a:buNone/>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ts val="1000"/>
              </a:lnSpc>
              <a:spcBef>
                <a:spcPts val="1000"/>
              </a:spcBef>
              <a:spcAft>
                <a:spcPts val="0"/>
              </a:spcAft>
              <a:buClrTx/>
              <a:buSzTx/>
              <a:buFont typeface="Arial" panose="020B0604020202020204" pitchFamily="34" charset="0"/>
              <a:buNone/>
              <a:tabLst/>
              <a:defRPr/>
            </a:pPr>
            <a:endParaRPr lang="en-US" sz="1700" dirty="0">
              <a:solidFill>
                <a:prstClr val="black"/>
              </a:solidFill>
              <a:latin typeface="Calibri" panose="020F0502020204030204"/>
            </a:endParaRPr>
          </a:p>
          <a:p>
            <a:pPr marL="0" marR="0" lvl="0" indent="0" algn="ctr" defTabSz="914400" rtl="0" eaLnBrk="1" fontAlgn="auto" latinLnBrk="0" hangingPunct="1">
              <a:lnSpc>
                <a:spcPts val="1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A presentation prepared for the</a:t>
            </a:r>
          </a:p>
          <a:p>
            <a:pPr marL="0" marR="0" lvl="0" indent="0" algn="ctr" defTabSz="914400" rtl="0" eaLnBrk="1" fontAlgn="auto" latinLnBrk="0" hangingPunct="1">
              <a:lnSpc>
                <a:spcPts val="1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ELSE (European Leadership for Safety Education) Workshop</a:t>
            </a:r>
          </a:p>
          <a:p>
            <a:pPr marL="0" marR="0" lvl="0" indent="0" algn="ctr" defTabSz="914400" rtl="0" eaLnBrk="1" fontAlgn="auto" latinLnBrk="0" hangingPunct="1">
              <a:lnSpc>
                <a:spcPts val="1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Graduate School of Economics and Management -EUR ELMI, Nice (France)</a:t>
            </a:r>
          </a:p>
          <a:p>
            <a:pPr marL="0" marR="0" lvl="0" indent="0" algn="ctr" defTabSz="914400" rtl="0" eaLnBrk="1" fontAlgn="auto" latinLnBrk="0" hangingPunct="1">
              <a:lnSpc>
                <a:spcPts val="1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June 13-14, 2023</a:t>
            </a:r>
          </a:p>
          <a:p>
            <a:endParaRPr lang="en-US" dirty="0"/>
          </a:p>
        </p:txBody>
      </p:sp>
      <p:sp>
        <p:nvSpPr>
          <p:cNvPr id="4" name="TextBox 3">
            <a:extLst>
              <a:ext uri="{FF2B5EF4-FFF2-40B4-BE49-F238E27FC236}">
                <a16:creationId xmlns:a16="http://schemas.microsoft.com/office/drawing/2014/main" id="{49930AD6-DC24-0E74-46EA-A7FFB014AFD3}"/>
              </a:ext>
            </a:extLst>
          </p:cNvPr>
          <p:cNvSpPr txBox="1"/>
          <p:nvPr/>
        </p:nvSpPr>
        <p:spPr>
          <a:xfrm>
            <a:off x="282804" y="5587738"/>
            <a:ext cx="5766304" cy="646331"/>
          </a:xfrm>
          <a:prstGeom prst="rect">
            <a:avLst/>
          </a:prstGeom>
          <a:noFill/>
        </p:spPr>
        <p:txBody>
          <a:bodyPr wrap="square" rtlCol="0">
            <a:spAutoFit/>
          </a:bodyPr>
          <a:lstStyle/>
          <a:p>
            <a:r>
              <a:rPr lang="en-US" dirty="0">
                <a:solidFill>
                  <a:schemeClr val="accent4">
                    <a:lumMod val="40000"/>
                    <a:lumOff val="60000"/>
                  </a:schemeClr>
                </a:solidFill>
              </a:rPr>
              <a:t>* Schulich School of Business, York University, Canada. </a:t>
            </a:r>
            <a:r>
              <a:rPr lang="en-US" dirty="0">
                <a:solidFill>
                  <a:schemeClr val="accent5">
                    <a:lumMod val="60000"/>
                    <a:lumOff val="40000"/>
                  </a:schemeClr>
                </a:solidFill>
              </a:rPr>
              <a:t>mfarjoun@schulich.yorku.ca</a:t>
            </a:r>
          </a:p>
        </p:txBody>
      </p:sp>
      <p:sp>
        <p:nvSpPr>
          <p:cNvPr id="6" name="TextBox 5">
            <a:extLst>
              <a:ext uri="{FF2B5EF4-FFF2-40B4-BE49-F238E27FC236}">
                <a16:creationId xmlns:a16="http://schemas.microsoft.com/office/drawing/2014/main" id="{08144FD1-269E-1E73-E6D3-809A320A1DFB}"/>
              </a:ext>
            </a:extLst>
          </p:cNvPr>
          <p:cNvSpPr txBox="1"/>
          <p:nvPr/>
        </p:nvSpPr>
        <p:spPr>
          <a:xfrm>
            <a:off x="361741" y="5190773"/>
            <a:ext cx="8571244" cy="369332"/>
          </a:xfrm>
          <a:prstGeom prst="rect">
            <a:avLst/>
          </a:prstGeom>
          <a:noFill/>
        </p:spPr>
        <p:txBody>
          <a:bodyPr wrap="square" rtlCol="0">
            <a:spAutoFit/>
          </a:bodyPr>
          <a:lstStyle/>
          <a:p>
            <a:r>
              <a:rPr lang="en-US" dirty="0">
                <a:solidFill>
                  <a:schemeClr val="accent6">
                    <a:lumMod val="60000"/>
                    <a:lumOff val="40000"/>
                  </a:schemeClr>
                </a:solidFill>
              </a:rPr>
              <a:t>Please do not distribute or share in any form without the author's’ explicit permission</a:t>
            </a:r>
          </a:p>
        </p:txBody>
      </p:sp>
    </p:spTree>
    <p:extLst>
      <p:ext uri="{BB962C8B-B14F-4D97-AF65-F5344CB8AC3E}">
        <p14:creationId xmlns:p14="http://schemas.microsoft.com/office/powerpoint/2010/main" val="3913383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ne open lit box with other closed dark boxes">
            <a:extLst>
              <a:ext uri="{FF2B5EF4-FFF2-40B4-BE49-F238E27FC236}">
                <a16:creationId xmlns:a16="http://schemas.microsoft.com/office/drawing/2014/main" id="{9182C38A-3C34-E43C-DAC4-E4393C0AE942}"/>
              </a:ext>
            </a:extLst>
          </p:cNvPr>
          <p:cNvPicPr>
            <a:picLocks noChangeAspect="1"/>
          </p:cNvPicPr>
          <p:nvPr/>
        </p:nvPicPr>
        <p:blipFill rotWithShape="1">
          <a:blip r:embed="rId2">
            <a:alphaModFix amt="50000"/>
          </a:blip>
          <a:srcRect/>
          <a:stretch/>
        </p:blipFill>
        <p:spPr>
          <a:xfrm>
            <a:off x="20" y="1"/>
            <a:ext cx="9143980" cy="6857999"/>
          </a:xfrm>
          <a:prstGeom prst="rect">
            <a:avLst/>
          </a:prstGeom>
        </p:spPr>
      </p:pic>
      <p:sp>
        <p:nvSpPr>
          <p:cNvPr id="2" name="Title 1">
            <a:extLst>
              <a:ext uri="{FF2B5EF4-FFF2-40B4-BE49-F238E27FC236}">
                <a16:creationId xmlns:a16="http://schemas.microsoft.com/office/drawing/2014/main" id="{D8E1FE2E-559F-0510-469F-B8530008E068}"/>
              </a:ext>
            </a:extLst>
          </p:cNvPr>
          <p:cNvSpPr>
            <a:spLocks noGrp="1"/>
          </p:cNvSpPr>
          <p:nvPr>
            <p:ph type="ctrTitle"/>
          </p:nvPr>
        </p:nvSpPr>
        <p:spPr>
          <a:xfrm>
            <a:off x="1143000" y="1122362"/>
            <a:ext cx="6858000" cy="2900518"/>
          </a:xfrm>
        </p:spPr>
        <p:txBody>
          <a:bodyPr>
            <a:normAutofit/>
          </a:bodyPr>
          <a:lstStyle/>
          <a:p>
            <a:r>
              <a:rPr lang="en-US" dirty="0">
                <a:solidFill>
                  <a:schemeClr val="accent5">
                    <a:lumMod val="40000"/>
                    <a:lumOff val="60000"/>
                  </a:schemeClr>
                </a:solidFill>
              </a:rPr>
              <a:t>Surprise</a:t>
            </a:r>
          </a:p>
        </p:txBody>
      </p:sp>
      <p:sp>
        <p:nvSpPr>
          <p:cNvPr id="3" name="Subtitle 2">
            <a:extLst>
              <a:ext uri="{FF2B5EF4-FFF2-40B4-BE49-F238E27FC236}">
                <a16:creationId xmlns:a16="http://schemas.microsoft.com/office/drawing/2014/main" id="{AF70B27F-4982-1143-52DB-413340EA119E}"/>
              </a:ext>
            </a:extLst>
          </p:cNvPr>
          <p:cNvSpPr>
            <a:spLocks noGrp="1"/>
          </p:cNvSpPr>
          <p:nvPr>
            <p:ph type="subTitle" idx="1"/>
          </p:nvPr>
        </p:nvSpPr>
        <p:spPr>
          <a:xfrm>
            <a:off x="1143000" y="4159404"/>
            <a:ext cx="6858000" cy="1098395"/>
          </a:xfrm>
        </p:spPr>
        <p:txBody>
          <a:bodyPr>
            <a:normAutofit/>
          </a:bodyPr>
          <a:lstStyle/>
          <a:p>
            <a:endParaRPr lang="en-US">
              <a:solidFill>
                <a:srgbClr val="FFFFFF"/>
              </a:solidFill>
            </a:endParaRPr>
          </a:p>
        </p:txBody>
      </p:sp>
      <p:sp>
        <p:nvSpPr>
          <p:cNvPr id="4" name="Slide Number Placeholder 3">
            <a:extLst>
              <a:ext uri="{FF2B5EF4-FFF2-40B4-BE49-F238E27FC236}">
                <a16:creationId xmlns:a16="http://schemas.microsoft.com/office/drawing/2014/main" id="{8FA874E2-8D2D-67B0-778F-99FF48B30819}"/>
              </a:ext>
            </a:extLst>
          </p:cNvPr>
          <p:cNvSpPr>
            <a:spLocks noGrp="1"/>
          </p:cNvSpPr>
          <p:nvPr>
            <p:ph type="sldNum" sz="quarter" idx="12"/>
          </p:nvPr>
        </p:nvSpPr>
        <p:spPr>
          <a:xfrm>
            <a:off x="6457950" y="6356350"/>
            <a:ext cx="2057400"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C507A811-88F1-477C-8CDE-882836DE8207}" type="slidenum">
              <a:rPr kumimoji="0" lang="en-US" sz="1000" b="0" i="0" u="none" strike="noStrike" kern="1200" cap="none" spc="0" normalizeH="0" baseline="0" noProof="0">
                <a:ln>
                  <a:noFill/>
                </a:ln>
                <a:solidFill>
                  <a:schemeClr val="accent1">
                    <a:lumMod val="60000"/>
                    <a:lumOff val="40000"/>
                  </a:schemeClr>
                </a:solidFill>
                <a:effectLst/>
                <a:uLnTx/>
                <a:uFillTx/>
                <a:latin typeface="Calibri" panose="020F0502020204030204"/>
                <a:ea typeface="+mn-ea"/>
                <a:cs typeface="+mn-cs"/>
              </a:rPr>
              <a:pPr marL="0" marR="0" lvl="0" indent="0" defTabSz="457200" rtl="0" eaLnBrk="1" fontAlgn="auto" latinLnBrk="0" hangingPunct="1">
                <a:spcBef>
                  <a:spcPts val="0"/>
                </a:spcBef>
                <a:spcAft>
                  <a:spcPts val="600"/>
                </a:spcAft>
                <a:buClrTx/>
                <a:buSzTx/>
                <a:buFontTx/>
                <a:buNone/>
                <a:tabLst/>
                <a:defRPr/>
              </a:pPr>
              <a:t>10</a:t>
            </a:fld>
            <a:endParaRPr kumimoji="0" lang="en-US" sz="1000" b="0" i="0" u="none" strike="noStrike" kern="1200" cap="none" spc="0" normalizeH="0" baseline="0" noProof="0" dirty="0">
              <a:ln>
                <a:noFill/>
              </a:ln>
              <a:solidFill>
                <a:schemeClr val="accent1">
                  <a:lumMod val="60000"/>
                  <a:lumOff val="4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41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83D0CA-08FD-5BAB-DF28-BDFAB0390573}"/>
              </a:ext>
            </a:extLst>
          </p:cNvPr>
          <p:cNvSpPr>
            <a:spLocks noGrp="1"/>
          </p:cNvSpPr>
          <p:nvPr>
            <p:ph type="title"/>
          </p:nvPr>
        </p:nvSpPr>
        <p:spPr>
          <a:xfrm>
            <a:off x="690643" y="136524"/>
            <a:ext cx="7886700" cy="1325563"/>
          </a:xfrm>
        </p:spPr>
        <p:txBody>
          <a:bodyPr/>
          <a:lstStyle/>
          <a:p>
            <a:r>
              <a:rPr lang="en-US" dirty="0">
                <a:solidFill>
                  <a:schemeClr val="accent5">
                    <a:lumMod val="60000"/>
                    <a:lumOff val="40000"/>
                  </a:schemeClr>
                </a:solidFill>
              </a:rPr>
              <a:t>Surprises</a:t>
            </a:r>
          </a:p>
        </p:txBody>
      </p:sp>
      <p:sp>
        <p:nvSpPr>
          <p:cNvPr id="6" name="Content Placeholder 5">
            <a:extLst>
              <a:ext uri="{FF2B5EF4-FFF2-40B4-BE49-F238E27FC236}">
                <a16:creationId xmlns:a16="http://schemas.microsoft.com/office/drawing/2014/main" id="{AAC4F433-BA41-663D-DA61-2C563F700540}"/>
              </a:ext>
            </a:extLst>
          </p:cNvPr>
          <p:cNvSpPr>
            <a:spLocks noGrp="1"/>
          </p:cNvSpPr>
          <p:nvPr>
            <p:ph idx="1"/>
          </p:nvPr>
        </p:nvSpPr>
        <p:spPr>
          <a:xfrm>
            <a:off x="558907" y="1268934"/>
            <a:ext cx="7886700" cy="1041561"/>
          </a:xfrm>
        </p:spPr>
        <p:txBody>
          <a:bodyPr>
            <a:normAutofit fontScale="85000" lnSpcReduction="10000"/>
          </a:bodyPr>
          <a:lstStyle/>
          <a:p>
            <a:r>
              <a:rPr lang="en-US" dirty="0">
                <a:solidFill>
                  <a:schemeClr val="bg1"/>
                </a:solidFill>
              </a:rPr>
              <a:t>Although they are often described in terms such as crises, disruptions, innovations, discontinuities and the like, the prior anecdotes refer to </a:t>
            </a:r>
            <a:r>
              <a:rPr lang="en-US" dirty="0">
                <a:solidFill>
                  <a:schemeClr val="accent5">
                    <a:lumMod val="60000"/>
                    <a:lumOff val="40000"/>
                  </a:schemeClr>
                </a:solidFill>
              </a:rPr>
              <a:t>surprises</a:t>
            </a:r>
            <a:r>
              <a:rPr lang="en-US" b="1" dirty="0">
                <a:solidFill>
                  <a:schemeClr val="bg1"/>
                </a:solidFill>
              </a:rPr>
              <a:t>,</a:t>
            </a:r>
            <a:r>
              <a:rPr lang="en-US" dirty="0"/>
              <a:t> </a:t>
            </a:r>
            <a:r>
              <a:rPr lang="en-US" dirty="0">
                <a:solidFill>
                  <a:schemeClr val="bg1"/>
                </a:solidFill>
              </a:rPr>
              <a:t>in one way or another </a:t>
            </a:r>
          </a:p>
        </p:txBody>
      </p:sp>
      <p:sp>
        <p:nvSpPr>
          <p:cNvPr id="4" name="Slide Number Placeholder 3">
            <a:extLst>
              <a:ext uri="{FF2B5EF4-FFF2-40B4-BE49-F238E27FC236}">
                <a16:creationId xmlns:a16="http://schemas.microsoft.com/office/drawing/2014/main" id="{8FA874E2-8D2D-67B0-778F-99FF48B30819}"/>
              </a:ext>
            </a:extLst>
          </p:cNvPr>
          <p:cNvSpPr>
            <a:spLocks noGrp="1"/>
          </p:cNvSpPr>
          <p:nvPr>
            <p:ph type="sldNum" sz="quarter" idx="12"/>
          </p:nvPr>
        </p:nvSpPr>
        <p:spPr/>
        <p:txBody>
          <a:bodyPr/>
          <a:lstStyle/>
          <a:p>
            <a:fld id="{C507A811-88F1-477C-8CDE-882836DE8207}" type="slidenum">
              <a:rPr lang="en-US" smtClean="0">
                <a:solidFill>
                  <a:schemeClr val="accent1">
                    <a:lumMod val="60000"/>
                    <a:lumOff val="40000"/>
                  </a:schemeClr>
                </a:solidFill>
              </a:rPr>
              <a:t>11</a:t>
            </a:fld>
            <a:endParaRPr lang="en-US" dirty="0">
              <a:solidFill>
                <a:schemeClr val="accent1">
                  <a:lumMod val="60000"/>
                  <a:lumOff val="40000"/>
                </a:schemeClr>
              </a:solidFill>
            </a:endParaRPr>
          </a:p>
        </p:txBody>
      </p:sp>
      <p:sp>
        <p:nvSpPr>
          <p:cNvPr id="7" name="Rectangle 6">
            <a:extLst>
              <a:ext uri="{FF2B5EF4-FFF2-40B4-BE49-F238E27FC236}">
                <a16:creationId xmlns:a16="http://schemas.microsoft.com/office/drawing/2014/main" id="{EB54E320-A027-BFDA-02A4-696BE72F371D}"/>
              </a:ext>
            </a:extLst>
          </p:cNvPr>
          <p:cNvSpPr/>
          <p:nvPr/>
        </p:nvSpPr>
        <p:spPr>
          <a:xfrm>
            <a:off x="1124477" y="2706781"/>
            <a:ext cx="6540285" cy="376185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E8B4124-38A6-967B-B179-35D9480E7A3C}"/>
              </a:ext>
            </a:extLst>
          </p:cNvPr>
          <p:cNvSpPr/>
          <p:nvPr/>
        </p:nvSpPr>
        <p:spPr>
          <a:xfrm>
            <a:off x="1612238" y="3945464"/>
            <a:ext cx="1805298" cy="95952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expected </a:t>
            </a:r>
          </a:p>
        </p:txBody>
      </p:sp>
      <p:sp>
        <p:nvSpPr>
          <p:cNvPr id="9" name="Rectangle 8">
            <a:extLst>
              <a:ext uri="{FF2B5EF4-FFF2-40B4-BE49-F238E27FC236}">
                <a16:creationId xmlns:a16="http://schemas.microsoft.com/office/drawing/2014/main" id="{65774113-850B-9F45-A632-04E77E71FB10}"/>
              </a:ext>
            </a:extLst>
          </p:cNvPr>
          <p:cNvSpPr/>
          <p:nvPr/>
        </p:nvSpPr>
        <p:spPr>
          <a:xfrm>
            <a:off x="5060930" y="3945463"/>
            <a:ext cx="1882480" cy="95952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Happens</a:t>
            </a:r>
          </a:p>
        </p:txBody>
      </p:sp>
      <p:cxnSp>
        <p:nvCxnSpPr>
          <p:cNvPr id="11" name="Straight Arrow Connector 10">
            <a:extLst>
              <a:ext uri="{FF2B5EF4-FFF2-40B4-BE49-F238E27FC236}">
                <a16:creationId xmlns:a16="http://schemas.microsoft.com/office/drawing/2014/main" id="{40418997-7893-7218-0252-4657F8EE7219}"/>
              </a:ext>
            </a:extLst>
          </p:cNvPr>
          <p:cNvCxnSpPr/>
          <p:nvPr/>
        </p:nvCxnSpPr>
        <p:spPr>
          <a:xfrm>
            <a:off x="3704095" y="4502258"/>
            <a:ext cx="11468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28EE5D0-E972-D8FB-FA1C-F142D2B46FD9}"/>
              </a:ext>
            </a:extLst>
          </p:cNvPr>
          <p:cNvCxnSpPr>
            <a:cxnSpLocks/>
          </p:cNvCxnSpPr>
          <p:nvPr/>
        </p:nvCxnSpPr>
        <p:spPr>
          <a:xfrm>
            <a:off x="3627455" y="3485805"/>
            <a:ext cx="1125415" cy="64449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BA6E12A-1FD0-1339-3101-B1F8B7D3C759}"/>
              </a:ext>
            </a:extLst>
          </p:cNvPr>
          <p:cNvSpPr/>
          <p:nvPr/>
        </p:nvSpPr>
        <p:spPr>
          <a:xfrm>
            <a:off x="5105046" y="5055821"/>
            <a:ext cx="1880308" cy="9042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Does not happen (e.g., a learned  response fails)</a:t>
            </a:r>
          </a:p>
        </p:txBody>
      </p:sp>
      <p:sp>
        <p:nvSpPr>
          <p:cNvPr id="15" name="Rectangle 14">
            <a:extLst>
              <a:ext uri="{FF2B5EF4-FFF2-40B4-BE49-F238E27FC236}">
                <a16:creationId xmlns:a16="http://schemas.microsoft.com/office/drawing/2014/main" id="{B2E06B80-27AE-3D52-D14F-62D1681EF3C7}"/>
              </a:ext>
            </a:extLst>
          </p:cNvPr>
          <p:cNvSpPr/>
          <p:nvPr/>
        </p:nvSpPr>
        <p:spPr>
          <a:xfrm>
            <a:off x="1615143" y="2789588"/>
            <a:ext cx="1805298" cy="97783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unexpected (and even </a:t>
            </a:r>
            <a:r>
              <a:rPr lang="en-US" b="1" dirty="0"/>
              <a:t>unthought </a:t>
            </a:r>
            <a:r>
              <a:rPr lang="en-US" dirty="0"/>
              <a:t>of) </a:t>
            </a:r>
          </a:p>
        </p:txBody>
      </p:sp>
      <p:cxnSp>
        <p:nvCxnSpPr>
          <p:cNvPr id="16" name="Straight Arrow Connector 15">
            <a:extLst>
              <a:ext uri="{FF2B5EF4-FFF2-40B4-BE49-F238E27FC236}">
                <a16:creationId xmlns:a16="http://schemas.microsoft.com/office/drawing/2014/main" id="{C9FFC0FA-27D2-B613-D38C-BB593F03FEA6}"/>
              </a:ext>
            </a:extLst>
          </p:cNvPr>
          <p:cNvCxnSpPr>
            <a:cxnSpLocks/>
          </p:cNvCxnSpPr>
          <p:nvPr/>
        </p:nvCxnSpPr>
        <p:spPr>
          <a:xfrm>
            <a:off x="3542072" y="4921229"/>
            <a:ext cx="1029928" cy="46314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6AE33F7-324B-8770-1AA2-CB4CE0AAE9A0}"/>
              </a:ext>
            </a:extLst>
          </p:cNvPr>
          <p:cNvSpPr txBox="1"/>
          <p:nvPr/>
        </p:nvSpPr>
        <p:spPr>
          <a:xfrm>
            <a:off x="3843579" y="3301139"/>
            <a:ext cx="449451" cy="369332"/>
          </a:xfrm>
          <a:prstGeom prst="rect">
            <a:avLst/>
          </a:prstGeom>
          <a:noFill/>
        </p:spPr>
        <p:txBody>
          <a:bodyPr wrap="square" rtlCol="0">
            <a:spAutoFit/>
          </a:bodyPr>
          <a:lstStyle/>
          <a:p>
            <a:r>
              <a:rPr lang="en-US" dirty="0">
                <a:solidFill>
                  <a:srgbClr val="C00000"/>
                </a:solidFill>
              </a:rPr>
              <a:t>!?</a:t>
            </a:r>
          </a:p>
        </p:txBody>
      </p:sp>
      <p:sp>
        <p:nvSpPr>
          <p:cNvPr id="20" name="TextBox 19">
            <a:extLst>
              <a:ext uri="{FF2B5EF4-FFF2-40B4-BE49-F238E27FC236}">
                <a16:creationId xmlns:a16="http://schemas.microsoft.com/office/drawing/2014/main" id="{45124121-C138-EBCC-C7F0-10BA1B02A1CD}"/>
              </a:ext>
            </a:extLst>
          </p:cNvPr>
          <p:cNvSpPr txBox="1"/>
          <p:nvPr/>
        </p:nvSpPr>
        <p:spPr>
          <a:xfrm>
            <a:off x="4052806" y="5384370"/>
            <a:ext cx="449451" cy="369332"/>
          </a:xfrm>
          <a:prstGeom prst="rect">
            <a:avLst/>
          </a:prstGeom>
          <a:noFill/>
        </p:spPr>
        <p:txBody>
          <a:bodyPr wrap="square" rtlCol="0">
            <a:spAutoFit/>
          </a:bodyPr>
          <a:lstStyle/>
          <a:p>
            <a:r>
              <a:rPr lang="en-US" dirty="0">
                <a:solidFill>
                  <a:srgbClr val="C00000"/>
                </a:solidFill>
              </a:rPr>
              <a:t>!?</a:t>
            </a:r>
          </a:p>
        </p:txBody>
      </p:sp>
    </p:spTree>
    <p:extLst>
      <p:ext uri="{BB962C8B-B14F-4D97-AF65-F5344CB8AC3E}">
        <p14:creationId xmlns:p14="http://schemas.microsoft.com/office/powerpoint/2010/main" val="37268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
                                          </p:val>
                                        </p:tav>
                                        <p:tav tm="100000">
                                          <p:val>
                                            <p:strVal val="#ppt_x"/>
                                          </p:val>
                                        </p:tav>
                                      </p:tavLst>
                                    </p:anim>
                                    <p:anim calcmode="lin" valueType="num">
                                      <p:cBhvr>
                                        <p:cTn id="6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4" grpId="0" animBg="1"/>
      <p:bldP spid="15" grpId="0" animBg="1"/>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91505BE-7884-400C-B980-31200E878830}"/>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6125" r="10542"/>
          <a:stretch/>
        </p:blipFill>
        <p:spPr>
          <a:xfrm>
            <a:off x="0" y="1"/>
            <a:ext cx="9143980" cy="6857999"/>
          </a:xfrm>
          <a:prstGeom prst="rect">
            <a:avLst/>
          </a:prstGeom>
          <a:solidFill>
            <a:schemeClr val="tx1">
              <a:lumMod val="75000"/>
            </a:schemeClr>
          </a:solidFill>
        </p:spPr>
      </p:pic>
      <p:sp>
        <p:nvSpPr>
          <p:cNvPr id="2" name="Title 1">
            <a:extLst>
              <a:ext uri="{FF2B5EF4-FFF2-40B4-BE49-F238E27FC236}">
                <a16:creationId xmlns:a16="http://schemas.microsoft.com/office/drawing/2014/main" id="{976F95F7-6D06-4A7A-BDD6-364167CE2865}"/>
              </a:ext>
            </a:extLst>
          </p:cNvPr>
          <p:cNvSpPr>
            <a:spLocks noGrp="1"/>
          </p:cNvSpPr>
          <p:nvPr>
            <p:ph type="title"/>
          </p:nvPr>
        </p:nvSpPr>
        <p:spPr>
          <a:xfrm>
            <a:off x="1143000" y="1122362"/>
            <a:ext cx="6858000" cy="2900518"/>
          </a:xfrm>
        </p:spPr>
        <p:txBody>
          <a:bodyPr vert="horz" lIns="91440" tIns="45720" rIns="91440" bIns="45720" rtlCol="0" anchor="b">
            <a:normAutofit/>
          </a:bodyPr>
          <a:lstStyle/>
          <a:p>
            <a:pPr algn="ctr" defTabSz="914400"/>
            <a:r>
              <a:rPr lang="en-US" sz="6000" dirty="0">
                <a:solidFill>
                  <a:schemeClr val="accent4">
                    <a:lumMod val="60000"/>
                    <a:lumOff val="40000"/>
                  </a:schemeClr>
                </a:solidFill>
              </a:rPr>
              <a:t>Interlocking surprises:</a:t>
            </a:r>
          </a:p>
        </p:txBody>
      </p:sp>
      <p:sp>
        <p:nvSpPr>
          <p:cNvPr id="7" name="Content Placeholder 6">
            <a:extLst>
              <a:ext uri="{FF2B5EF4-FFF2-40B4-BE49-F238E27FC236}">
                <a16:creationId xmlns:a16="http://schemas.microsoft.com/office/drawing/2014/main" id="{987C34D5-8340-416D-82CB-299F5E278F3E}"/>
              </a:ext>
            </a:extLst>
          </p:cNvPr>
          <p:cNvSpPr>
            <a:spLocks noGrp="1"/>
          </p:cNvSpPr>
          <p:nvPr>
            <p:ph idx="1"/>
          </p:nvPr>
        </p:nvSpPr>
        <p:spPr>
          <a:xfrm>
            <a:off x="847499" y="573164"/>
            <a:ext cx="6858000" cy="1098395"/>
          </a:xfrm>
        </p:spPr>
        <p:txBody>
          <a:bodyPr vert="horz" lIns="91440" tIns="45720" rIns="91440" bIns="45720" rtlCol="0">
            <a:normAutofit/>
          </a:bodyPr>
          <a:lstStyle/>
          <a:p>
            <a:pPr marL="0" indent="0" algn="ctr" defTabSz="914400">
              <a:spcBef>
                <a:spcPts val="1000"/>
              </a:spcBef>
              <a:buNone/>
            </a:pPr>
            <a:r>
              <a:rPr lang="en-US" sz="2000" b="1" dirty="0">
                <a:solidFill>
                  <a:schemeClr val="bg1"/>
                </a:solidFill>
              </a:rPr>
              <a:t>March 2011: Tsunami&gt;&gt;Earthquake:&gt;&gt;Crisis at Japan’s Fukushima nuclear plant&gt;&gt;Economic meltdown&gt;&gt;…..cover up on radiation levels as to not interfere with 2020 Olympics. </a:t>
            </a:r>
          </a:p>
        </p:txBody>
      </p:sp>
      <p:sp>
        <p:nvSpPr>
          <p:cNvPr id="3" name="TextBox 2">
            <a:extLst>
              <a:ext uri="{FF2B5EF4-FFF2-40B4-BE49-F238E27FC236}">
                <a16:creationId xmlns:a16="http://schemas.microsoft.com/office/drawing/2014/main" id="{2DE30E80-30FE-4B25-9E9C-349EE5EB8FE0}"/>
              </a:ext>
            </a:extLst>
          </p:cNvPr>
          <p:cNvSpPr txBox="1"/>
          <p:nvPr/>
        </p:nvSpPr>
        <p:spPr>
          <a:xfrm>
            <a:off x="1143000" y="4212216"/>
            <a:ext cx="725424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Calibri" panose="020F0502020204030204"/>
                <a:ea typeface="+mn-ea"/>
                <a:cs typeface="+mn-cs"/>
              </a:rPr>
              <a:t>Consistent with contemporary views on ecological surprises, the umbrella concept of interlocking surprises describes, and helps explain, how surprises evolve, circulate and compound in an ecology of action</a:t>
            </a:r>
          </a:p>
        </p:txBody>
      </p:sp>
      <p:sp>
        <p:nvSpPr>
          <p:cNvPr id="5" name="Slide Number Placeholder 4">
            <a:extLst>
              <a:ext uri="{FF2B5EF4-FFF2-40B4-BE49-F238E27FC236}">
                <a16:creationId xmlns:a16="http://schemas.microsoft.com/office/drawing/2014/main" id="{1254930B-CEFF-4C9C-9158-4CF533B34E0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1F87D2-F8DF-4E9D-B970-0FD528CCE228}" type="slidenum">
              <a:rPr kumimoji="0" lang="en-US" sz="1400" b="0" i="0" u="none" strike="noStrike" kern="1200" cap="none" spc="0" normalizeH="0" baseline="0" noProof="0" smtClean="0">
                <a:ln>
                  <a:noFill/>
                </a:ln>
                <a:solidFill>
                  <a:srgbClr val="C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4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6" name="Thought Bubble: Cloud 5">
            <a:extLst>
              <a:ext uri="{FF2B5EF4-FFF2-40B4-BE49-F238E27FC236}">
                <a16:creationId xmlns:a16="http://schemas.microsoft.com/office/drawing/2014/main" id="{47882BC3-D629-36AB-3EFB-D6442765477F}"/>
              </a:ext>
            </a:extLst>
          </p:cNvPr>
          <p:cNvSpPr/>
          <p:nvPr/>
        </p:nvSpPr>
        <p:spPr>
          <a:xfrm>
            <a:off x="6871031" y="1554959"/>
            <a:ext cx="1802336" cy="2029767"/>
          </a:xfrm>
          <a:prstGeom prst="cloudCallou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Calibri" panose="020F0502020204030204" pitchFamily="34" charset="0"/>
                <a:ea typeface="Calibri" panose="020F0502020204030204" pitchFamily="34" charset="0"/>
                <a:cs typeface="Arial" panose="020B0604020202020204" pitchFamily="34" charset="0"/>
              </a:rPr>
              <a:t>“T</a:t>
            </a:r>
            <a:r>
              <a:rPr lang="en-US"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his scenario did not appear in any of our drills” </a:t>
            </a:r>
            <a:endParaRPr lang="en-US" b="1" dirty="0">
              <a:solidFill>
                <a:srgbClr val="FF0000"/>
              </a:solidFill>
            </a:endParaRPr>
          </a:p>
        </p:txBody>
      </p:sp>
    </p:spTree>
    <p:extLst>
      <p:ext uri="{BB962C8B-B14F-4D97-AF65-F5344CB8AC3E}">
        <p14:creationId xmlns:p14="http://schemas.microsoft.com/office/powerpoint/2010/main" val="55002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Hand with red strings">
            <a:extLst>
              <a:ext uri="{FF2B5EF4-FFF2-40B4-BE49-F238E27FC236}">
                <a16:creationId xmlns:a16="http://schemas.microsoft.com/office/drawing/2014/main" id="{5F868EED-26EF-E5CB-CA59-C625A28040D7}"/>
              </a:ext>
            </a:extLst>
          </p:cNvPr>
          <p:cNvPicPr>
            <a:picLocks noChangeAspect="1"/>
          </p:cNvPicPr>
          <p:nvPr/>
        </p:nvPicPr>
        <p:blipFill rotWithShape="1">
          <a:blip r:embed="rId2"/>
          <a:srcRect l="7478" r="3521" b="-1"/>
          <a:stretch/>
        </p:blipFill>
        <p:spPr>
          <a:xfrm>
            <a:off x="-54012" y="10"/>
            <a:ext cx="9143999" cy="6857990"/>
          </a:xfrm>
          <a:prstGeom prst="rect">
            <a:avLst/>
          </a:prstGeom>
        </p:spPr>
      </p:pic>
      <p:sp>
        <p:nvSpPr>
          <p:cNvPr id="17" name="Rectangle 16">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8E1FE2E-559F-0510-469F-B8530008E068}"/>
              </a:ext>
            </a:extLst>
          </p:cNvPr>
          <p:cNvSpPr>
            <a:spLocks noGrp="1"/>
          </p:cNvSpPr>
          <p:nvPr>
            <p:ph type="title"/>
          </p:nvPr>
        </p:nvSpPr>
        <p:spPr>
          <a:xfrm>
            <a:off x="1039936" y="218981"/>
            <a:ext cx="7543800" cy="100073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4500" dirty="0">
                <a:solidFill>
                  <a:schemeClr val="accent4">
                    <a:lumMod val="60000"/>
                    <a:lumOff val="40000"/>
                  </a:schemeClr>
                </a:solidFill>
              </a:rPr>
              <a:t>Interlocking Surprises Defined</a:t>
            </a:r>
          </a:p>
        </p:txBody>
      </p:sp>
      <p:sp>
        <p:nvSpPr>
          <p:cNvPr id="4" name="Slide Number Placeholder 3">
            <a:extLst>
              <a:ext uri="{FF2B5EF4-FFF2-40B4-BE49-F238E27FC236}">
                <a16:creationId xmlns:a16="http://schemas.microsoft.com/office/drawing/2014/main" id="{8FA874E2-8D2D-67B0-778F-99FF48B30819}"/>
              </a:ext>
            </a:extLst>
          </p:cNvPr>
          <p:cNvSpPr>
            <a:spLocks noGrp="1"/>
          </p:cNvSpPr>
          <p:nvPr>
            <p:ph type="sldNum" sz="quarter" idx="12"/>
          </p:nvPr>
        </p:nvSpPr>
        <p:spPr>
          <a:xfrm>
            <a:off x="6457950" y="6356350"/>
            <a:ext cx="2057400" cy="365125"/>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C507A811-88F1-477C-8CDE-882836DE8207}" type="slidenum">
              <a:rPr kumimoji="0" lang="en-US" sz="1200" b="0" i="0" u="none" strike="noStrike" kern="1200" cap="none" spc="0" normalizeH="0" baseline="0" noProof="0">
                <a:ln>
                  <a:noFill/>
                </a:ln>
                <a:solidFill>
                  <a:srgbClr val="FF0000"/>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13</a:t>
            </a:fld>
            <a:endParaRPr kumimoji="0" lang="en-US" sz="1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E1C8AC5-CF5B-28AD-B230-E9263A4850F9}"/>
              </a:ext>
            </a:extLst>
          </p:cNvPr>
          <p:cNvSpPr txBox="1"/>
          <p:nvPr/>
        </p:nvSpPr>
        <p:spPr>
          <a:xfrm>
            <a:off x="1039936" y="3213470"/>
            <a:ext cx="7950630" cy="286232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noProof="0" dirty="0">
                <a:solidFill>
                  <a:srgbClr val="FFC000">
                    <a:lumMod val="40000"/>
                    <a:lumOff val="60000"/>
                  </a:srgbClr>
                </a:solidFill>
                <a:latin typeface="Calibri" panose="020F0502020204030204" pitchFamily="34" charset="0"/>
                <a:ea typeface="Calibri" panose="020F0502020204030204" pitchFamily="34" charset="0"/>
                <a:cs typeface="Arial" panose="020B0604020202020204" pitchFamily="34" charset="0"/>
              </a:rPr>
              <a:t>Unexpected and significant </a:t>
            </a:r>
            <a:r>
              <a:rPr kumimoji="0" lang="en-US" sz="1800" b="0" i="0" u="none" strike="noStrike" kern="1200" cap="none" spc="0" normalizeH="0" baseline="0" noProof="0" dirty="0">
                <a:ln>
                  <a:noFill/>
                </a:ln>
                <a:solidFill>
                  <a:srgbClr val="FFC000">
                    <a:lumMod val="40000"/>
                    <a:lumOff val="60000"/>
                  </a:srgbClr>
                </a:solidFill>
                <a:effectLst/>
                <a:uLnTx/>
                <a:uFillTx/>
                <a:latin typeface="Calibri" panose="020F0502020204030204" pitchFamily="34" charset="0"/>
                <a:ea typeface="Calibri" panose="020F0502020204030204" pitchFamily="34" charset="0"/>
                <a:cs typeface="Arial" panose="020B0604020202020204" pitchFamily="34" charset="0"/>
              </a:rPr>
              <a:t>developments</a:t>
            </a:r>
            <a:r>
              <a:rPr lang="en-US" dirty="0">
                <a:solidFill>
                  <a:srgbClr val="FFC000">
                    <a:lumMod val="40000"/>
                    <a:lumOff val="60000"/>
                  </a:srgbClr>
                </a:solidFill>
                <a:latin typeface="Calibri" panose="020F0502020204030204" pitchFamily="34" charset="0"/>
                <a:ea typeface="Calibri" panose="020F0502020204030204" pitchFamily="34" charset="0"/>
                <a:cs typeface="Arial" panose="020B0604020202020204" pitchFamily="34" charset="0"/>
              </a:rPr>
              <a:t> that are </a:t>
            </a:r>
            <a:r>
              <a:rPr kumimoji="0" lang="en-US" sz="1800" b="0" i="0" u="none" strike="noStrike" kern="1200" cap="none" spc="0" normalizeH="0" baseline="0" noProof="0" dirty="0">
                <a:ln>
                  <a:noFill/>
                </a:ln>
                <a:solidFill>
                  <a:srgbClr val="FFC000">
                    <a:lumMod val="40000"/>
                    <a:lumOff val="60000"/>
                  </a:srgbClr>
                </a:solidFill>
                <a:effectLst/>
                <a:uLnTx/>
                <a:uFillTx/>
                <a:latin typeface="Calibri" panose="020F0502020204030204" pitchFamily="34" charset="0"/>
                <a:ea typeface="Calibri" panose="020F0502020204030204" pitchFamily="34" charset="0"/>
                <a:cs typeface="Arial" panose="020B0604020202020204" pitchFamily="34" charset="0"/>
              </a:rPr>
              <a:t>interlinked: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lumMod val="40000"/>
                  <a:lumOff val="60000"/>
                </a:srgbClr>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C000">
                    <a:lumMod val="40000"/>
                    <a:lumOff val="60000"/>
                  </a:srgbClr>
                </a:solidFill>
                <a:effectLst/>
                <a:uLnTx/>
                <a:uFillTx/>
                <a:latin typeface="Calibri" panose="020F0502020204030204" pitchFamily="34" charset="0"/>
                <a:ea typeface="Calibri" panose="020F0502020204030204" pitchFamily="34" charset="0"/>
                <a:cs typeface="Arial" panose="020B0604020202020204" pitchFamily="34" charset="0"/>
              </a:rPr>
              <a:t>in </a:t>
            </a:r>
            <a:r>
              <a:rPr kumimoji="0" lang="en-US" sz="1800" b="0" i="1" u="none" strike="noStrike" kern="1200" cap="none" spc="0" normalizeH="0" baseline="0" noProof="0" dirty="0">
                <a:ln>
                  <a:noFill/>
                </a:ln>
                <a:solidFill>
                  <a:srgbClr val="5B9BD5">
                    <a:lumMod val="60000"/>
                    <a:lumOff val="40000"/>
                  </a:srgbClr>
                </a:solidFill>
                <a:effectLst/>
                <a:uLnTx/>
                <a:uFillTx/>
                <a:latin typeface="Calibri" panose="020F0502020204030204" pitchFamily="34" charset="0"/>
                <a:ea typeface="Calibri" panose="020F0502020204030204" pitchFamily="34" charset="0"/>
                <a:cs typeface="Arial" panose="020B0604020202020204" pitchFamily="34" charset="0"/>
              </a:rPr>
              <a:t>space</a:t>
            </a:r>
            <a:r>
              <a:rPr kumimoji="0" lang="en-US" sz="1800" b="0" i="0" u="none" strike="noStrike" kern="1200" cap="none" spc="0" normalizeH="0" baseline="0" noProof="0" dirty="0">
                <a:ln>
                  <a:noFill/>
                </a:ln>
                <a:solidFill>
                  <a:srgbClr val="FFC000">
                    <a:lumMod val="40000"/>
                    <a:lumOff val="60000"/>
                  </a:srgbClr>
                </a:solidFill>
                <a:effectLst/>
                <a:uLnTx/>
                <a:uFillTx/>
                <a:latin typeface="Calibri" panose="020F0502020204030204" pitchFamily="34" charset="0"/>
                <a:ea typeface="Calibri" panose="020F0502020204030204" pitchFamily="34" charset="0"/>
                <a:cs typeface="Arial" panose="020B0604020202020204" pitchFamily="34" charset="0"/>
              </a:rPr>
              <a:t> (e.g., across several industries, nations, geographies, fields, or spheres of life such as political and economic),</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lumMod val="40000"/>
                  <a:lumOff val="60000"/>
                </a:srgbClr>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C000">
                    <a:lumMod val="40000"/>
                    <a:lumOff val="60000"/>
                  </a:srgbClr>
                </a:solidFill>
                <a:effectLst/>
                <a:uLnTx/>
                <a:uFillTx/>
                <a:latin typeface="Calibri" panose="020F0502020204030204" pitchFamily="34" charset="0"/>
                <a:ea typeface="Calibri" panose="020F0502020204030204" pitchFamily="34" charset="0"/>
                <a:cs typeface="Arial" panose="020B0604020202020204" pitchFamily="34" charset="0"/>
              </a:rPr>
              <a:t>in </a:t>
            </a:r>
            <a:r>
              <a:rPr kumimoji="0" lang="en-US" sz="1800" b="0" i="1" u="none" strike="noStrike" kern="1200" cap="none" spc="0" normalizeH="0" baseline="0" noProof="0" dirty="0">
                <a:ln>
                  <a:noFill/>
                </a:ln>
                <a:solidFill>
                  <a:srgbClr val="5B9BD5">
                    <a:lumMod val="60000"/>
                    <a:lumOff val="40000"/>
                  </a:srgbClr>
                </a:solidFill>
                <a:effectLst/>
                <a:uLnTx/>
                <a:uFillTx/>
                <a:latin typeface="Calibri" panose="020F0502020204030204" pitchFamily="34" charset="0"/>
                <a:ea typeface="Calibri" panose="020F0502020204030204" pitchFamily="34" charset="0"/>
                <a:cs typeface="Arial" panose="020B0604020202020204" pitchFamily="34" charset="0"/>
              </a:rPr>
              <a:t>time</a:t>
            </a:r>
            <a:r>
              <a:rPr kumimoji="0" lang="en-US" sz="1800" b="0" i="0" u="none" strike="noStrike" kern="1200" cap="none" spc="0" normalizeH="0" baseline="0" noProof="0" dirty="0">
                <a:ln>
                  <a:noFill/>
                </a:ln>
                <a:solidFill>
                  <a:srgbClr val="FFC000">
                    <a:lumMod val="40000"/>
                    <a:lumOff val="60000"/>
                  </a:srgbClr>
                </a:solidFill>
                <a:effectLst/>
                <a:uLnTx/>
                <a:uFillTx/>
                <a:latin typeface="Calibri" panose="020F0502020204030204" pitchFamily="34" charset="0"/>
                <a:ea typeface="Calibri" panose="020F0502020204030204" pitchFamily="34" charset="0"/>
                <a:cs typeface="Arial" panose="020B0604020202020204" pitchFamily="34" charset="0"/>
              </a:rPr>
              <a:t> (e.g., one surprise overlays or leads to another, or to a few of those)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lumMod val="40000"/>
                  <a:lumOff val="60000"/>
                </a:srgbClr>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C000">
                    <a:lumMod val="40000"/>
                    <a:lumOff val="60000"/>
                  </a:srgbClr>
                </a:solidFill>
                <a:effectLst/>
                <a:uLnTx/>
                <a:uFillTx/>
                <a:latin typeface="Calibri" panose="020F0502020204030204" pitchFamily="34" charset="0"/>
                <a:ea typeface="Calibri" panose="020F0502020204030204" pitchFamily="34" charset="0"/>
                <a:cs typeface="Arial" panose="020B0604020202020204" pitchFamily="34" charset="0"/>
              </a:rPr>
              <a:t>or in </a:t>
            </a:r>
            <a:r>
              <a:rPr kumimoji="0" lang="en-US" sz="1800" b="0" i="1" u="none" strike="noStrike" kern="1200" cap="none" spc="0" normalizeH="0" baseline="0" noProof="0" dirty="0">
                <a:ln>
                  <a:noFill/>
                </a:ln>
                <a:solidFill>
                  <a:srgbClr val="5B9BD5">
                    <a:lumMod val="60000"/>
                    <a:lumOff val="40000"/>
                  </a:srgbClr>
                </a:solidFill>
                <a:effectLst/>
                <a:uLnTx/>
                <a:uFillTx/>
                <a:latin typeface="Calibri" panose="020F0502020204030204" pitchFamily="34" charset="0"/>
                <a:ea typeface="Calibri" panose="020F0502020204030204" pitchFamily="34" charset="0"/>
                <a:cs typeface="Arial" panose="020B0604020202020204" pitchFamily="34" charset="0"/>
              </a:rPr>
              <a:t>scale</a:t>
            </a:r>
            <a:r>
              <a:rPr kumimoji="0" lang="en-US" sz="1800" b="0" i="0" u="none" strike="noStrike" kern="1200" cap="none" spc="0" normalizeH="0" baseline="0" noProof="0" dirty="0">
                <a:ln>
                  <a:noFill/>
                </a:ln>
                <a:solidFill>
                  <a:srgbClr val="FFC000">
                    <a:lumMod val="40000"/>
                    <a:lumOff val="60000"/>
                  </a:srgbClr>
                </a:solidFill>
                <a:effectLst/>
                <a:uLnTx/>
                <a:uFillTx/>
                <a:latin typeface="Calibri" panose="020F0502020204030204" pitchFamily="34" charset="0"/>
                <a:ea typeface="Calibri" panose="020F0502020204030204" pitchFamily="34" charset="0"/>
                <a:cs typeface="Arial" panose="020B0604020202020204" pitchFamily="34" charset="0"/>
              </a:rPr>
              <a:t> or level (e.g., a surprise external to an actor leads to a surprising self- discovery, or a local surprise constitutes a microcosm of a broader systemic failure).  </a:t>
            </a:r>
            <a:endParaRPr kumimoji="0" lang="en-US" sz="18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70926E2-A787-DC6B-4A27-08C0E939C6DF}"/>
              </a:ext>
            </a:extLst>
          </p:cNvPr>
          <p:cNvSpPr txBox="1"/>
          <p:nvPr/>
        </p:nvSpPr>
        <p:spPr>
          <a:xfrm>
            <a:off x="6457950" y="1528994"/>
            <a:ext cx="44945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F0"/>
                </a:solidFill>
                <a:effectLst/>
                <a:uLnTx/>
                <a:uFillTx/>
                <a:latin typeface="Calibri" panose="020F0502020204030204"/>
                <a:ea typeface="+mn-ea"/>
                <a:cs typeface="+mn-cs"/>
              </a:rPr>
              <a:t>!?</a:t>
            </a:r>
          </a:p>
        </p:txBody>
      </p:sp>
      <p:sp>
        <p:nvSpPr>
          <p:cNvPr id="8" name="TextBox 7">
            <a:extLst>
              <a:ext uri="{FF2B5EF4-FFF2-40B4-BE49-F238E27FC236}">
                <a16:creationId xmlns:a16="http://schemas.microsoft.com/office/drawing/2014/main" id="{A23B8D3A-F501-3A0D-7712-E9474B4B6F16}"/>
              </a:ext>
            </a:extLst>
          </p:cNvPr>
          <p:cNvSpPr txBox="1"/>
          <p:nvPr/>
        </p:nvSpPr>
        <p:spPr>
          <a:xfrm>
            <a:off x="4783745" y="2263736"/>
            <a:ext cx="44945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F0"/>
                </a:solidFill>
                <a:effectLst/>
                <a:uLnTx/>
                <a:uFillTx/>
                <a:latin typeface="Calibri" panose="020F0502020204030204"/>
                <a:ea typeface="+mn-ea"/>
                <a:cs typeface="+mn-cs"/>
              </a:rPr>
              <a:t>!?</a:t>
            </a:r>
          </a:p>
        </p:txBody>
      </p:sp>
      <p:sp>
        <p:nvSpPr>
          <p:cNvPr id="9" name="TextBox 8">
            <a:extLst>
              <a:ext uri="{FF2B5EF4-FFF2-40B4-BE49-F238E27FC236}">
                <a16:creationId xmlns:a16="http://schemas.microsoft.com/office/drawing/2014/main" id="{45FE6EA7-0D8F-C861-698A-E3DA36D8C7E3}"/>
              </a:ext>
            </a:extLst>
          </p:cNvPr>
          <p:cNvSpPr txBox="1"/>
          <p:nvPr/>
        </p:nvSpPr>
        <p:spPr>
          <a:xfrm>
            <a:off x="3394063" y="2757099"/>
            <a:ext cx="44945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F0"/>
                </a:solidFill>
                <a:effectLst/>
                <a:uLnTx/>
                <a:uFillTx/>
                <a:latin typeface="Calibri" panose="020F0502020204030204"/>
                <a:ea typeface="+mn-ea"/>
                <a:cs typeface="+mn-cs"/>
              </a:rPr>
              <a:t>!?</a:t>
            </a:r>
          </a:p>
        </p:txBody>
      </p:sp>
      <p:sp>
        <p:nvSpPr>
          <p:cNvPr id="11" name="TextBox 10">
            <a:extLst>
              <a:ext uri="{FF2B5EF4-FFF2-40B4-BE49-F238E27FC236}">
                <a16:creationId xmlns:a16="http://schemas.microsoft.com/office/drawing/2014/main" id="{3F5B5EB6-72D4-31DB-FAAA-65746B9C80D6}"/>
              </a:ext>
            </a:extLst>
          </p:cNvPr>
          <p:cNvSpPr txBox="1"/>
          <p:nvPr/>
        </p:nvSpPr>
        <p:spPr>
          <a:xfrm>
            <a:off x="3324322" y="5714685"/>
            <a:ext cx="44945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F0"/>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192947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1000"/>
                                        <p:tgtEl>
                                          <p:spTgt spid="5">
                                            <p:txEl>
                                              <p:pRg st="6" end="6"/>
                                            </p:txEl>
                                          </p:spTgt>
                                        </p:tgtEl>
                                      </p:cBhvr>
                                    </p:animEffect>
                                    <p:anim calcmode="lin" valueType="num">
                                      <p:cBhvr>
                                        <p:cTn id="2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1FE2E-559F-0510-469F-B8530008E068}"/>
              </a:ext>
            </a:extLst>
          </p:cNvPr>
          <p:cNvSpPr>
            <a:spLocks noGrp="1"/>
          </p:cNvSpPr>
          <p:nvPr>
            <p:ph type="title"/>
          </p:nvPr>
        </p:nvSpPr>
        <p:spPr>
          <a:xfrm>
            <a:off x="628650" y="414349"/>
            <a:ext cx="7886700" cy="1325563"/>
          </a:xfrm>
          <a:noFill/>
        </p:spPr>
        <p:txBody>
          <a:bodyPr/>
          <a:lstStyle/>
          <a:p>
            <a:r>
              <a:rPr lang="en-US" dirty="0"/>
              <a:t>Interlocking Surprises: A new </a:t>
            </a:r>
            <a:r>
              <a:rPr lang="en-US" b="1" dirty="0">
                <a:solidFill>
                  <a:schemeClr val="accent5">
                    <a:lumMod val="40000"/>
                    <a:lumOff val="60000"/>
                  </a:schemeClr>
                </a:solidFill>
              </a:rPr>
              <a:t>ontology</a:t>
            </a:r>
            <a:r>
              <a:rPr lang="en-US" b="1" dirty="0"/>
              <a:t>- processual and relational</a:t>
            </a:r>
          </a:p>
        </p:txBody>
      </p:sp>
      <p:sp>
        <p:nvSpPr>
          <p:cNvPr id="3" name="Content Placeholder 2">
            <a:extLst>
              <a:ext uri="{FF2B5EF4-FFF2-40B4-BE49-F238E27FC236}">
                <a16:creationId xmlns:a16="http://schemas.microsoft.com/office/drawing/2014/main" id="{3DF9C1CF-1FDE-935A-FD48-632A9636D1EC}"/>
              </a:ext>
            </a:extLst>
          </p:cNvPr>
          <p:cNvSpPr>
            <a:spLocks noGrp="1"/>
          </p:cNvSpPr>
          <p:nvPr>
            <p:ph idx="1"/>
          </p:nvPr>
        </p:nvSpPr>
        <p:spPr>
          <a:xfrm>
            <a:off x="628650" y="1748889"/>
            <a:ext cx="4662889" cy="4607462"/>
          </a:xfrm>
          <a:solidFill>
            <a:schemeClr val="accent1">
              <a:lumMod val="20000"/>
              <a:lumOff val="80000"/>
            </a:schemeClr>
          </a:solidFill>
        </p:spPr>
        <p:txBody>
          <a:bodyPr/>
          <a:lstStyle/>
          <a:p>
            <a:r>
              <a:rPr lang="en-US" dirty="0"/>
              <a:t>Surprise as a</a:t>
            </a:r>
            <a:r>
              <a:rPr lang="en-US" dirty="0">
                <a:solidFill>
                  <a:schemeClr val="accent4">
                    <a:lumMod val="60000"/>
                    <a:lumOff val="40000"/>
                  </a:schemeClr>
                </a:solidFill>
              </a:rPr>
              <a:t> </a:t>
            </a:r>
            <a:r>
              <a:rPr lang="en-US" b="1" dirty="0">
                <a:solidFill>
                  <a:schemeClr val="accent4">
                    <a:lumMod val="60000"/>
                    <a:lumOff val="40000"/>
                  </a:schemeClr>
                </a:solidFill>
              </a:rPr>
              <a:t>development</a:t>
            </a:r>
            <a:r>
              <a:rPr lang="en-US" dirty="0">
                <a:solidFill>
                  <a:schemeClr val="accent4">
                    <a:lumMod val="60000"/>
                    <a:lumOff val="40000"/>
                  </a:schemeClr>
                </a:solidFill>
              </a:rPr>
              <a:t> </a:t>
            </a:r>
            <a:r>
              <a:rPr lang="en-US" dirty="0"/>
              <a:t>rather than a </a:t>
            </a:r>
            <a:r>
              <a:rPr lang="en-US" b="1" dirty="0"/>
              <a:t>discrete episode </a:t>
            </a:r>
            <a:r>
              <a:rPr lang="en-US" dirty="0"/>
              <a:t>or a </a:t>
            </a:r>
            <a:r>
              <a:rPr lang="en-US" b="1" dirty="0"/>
              <a:t>reaction </a:t>
            </a:r>
            <a:r>
              <a:rPr lang="en-US" dirty="0"/>
              <a:t>with a clear beginning and end.</a:t>
            </a:r>
          </a:p>
          <a:p>
            <a:pPr lvl="1"/>
            <a:r>
              <a:rPr lang="en-US" dirty="0"/>
              <a:t>Features a cumulative event chain. Events and developments may occur or incubate prior to the onset of the surprise, and through and after it (e.g., adaptive surprises)</a:t>
            </a:r>
          </a:p>
          <a:p>
            <a:r>
              <a:rPr lang="en-US" dirty="0"/>
              <a:t>Surprise as </a:t>
            </a:r>
            <a:r>
              <a:rPr lang="en-US" b="1" dirty="0">
                <a:solidFill>
                  <a:schemeClr val="accent4">
                    <a:lumMod val="60000"/>
                    <a:lumOff val="40000"/>
                  </a:schemeClr>
                </a:solidFill>
              </a:rPr>
              <a:t>relational</a:t>
            </a:r>
            <a:r>
              <a:rPr lang="en-US" dirty="0">
                <a:solidFill>
                  <a:schemeClr val="accent4">
                    <a:lumMod val="60000"/>
                    <a:lumOff val="40000"/>
                  </a:schemeClr>
                </a:solidFill>
              </a:rPr>
              <a:t> </a:t>
            </a:r>
            <a:r>
              <a:rPr lang="en-US" dirty="0"/>
              <a:t>– multi directional and ecological - rather than </a:t>
            </a:r>
            <a:r>
              <a:rPr lang="en-US" b="1" dirty="0"/>
              <a:t>linear </a:t>
            </a:r>
            <a:r>
              <a:rPr lang="en-US" dirty="0"/>
              <a:t>(stimulus-response). </a:t>
            </a:r>
            <a:r>
              <a:rPr lang="en-US"/>
              <a:t>A struggle. </a:t>
            </a:r>
            <a:endParaRPr lang="en-US" dirty="0"/>
          </a:p>
          <a:p>
            <a:r>
              <a:rPr lang="en-US" dirty="0"/>
              <a:t>There is no dull moment… </a:t>
            </a:r>
          </a:p>
        </p:txBody>
      </p:sp>
      <p:sp>
        <p:nvSpPr>
          <p:cNvPr id="4" name="Slide Number Placeholder 3">
            <a:extLst>
              <a:ext uri="{FF2B5EF4-FFF2-40B4-BE49-F238E27FC236}">
                <a16:creationId xmlns:a16="http://schemas.microsoft.com/office/drawing/2014/main" id="{8FA874E2-8D2D-67B0-778F-99FF48B3081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07A811-88F1-477C-8CDE-882836DE8207}" type="slidenum">
              <a:rPr kumimoji="0" lang="en-US" sz="1200" b="0" i="0" u="none" strike="noStrike" kern="1200" cap="none" spc="0" normalizeH="0" baseline="0" noProof="0" smtClean="0">
                <a:ln>
                  <a:noFill/>
                </a:ln>
                <a:solidFill>
                  <a:schemeClr val="accent1">
                    <a:lumMod val="60000"/>
                    <a:lumOff val="40000"/>
                  </a:scheme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chemeClr val="accent1">
                  <a:lumMod val="60000"/>
                  <a:lumOff val="40000"/>
                </a:scheme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684D7E37-FE36-39F5-261B-AA8FE8B1F3C0}"/>
              </a:ext>
            </a:extLst>
          </p:cNvPr>
          <p:cNvPicPr>
            <a:picLocks noChangeAspect="1"/>
          </p:cNvPicPr>
          <p:nvPr/>
        </p:nvPicPr>
        <p:blipFill>
          <a:blip r:embed="rId2"/>
          <a:stretch>
            <a:fillRect/>
          </a:stretch>
        </p:blipFill>
        <p:spPr>
          <a:xfrm>
            <a:off x="5869433" y="1836861"/>
            <a:ext cx="2750719" cy="1830479"/>
          </a:xfrm>
          <a:prstGeom prst="rect">
            <a:avLst/>
          </a:prstGeom>
        </p:spPr>
      </p:pic>
      <p:cxnSp>
        <p:nvCxnSpPr>
          <p:cNvPr id="9" name="Straight Connector 8">
            <a:extLst>
              <a:ext uri="{FF2B5EF4-FFF2-40B4-BE49-F238E27FC236}">
                <a16:creationId xmlns:a16="http://schemas.microsoft.com/office/drawing/2014/main" id="{8A25DA7D-ACFB-2C88-EA05-21A03D81E9A8}"/>
              </a:ext>
            </a:extLst>
          </p:cNvPr>
          <p:cNvCxnSpPr/>
          <p:nvPr/>
        </p:nvCxnSpPr>
        <p:spPr>
          <a:xfrm>
            <a:off x="836909" y="5780868"/>
            <a:ext cx="37350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11D030F4-F732-1294-0A4F-BAFAA4224811}"/>
              </a:ext>
            </a:extLst>
          </p:cNvPr>
          <p:cNvSpPr/>
          <p:nvPr/>
        </p:nvSpPr>
        <p:spPr>
          <a:xfrm>
            <a:off x="1030637" y="5484397"/>
            <a:ext cx="2286000" cy="296471"/>
          </a:xfrm>
          <a:custGeom>
            <a:avLst/>
            <a:gdLst>
              <a:gd name="connsiteX0" fmla="*/ 0 w 2286000"/>
              <a:gd name="connsiteY0" fmla="*/ 280972 h 296471"/>
              <a:gd name="connsiteX1" fmla="*/ 240224 w 2286000"/>
              <a:gd name="connsiteY1" fmla="*/ 40749 h 296471"/>
              <a:gd name="connsiteX2" fmla="*/ 1255363 w 2286000"/>
              <a:gd name="connsiteY2" fmla="*/ 25250 h 296471"/>
              <a:gd name="connsiteX3" fmla="*/ 2286000 w 2286000"/>
              <a:gd name="connsiteY3" fmla="*/ 296471 h 296471"/>
              <a:gd name="connsiteX4" fmla="*/ 2286000 w 2286000"/>
              <a:gd name="connsiteY4" fmla="*/ 296471 h 296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96471">
                <a:moveTo>
                  <a:pt x="0" y="280972"/>
                </a:moveTo>
                <a:cubicBezTo>
                  <a:pt x="15498" y="182170"/>
                  <a:pt x="30997" y="83369"/>
                  <a:pt x="240224" y="40749"/>
                </a:cubicBezTo>
                <a:cubicBezTo>
                  <a:pt x="449451" y="-1871"/>
                  <a:pt x="914400" y="-17370"/>
                  <a:pt x="1255363" y="25250"/>
                </a:cubicBezTo>
                <a:cubicBezTo>
                  <a:pt x="1596326" y="67870"/>
                  <a:pt x="2286000" y="296471"/>
                  <a:pt x="2286000" y="296471"/>
                </a:cubicBezTo>
                <a:lnTo>
                  <a:pt x="2286000" y="29647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824A84FE-5C0B-C7C8-E1DE-E15BBFBCAD61}"/>
              </a:ext>
            </a:extLst>
          </p:cNvPr>
          <p:cNvSpPr/>
          <p:nvPr/>
        </p:nvSpPr>
        <p:spPr>
          <a:xfrm>
            <a:off x="1402597" y="5571635"/>
            <a:ext cx="271220" cy="185985"/>
          </a:xfrm>
          <a:custGeom>
            <a:avLst/>
            <a:gdLst>
              <a:gd name="connsiteX0" fmla="*/ 0 w 271220"/>
              <a:gd name="connsiteY0" fmla="*/ 185985 h 185985"/>
              <a:gd name="connsiteX1" fmla="*/ 77491 w 271220"/>
              <a:gd name="connsiteY1" fmla="*/ 6 h 185985"/>
              <a:gd name="connsiteX2" fmla="*/ 271220 w 271220"/>
              <a:gd name="connsiteY2" fmla="*/ 178236 h 185985"/>
              <a:gd name="connsiteX3" fmla="*/ 271220 w 271220"/>
              <a:gd name="connsiteY3" fmla="*/ 178236 h 185985"/>
            </a:gdLst>
            <a:ahLst/>
            <a:cxnLst>
              <a:cxn ang="0">
                <a:pos x="connsiteX0" y="connsiteY0"/>
              </a:cxn>
              <a:cxn ang="0">
                <a:pos x="connsiteX1" y="connsiteY1"/>
              </a:cxn>
              <a:cxn ang="0">
                <a:pos x="connsiteX2" y="connsiteY2"/>
              </a:cxn>
              <a:cxn ang="0">
                <a:pos x="connsiteX3" y="connsiteY3"/>
              </a:cxn>
            </a:cxnLst>
            <a:rect l="l" t="t" r="r" b="b"/>
            <a:pathLst>
              <a:path w="271220" h="185985">
                <a:moveTo>
                  <a:pt x="0" y="185985"/>
                </a:moveTo>
                <a:cubicBezTo>
                  <a:pt x="16144" y="93641"/>
                  <a:pt x="32288" y="1297"/>
                  <a:pt x="77491" y="6"/>
                </a:cubicBezTo>
                <a:cubicBezTo>
                  <a:pt x="122694" y="-1286"/>
                  <a:pt x="271220" y="178236"/>
                  <a:pt x="271220" y="178236"/>
                </a:cubicBezTo>
                <a:lnTo>
                  <a:pt x="271220" y="178236"/>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270B79B9-E08F-26DA-BDFB-703F6C924E66}"/>
              </a:ext>
            </a:extLst>
          </p:cNvPr>
          <p:cNvSpPr/>
          <p:nvPr/>
        </p:nvSpPr>
        <p:spPr>
          <a:xfrm>
            <a:off x="1588576" y="5594820"/>
            <a:ext cx="503695" cy="155051"/>
          </a:xfrm>
          <a:custGeom>
            <a:avLst/>
            <a:gdLst>
              <a:gd name="connsiteX0" fmla="*/ 0 w 503695"/>
              <a:gd name="connsiteY0" fmla="*/ 139553 h 155051"/>
              <a:gd name="connsiteX1" fmla="*/ 154983 w 503695"/>
              <a:gd name="connsiteY1" fmla="*/ 68 h 155051"/>
              <a:gd name="connsiteX2" fmla="*/ 503695 w 503695"/>
              <a:gd name="connsiteY2" fmla="*/ 155051 h 155051"/>
              <a:gd name="connsiteX3" fmla="*/ 503695 w 503695"/>
              <a:gd name="connsiteY3" fmla="*/ 155051 h 155051"/>
            </a:gdLst>
            <a:ahLst/>
            <a:cxnLst>
              <a:cxn ang="0">
                <a:pos x="connsiteX0" y="connsiteY0"/>
              </a:cxn>
              <a:cxn ang="0">
                <a:pos x="connsiteX1" y="connsiteY1"/>
              </a:cxn>
              <a:cxn ang="0">
                <a:pos x="connsiteX2" y="connsiteY2"/>
              </a:cxn>
              <a:cxn ang="0">
                <a:pos x="connsiteX3" y="connsiteY3"/>
              </a:cxn>
            </a:cxnLst>
            <a:rect l="l" t="t" r="r" b="b"/>
            <a:pathLst>
              <a:path w="503695" h="155051">
                <a:moveTo>
                  <a:pt x="0" y="139553"/>
                </a:moveTo>
                <a:cubicBezTo>
                  <a:pt x="35517" y="68519"/>
                  <a:pt x="71034" y="-2515"/>
                  <a:pt x="154983" y="68"/>
                </a:cubicBezTo>
                <a:cubicBezTo>
                  <a:pt x="238932" y="2651"/>
                  <a:pt x="503695" y="155051"/>
                  <a:pt x="503695" y="155051"/>
                </a:cubicBezTo>
                <a:lnTo>
                  <a:pt x="503695" y="155051"/>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5C7E3C48-9BE0-F578-81F0-2B0F3FE2609C}"/>
              </a:ext>
            </a:extLst>
          </p:cNvPr>
          <p:cNvSpPr/>
          <p:nvPr/>
        </p:nvSpPr>
        <p:spPr>
          <a:xfrm>
            <a:off x="2014780" y="5432156"/>
            <a:ext cx="945396" cy="333213"/>
          </a:xfrm>
          <a:custGeom>
            <a:avLst/>
            <a:gdLst>
              <a:gd name="connsiteX0" fmla="*/ 0 w 945396"/>
              <a:gd name="connsiteY0" fmla="*/ 333213 h 333213"/>
              <a:gd name="connsiteX1" fmla="*/ 604434 w 945396"/>
              <a:gd name="connsiteY1" fmla="*/ 0 h 333213"/>
              <a:gd name="connsiteX2" fmla="*/ 945396 w 945396"/>
              <a:gd name="connsiteY2" fmla="*/ 333213 h 333213"/>
              <a:gd name="connsiteX3" fmla="*/ 945396 w 945396"/>
              <a:gd name="connsiteY3" fmla="*/ 333213 h 333213"/>
            </a:gdLst>
            <a:ahLst/>
            <a:cxnLst>
              <a:cxn ang="0">
                <a:pos x="connsiteX0" y="connsiteY0"/>
              </a:cxn>
              <a:cxn ang="0">
                <a:pos x="connsiteX1" y="connsiteY1"/>
              </a:cxn>
              <a:cxn ang="0">
                <a:pos x="connsiteX2" y="connsiteY2"/>
              </a:cxn>
              <a:cxn ang="0">
                <a:pos x="connsiteX3" y="connsiteY3"/>
              </a:cxn>
            </a:cxnLst>
            <a:rect l="l" t="t" r="r" b="b"/>
            <a:pathLst>
              <a:path w="945396" h="333213">
                <a:moveTo>
                  <a:pt x="0" y="333213"/>
                </a:moveTo>
                <a:cubicBezTo>
                  <a:pt x="223434" y="166606"/>
                  <a:pt x="446868" y="0"/>
                  <a:pt x="604434" y="0"/>
                </a:cubicBezTo>
                <a:cubicBezTo>
                  <a:pt x="762000" y="0"/>
                  <a:pt x="945396" y="333213"/>
                  <a:pt x="945396" y="333213"/>
                </a:cubicBezTo>
                <a:lnTo>
                  <a:pt x="945396" y="333213"/>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529E3B3-4FEE-8E62-F357-8C13A153F6E6}"/>
              </a:ext>
            </a:extLst>
          </p:cNvPr>
          <p:cNvSpPr txBox="1"/>
          <p:nvPr/>
        </p:nvSpPr>
        <p:spPr>
          <a:xfrm>
            <a:off x="4316446" y="5811866"/>
            <a:ext cx="82606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Time</a:t>
            </a:r>
          </a:p>
        </p:txBody>
      </p:sp>
      <p:pic>
        <p:nvPicPr>
          <p:cNvPr id="16" name="Picture 15" descr="A picture containing ground, outdoor, mammal, dog&#10;&#10;Description automatically generated">
            <a:extLst>
              <a:ext uri="{FF2B5EF4-FFF2-40B4-BE49-F238E27FC236}">
                <a16:creationId xmlns:a16="http://schemas.microsoft.com/office/drawing/2014/main" id="{5C7BDBC0-9A40-771E-B061-A1484B1E05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9532" y="4296987"/>
            <a:ext cx="2619375" cy="1743075"/>
          </a:xfrm>
          <a:prstGeom prst="rect">
            <a:avLst/>
          </a:prstGeom>
        </p:spPr>
      </p:pic>
      <p:sp>
        <p:nvSpPr>
          <p:cNvPr id="17" name="TextBox 16">
            <a:extLst>
              <a:ext uri="{FF2B5EF4-FFF2-40B4-BE49-F238E27FC236}">
                <a16:creationId xmlns:a16="http://schemas.microsoft.com/office/drawing/2014/main" id="{E1432754-4309-12F8-0F24-38C0CAFF4BBF}"/>
              </a:ext>
            </a:extLst>
          </p:cNvPr>
          <p:cNvSpPr txBox="1"/>
          <p:nvPr/>
        </p:nvSpPr>
        <p:spPr>
          <a:xfrm>
            <a:off x="6030883" y="4365514"/>
            <a:ext cx="258600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Dewey’s barking dog example</a:t>
            </a:r>
          </a:p>
        </p:txBody>
      </p:sp>
      <p:sp>
        <p:nvSpPr>
          <p:cNvPr id="18" name="TextBox 17">
            <a:extLst>
              <a:ext uri="{FF2B5EF4-FFF2-40B4-BE49-F238E27FC236}">
                <a16:creationId xmlns:a16="http://schemas.microsoft.com/office/drawing/2014/main" id="{4645FE63-3FFE-032D-8590-3AA6052D67B3}"/>
              </a:ext>
            </a:extLst>
          </p:cNvPr>
          <p:cNvSpPr txBox="1"/>
          <p:nvPr/>
        </p:nvSpPr>
        <p:spPr>
          <a:xfrm>
            <a:off x="6457950" y="2665862"/>
            <a:ext cx="142285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Pearl Harbor</a:t>
            </a:r>
          </a:p>
        </p:txBody>
      </p:sp>
    </p:spTree>
    <p:extLst>
      <p:ext uri="{BB962C8B-B14F-4D97-AF65-F5344CB8AC3E}">
        <p14:creationId xmlns:p14="http://schemas.microsoft.com/office/powerpoint/2010/main" val="246332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104A24-6B9F-491E-E635-A79A8005EA04}"/>
              </a:ext>
            </a:extLst>
          </p:cNvPr>
          <p:cNvSpPr>
            <a:spLocks noGrp="1"/>
          </p:cNvSpPr>
          <p:nvPr>
            <p:ph type="title"/>
          </p:nvPr>
        </p:nvSpPr>
        <p:spPr/>
        <p:txBody>
          <a:bodyPr/>
          <a:lstStyle/>
          <a:p>
            <a:r>
              <a:rPr lang="en-US" dirty="0">
                <a:solidFill>
                  <a:schemeClr val="accent5">
                    <a:lumMod val="40000"/>
                    <a:lumOff val="60000"/>
                  </a:schemeClr>
                </a:solidFill>
              </a:rPr>
              <a:t>How do surprises become interlocked? Enabling dynamics</a:t>
            </a:r>
          </a:p>
        </p:txBody>
      </p:sp>
      <p:sp>
        <p:nvSpPr>
          <p:cNvPr id="5" name="Content Placeholder 4">
            <a:extLst>
              <a:ext uri="{FF2B5EF4-FFF2-40B4-BE49-F238E27FC236}">
                <a16:creationId xmlns:a16="http://schemas.microsoft.com/office/drawing/2014/main" id="{08E828F6-88ED-FD52-D956-21E89074A16B}"/>
              </a:ext>
            </a:extLst>
          </p:cNvPr>
          <p:cNvSpPr>
            <a:spLocks noGrp="1"/>
          </p:cNvSpPr>
          <p:nvPr>
            <p:ph idx="1"/>
          </p:nvPr>
        </p:nvSpPr>
        <p:spPr>
          <a:xfrm>
            <a:off x="628650" y="1825625"/>
            <a:ext cx="7886700" cy="4530726"/>
          </a:xfrm>
        </p:spPr>
        <p:txBody>
          <a:bodyPr>
            <a:normAutofit fontScale="92500" lnSpcReduction="10000"/>
          </a:bodyPr>
          <a:lstStyle/>
          <a:p>
            <a:r>
              <a:rPr lang="en-US" dirty="0">
                <a:solidFill>
                  <a:schemeClr val="bg1"/>
                </a:solidFill>
              </a:rPr>
              <a:t>Accelerated change </a:t>
            </a:r>
          </a:p>
          <a:p>
            <a:r>
              <a:rPr lang="en-US" dirty="0">
                <a:solidFill>
                  <a:schemeClr val="bg1"/>
                </a:solidFill>
              </a:rPr>
              <a:t>Multilateral competition and conflict </a:t>
            </a:r>
          </a:p>
          <a:p>
            <a:r>
              <a:rPr lang="en-US" dirty="0">
                <a:solidFill>
                  <a:schemeClr val="bg1"/>
                </a:solidFill>
              </a:rPr>
              <a:t>Complex yet fallible products and platforms (e.g., smart cities, the Internet of things, and autonomous cars) </a:t>
            </a:r>
          </a:p>
          <a:p>
            <a:r>
              <a:rPr lang="en-US" dirty="0">
                <a:solidFill>
                  <a:schemeClr val="bg1"/>
                </a:solidFill>
              </a:rPr>
              <a:t>Rapid-onset climatic events</a:t>
            </a:r>
          </a:p>
          <a:p>
            <a:r>
              <a:rPr lang="en-US" dirty="0">
                <a:solidFill>
                  <a:schemeClr val="bg1"/>
                </a:solidFill>
              </a:rPr>
              <a:t>Digital convergence </a:t>
            </a:r>
          </a:p>
          <a:p>
            <a:r>
              <a:rPr lang="en-US" dirty="0">
                <a:solidFill>
                  <a:schemeClr val="bg1"/>
                </a:solidFill>
              </a:rPr>
              <a:t>The blurring boundaries of industries and fields.</a:t>
            </a:r>
          </a:p>
          <a:p>
            <a:endParaRPr lang="en-US" dirty="0">
              <a:solidFill>
                <a:schemeClr val="bg1"/>
              </a:solidFill>
            </a:endParaRPr>
          </a:p>
          <a:p>
            <a:r>
              <a:rPr lang="en-US" dirty="0">
                <a:solidFill>
                  <a:schemeClr val="bg1"/>
                </a:solidFill>
              </a:rPr>
              <a:t>These factors normalize surprise but also make their interlocking more likely </a:t>
            </a:r>
          </a:p>
          <a:p>
            <a:pPr lvl="1"/>
            <a:endParaRPr lang="en-US" dirty="0"/>
          </a:p>
          <a:p>
            <a:endParaRPr lang="en-US" dirty="0"/>
          </a:p>
          <a:p>
            <a:endParaRPr lang="en-US" dirty="0"/>
          </a:p>
          <a:p>
            <a:pPr lvl="1"/>
            <a:endParaRPr lang="en-US" dirty="0"/>
          </a:p>
        </p:txBody>
      </p:sp>
      <p:sp>
        <p:nvSpPr>
          <p:cNvPr id="6" name="Slide Number Placeholder 5">
            <a:extLst>
              <a:ext uri="{FF2B5EF4-FFF2-40B4-BE49-F238E27FC236}">
                <a16:creationId xmlns:a16="http://schemas.microsoft.com/office/drawing/2014/main" id="{5B13AE93-D571-87F3-A0B6-E2E1F9C420CD}"/>
              </a:ext>
            </a:extLst>
          </p:cNvPr>
          <p:cNvSpPr>
            <a:spLocks noGrp="1"/>
          </p:cNvSpPr>
          <p:nvPr>
            <p:ph type="sldNum" sz="quarter" idx="12"/>
          </p:nvPr>
        </p:nvSpPr>
        <p:spPr/>
        <p:txBody>
          <a:bodyPr/>
          <a:lstStyle/>
          <a:p>
            <a:fld id="{6B2A81E5-5B78-41EE-B2CC-6FCAFD06F802}" type="slidenum">
              <a:rPr lang="en-US" b="1" smtClean="0">
                <a:solidFill>
                  <a:schemeClr val="accent1">
                    <a:lumMod val="60000"/>
                    <a:lumOff val="40000"/>
                  </a:schemeClr>
                </a:solidFill>
              </a:rPr>
              <a:t>15</a:t>
            </a:fld>
            <a:endParaRPr lang="en-US" b="1" dirty="0">
              <a:solidFill>
                <a:schemeClr val="accent1">
                  <a:lumMod val="60000"/>
                  <a:lumOff val="40000"/>
                </a:schemeClr>
              </a:solidFill>
            </a:endParaRPr>
          </a:p>
        </p:txBody>
      </p:sp>
    </p:spTree>
    <p:extLst>
      <p:ext uri="{BB962C8B-B14F-4D97-AF65-F5344CB8AC3E}">
        <p14:creationId xmlns:p14="http://schemas.microsoft.com/office/powerpoint/2010/main" val="303522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Effect transition="in" filter="fade">
                                      <p:cBhvr>
                                        <p:cTn id="49" dur="1000"/>
                                        <p:tgtEl>
                                          <p:spTgt spid="5">
                                            <p:txEl>
                                              <p:pRg st="7" end="7"/>
                                            </p:txEl>
                                          </p:spTgt>
                                        </p:tgtEl>
                                      </p:cBhvr>
                                    </p:animEffect>
                                    <p:anim calcmode="lin" valueType="num">
                                      <p:cBhvr>
                                        <p:cTn id="50"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104A24-6B9F-491E-E635-A79A8005EA04}"/>
              </a:ext>
            </a:extLst>
          </p:cNvPr>
          <p:cNvSpPr>
            <a:spLocks noGrp="1"/>
          </p:cNvSpPr>
          <p:nvPr>
            <p:ph type="title"/>
          </p:nvPr>
        </p:nvSpPr>
        <p:spPr/>
        <p:txBody>
          <a:bodyPr/>
          <a:lstStyle/>
          <a:p>
            <a:r>
              <a:rPr lang="en-US" dirty="0">
                <a:solidFill>
                  <a:schemeClr val="accent5">
                    <a:lumMod val="40000"/>
                    <a:lumOff val="60000"/>
                  </a:schemeClr>
                </a:solidFill>
              </a:rPr>
              <a:t>How do surprises become interlocked?</a:t>
            </a:r>
          </a:p>
        </p:txBody>
      </p:sp>
      <p:sp>
        <p:nvSpPr>
          <p:cNvPr id="5" name="Content Placeholder 4">
            <a:extLst>
              <a:ext uri="{FF2B5EF4-FFF2-40B4-BE49-F238E27FC236}">
                <a16:creationId xmlns:a16="http://schemas.microsoft.com/office/drawing/2014/main" id="{08E828F6-88ED-FD52-D956-21E89074A16B}"/>
              </a:ext>
            </a:extLst>
          </p:cNvPr>
          <p:cNvSpPr>
            <a:spLocks noGrp="1"/>
          </p:cNvSpPr>
          <p:nvPr>
            <p:ph idx="1"/>
          </p:nvPr>
        </p:nvSpPr>
        <p:spPr>
          <a:xfrm>
            <a:off x="628650" y="1825625"/>
            <a:ext cx="7886700" cy="4530726"/>
          </a:xfrm>
        </p:spPr>
        <p:txBody>
          <a:bodyPr>
            <a:normAutofit fontScale="92500" lnSpcReduction="20000"/>
          </a:bodyPr>
          <a:lstStyle/>
          <a:p>
            <a:pPr lvl="0"/>
            <a:r>
              <a:rPr lang="en-US" dirty="0">
                <a:solidFill>
                  <a:schemeClr val="bg1"/>
                </a:solidFill>
              </a:rPr>
              <a:t>Key sources:</a:t>
            </a:r>
          </a:p>
          <a:p>
            <a:pPr lvl="1"/>
            <a:r>
              <a:rPr lang="en-US" b="1" dirty="0">
                <a:solidFill>
                  <a:schemeClr val="bg1"/>
                </a:solidFill>
              </a:rPr>
              <a:t>A common factor </a:t>
            </a:r>
            <a:r>
              <a:rPr lang="en-US" dirty="0">
                <a:solidFill>
                  <a:schemeClr val="bg1"/>
                </a:solidFill>
              </a:rPr>
              <a:t>(e.g., destruction of wildlife leading to both climate change and a faster spread of diseases and pandemics, a single technology posing different risk types) </a:t>
            </a:r>
          </a:p>
          <a:p>
            <a:pPr lvl="1"/>
            <a:r>
              <a:rPr lang="en-US" b="1" dirty="0">
                <a:solidFill>
                  <a:schemeClr val="bg1"/>
                </a:solidFill>
              </a:rPr>
              <a:t>A random event </a:t>
            </a:r>
            <a:r>
              <a:rPr lang="en-US" dirty="0">
                <a:solidFill>
                  <a:schemeClr val="bg1"/>
                </a:solidFill>
              </a:rPr>
              <a:t>connecting two or more developments. Co-occurrence.</a:t>
            </a:r>
          </a:p>
          <a:p>
            <a:pPr lvl="1"/>
            <a:r>
              <a:rPr lang="en-US" b="1" dirty="0">
                <a:solidFill>
                  <a:schemeClr val="bg1"/>
                </a:solidFill>
              </a:rPr>
              <a:t>A coordinated </a:t>
            </a:r>
            <a:r>
              <a:rPr lang="en-US" dirty="0">
                <a:solidFill>
                  <a:schemeClr val="bg1"/>
                </a:solidFill>
              </a:rPr>
              <a:t>and deliberate action by an agent or a group pf agents (such as different thrusts in a rival’s strategy or an enemy’s attack). </a:t>
            </a:r>
          </a:p>
          <a:p>
            <a:pPr lvl="0"/>
            <a:r>
              <a:rPr lang="en-US" sz="2600" dirty="0">
                <a:solidFill>
                  <a:schemeClr val="bg1"/>
                </a:solidFill>
              </a:rPr>
              <a:t>The entanglement of surprises suggests that it may be best to view them as root less (or a least radiating from multiple hubs)</a:t>
            </a:r>
          </a:p>
          <a:p>
            <a:pPr lvl="0"/>
            <a:r>
              <a:rPr lang="en-US" sz="2600" dirty="0">
                <a:solidFill>
                  <a:schemeClr val="bg1"/>
                </a:solidFill>
              </a:rPr>
              <a:t>Causes such as climate change and pandemics or digitization may be more significant than others but the idea of a single, strategic, root cause becomes more elusive.</a:t>
            </a:r>
          </a:p>
          <a:p>
            <a:endParaRPr lang="en-US" dirty="0"/>
          </a:p>
          <a:p>
            <a:pPr lvl="1"/>
            <a:endParaRPr lang="en-US" dirty="0"/>
          </a:p>
        </p:txBody>
      </p:sp>
      <p:sp>
        <p:nvSpPr>
          <p:cNvPr id="6" name="Slide Number Placeholder 5">
            <a:extLst>
              <a:ext uri="{FF2B5EF4-FFF2-40B4-BE49-F238E27FC236}">
                <a16:creationId xmlns:a16="http://schemas.microsoft.com/office/drawing/2014/main" id="{5B13AE93-D571-87F3-A0B6-E2E1F9C420CD}"/>
              </a:ext>
            </a:extLst>
          </p:cNvPr>
          <p:cNvSpPr>
            <a:spLocks noGrp="1"/>
          </p:cNvSpPr>
          <p:nvPr>
            <p:ph type="sldNum" sz="quarter" idx="12"/>
          </p:nvPr>
        </p:nvSpPr>
        <p:spPr/>
        <p:txBody>
          <a:bodyPr/>
          <a:lstStyle/>
          <a:p>
            <a:fld id="{6B2A81E5-5B78-41EE-B2CC-6FCAFD06F802}" type="slidenum">
              <a:rPr lang="en-US" b="1" smtClean="0">
                <a:solidFill>
                  <a:schemeClr val="accent1">
                    <a:lumMod val="60000"/>
                    <a:lumOff val="40000"/>
                  </a:schemeClr>
                </a:solidFill>
              </a:rPr>
              <a:t>16</a:t>
            </a:fld>
            <a:endParaRPr lang="en-US" b="1" dirty="0">
              <a:solidFill>
                <a:schemeClr val="accent1">
                  <a:lumMod val="60000"/>
                  <a:lumOff val="40000"/>
                </a:schemeClr>
              </a:solidFill>
            </a:endParaRPr>
          </a:p>
        </p:txBody>
      </p:sp>
    </p:spTree>
    <p:extLst>
      <p:ext uri="{BB962C8B-B14F-4D97-AF65-F5344CB8AC3E}">
        <p14:creationId xmlns:p14="http://schemas.microsoft.com/office/powerpoint/2010/main" val="331965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104A24-6B9F-491E-E635-A79A8005EA04}"/>
              </a:ext>
            </a:extLst>
          </p:cNvPr>
          <p:cNvSpPr>
            <a:spLocks noGrp="1"/>
          </p:cNvSpPr>
          <p:nvPr>
            <p:ph type="title"/>
          </p:nvPr>
        </p:nvSpPr>
        <p:spPr/>
        <p:txBody>
          <a:bodyPr/>
          <a:lstStyle/>
          <a:p>
            <a:r>
              <a:rPr lang="en-US" dirty="0">
                <a:solidFill>
                  <a:schemeClr val="accent5">
                    <a:lumMod val="40000"/>
                    <a:lumOff val="60000"/>
                  </a:schemeClr>
                </a:solidFill>
              </a:rPr>
              <a:t>How do surprises become interlocked?</a:t>
            </a:r>
          </a:p>
        </p:txBody>
      </p:sp>
      <p:sp>
        <p:nvSpPr>
          <p:cNvPr id="5" name="Content Placeholder 4">
            <a:extLst>
              <a:ext uri="{FF2B5EF4-FFF2-40B4-BE49-F238E27FC236}">
                <a16:creationId xmlns:a16="http://schemas.microsoft.com/office/drawing/2014/main" id="{08E828F6-88ED-FD52-D956-21E89074A16B}"/>
              </a:ext>
            </a:extLst>
          </p:cNvPr>
          <p:cNvSpPr>
            <a:spLocks noGrp="1"/>
          </p:cNvSpPr>
          <p:nvPr>
            <p:ph idx="1"/>
          </p:nvPr>
        </p:nvSpPr>
        <p:spPr>
          <a:xfrm>
            <a:off x="628650" y="1825626"/>
            <a:ext cx="7886700" cy="1701346"/>
          </a:xfrm>
        </p:spPr>
        <p:txBody>
          <a:bodyPr>
            <a:normAutofit/>
          </a:bodyPr>
          <a:lstStyle/>
          <a:p>
            <a:r>
              <a:rPr lang="en-US" dirty="0">
                <a:solidFill>
                  <a:schemeClr val="bg1"/>
                </a:solidFill>
              </a:rPr>
              <a:t>Due to its emergent and combinatorial nature, the intersection of different developments can itself be surprising: </a:t>
            </a:r>
          </a:p>
        </p:txBody>
      </p:sp>
      <p:sp>
        <p:nvSpPr>
          <p:cNvPr id="6" name="Slide Number Placeholder 5">
            <a:extLst>
              <a:ext uri="{FF2B5EF4-FFF2-40B4-BE49-F238E27FC236}">
                <a16:creationId xmlns:a16="http://schemas.microsoft.com/office/drawing/2014/main" id="{5B13AE93-D571-87F3-A0B6-E2E1F9C420CD}"/>
              </a:ext>
            </a:extLst>
          </p:cNvPr>
          <p:cNvSpPr>
            <a:spLocks noGrp="1"/>
          </p:cNvSpPr>
          <p:nvPr>
            <p:ph type="sldNum" sz="quarter" idx="12"/>
          </p:nvPr>
        </p:nvSpPr>
        <p:spPr/>
        <p:txBody>
          <a:bodyPr/>
          <a:lstStyle/>
          <a:p>
            <a:fld id="{6B2A81E5-5B78-41EE-B2CC-6FCAFD06F802}" type="slidenum">
              <a:rPr lang="en-US" b="1" smtClean="0">
                <a:solidFill>
                  <a:schemeClr val="accent1">
                    <a:lumMod val="60000"/>
                    <a:lumOff val="40000"/>
                  </a:schemeClr>
                </a:solidFill>
              </a:rPr>
              <a:t>17</a:t>
            </a:fld>
            <a:endParaRPr lang="en-US" b="1" dirty="0">
              <a:solidFill>
                <a:schemeClr val="accent1">
                  <a:lumMod val="60000"/>
                  <a:lumOff val="40000"/>
                </a:schemeClr>
              </a:solidFill>
            </a:endParaRPr>
          </a:p>
        </p:txBody>
      </p:sp>
      <p:sp>
        <p:nvSpPr>
          <p:cNvPr id="22" name="TextBox 21">
            <a:extLst>
              <a:ext uri="{FF2B5EF4-FFF2-40B4-BE49-F238E27FC236}">
                <a16:creationId xmlns:a16="http://schemas.microsoft.com/office/drawing/2014/main" id="{CA0E9820-1A53-01DA-2703-E26B7CC9E5B7}"/>
              </a:ext>
            </a:extLst>
          </p:cNvPr>
          <p:cNvSpPr txBox="1"/>
          <p:nvPr/>
        </p:nvSpPr>
        <p:spPr>
          <a:xfrm>
            <a:off x="2321170" y="4884844"/>
            <a:ext cx="432079" cy="369332"/>
          </a:xfrm>
          <a:prstGeom prst="rect">
            <a:avLst/>
          </a:prstGeom>
          <a:solidFill>
            <a:schemeClr val="tx1">
              <a:lumMod val="75000"/>
            </a:schemeClr>
          </a:solidFill>
          <a:ln>
            <a:solidFill>
              <a:schemeClr val="accent1">
                <a:shade val="50000"/>
              </a:schemeClr>
            </a:solidFill>
          </a:ln>
        </p:spPr>
        <p:txBody>
          <a:bodyPr wrap="square" rtlCol="0">
            <a:spAutoFit/>
          </a:bodyPr>
          <a:lstStyle/>
          <a:p>
            <a:r>
              <a:rPr lang="en-US" b="1" dirty="0">
                <a:solidFill>
                  <a:schemeClr val="bg1"/>
                </a:solidFill>
              </a:rPr>
              <a:t>AI</a:t>
            </a:r>
          </a:p>
        </p:txBody>
      </p:sp>
      <p:sp>
        <p:nvSpPr>
          <p:cNvPr id="23" name="TextBox 22">
            <a:extLst>
              <a:ext uri="{FF2B5EF4-FFF2-40B4-BE49-F238E27FC236}">
                <a16:creationId xmlns:a16="http://schemas.microsoft.com/office/drawing/2014/main" id="{8A4696C2-48D3-DD17-2145-550CF8EACC26}"/>
              </a:ext>
            </a:extLst>
          </p:cNvPr>
          <p:cNvSpPr txBox="1"/>
          <p:nvPr/>
        </p:nvSpPr>
        <p:spPr>
          <a:xfrm>
            <a:off x="4905271" y="4893042"/>
            <a:ext cx="1163934" cy="369332"/>
          </a:xfrm>
          <a:prstGeom prst="rect">
            <a:avLst/>
          </a:prstGeom>
          <a:solidFill>
            <a:schemeClr val="tx1">
              <a:lumMod val="75000"/>
            </a:schemeClr>
          </a:solidFill>
          <a:ln>
            <a:solidFill>
              <a:schemeClr val="accent1">
                <a:shade val="50000"/>
              </a:schemeClr>
            </a:solidFill>
          </a:ln>
        </p:spPr>
        <p:txBody>
          <a:bodyPr wrap="square" rtlCol="0">
            <a:spAutoFit/>
          </a:bodyPr>
          <a:lstStyle/>
          <a:p>
            <a:r>
              <a:rPr lang="en-US" b="1" dirty="0">
                <a:solidFill>
                  <a:schemeClr val="bg1"/>
                </a:solidFill>
              </a:rPr>
              <a:t>Fake news</a:t>
            </a:r>
          </a:p>
        </p:txBody>
      </p:sp>
      <p:sp>
        <p:nvSpPr>
          <p:cNvPr id="24" name="TextBox 23">
            <a:extLst>
              <a:ext uri="{FF2B5EF4-FFF2-40B4-BE49-F238E27FC236}">
                <a16:creationId xmlns:a16="http://schemas.microsoft.com/office/drawing/2014/main" id="{5D9A986B-139E-8AEF-A79E-32A3907527D2}"/>
              </a:ext>
            </a:extLst>
          </p:cNvPr>
          <p:cNvSpPr txBox="1"/>
          <p:nvPr/>
        </p:nvSpPr>
        <p:spPr>
          <a:xfrm>
            <a:off x="3408066" y="5987019"/>
            <a:ext cx="1163934" cy="369332"/>
          </a:xfrm>
          <a:prstGeom prst="rect">
            <a:avLst/>
          </a:prstGeom>
          <a:solidFill>
            <a:schemeClr val="tx1">
              <a:lumMod val="75000"/>
            </a:schemeClr>
          </a:solidFill>
          <a:ln>
            <a:solidFill>
              <a:schemeClr val="accent1">
                <a:shade val="50000"/>
              </a:schemeClr>
            </a:solidFill>
          </a:ln>
        </p:spPr>
        <p:txBody>
          <a:bodyPr wrap="square" rtlCol="0">
            <a:spAutoFit/>
          </a:bodyPr>
          <a:lstStyle/>
          <a:p>
            <a:r>
              <a:rPr lang="en-US" b="1" dirty="0">
                <a:solidFill>
                  <a:schemeClr val="bg1"/>
                </a:solidFill>
              </a:rPr>
              <a:t>Cyber</a:t>
            </a:r>
          </a:p>
        </p:txBody>
      </p:sp>
      <p:sp>
        <p:nvSpPr>
          <p:cNvPr id="25" name="Freeform: Shape 24">
            <a:extLst>
              <a:ext uri="{FF2B5EF4-FFF2-40B4-BE49-F238E27FC236}">
                <a16:creationId xmlns:a16="http://schemas.microsoft.com/office/drawing/2014/main" id="{7404F158-40E7-95B2-093F-73D1C0F567D7}"/>
              </a:ext>
            </a:extLst>
          </p:cNvPr>
          <p:cNvSpPr/>
          <p:nvPr/>
        </p:nvSpPr>
        <p:spPr>
          <a:xfrm>
            <a:off x="2863780" y="4670746"/>
            <a:ext cx="1637882" cy="262995"/>
          </a:xfrm>
          <a:custGeom>
            <a:avLst/>
            <a:gdLst>
              <a:gd name="connsiteX0" fmla="*/ 0 w 1637882"/>
              <a:gd name="connsiteY0" fmla="*/ 262995 h 262995"/>
              <a:gd name="connsiteX1" fmla="*/ 512466 w 1637882"/>
              <a:gd name="connsiteY1" fmla="*/ 1738 h 262995"/>
              <a:gd name="connsiteX2" fmla="*/ 1637882 w 1637882"/>
              <a:gd name="connsiteY2" fmla="*/ 142414 h 262995"/>
              <a:gd name="connsiteX3" fmla="*/ 1637882 w 1637882"/>
              <a:gd name="connsiteY3" fmla="*/ 142414 h 262995"/>
            </a:gdLst>
            <a:ahLst/>
            <a:cxnLst>
              <a:cxn ang="0">
                <a:pos x="connsiteX0" y="connsiteY0"/>
              </a:cxn>
              <a:cxn ang="0">
                <a:pos x="connsiteX1" y="connsiteY1"/>
              </a:cxn>
              <a:cxn ang="0">
                <a:pos x="connsiteX2" y="connsiteY2"/>
              </a:cxn>
              <a:cxn ang="0">
                <a:pos x="connsiteX3" y="connsiteY3"/>
              </a:cxn>
            </a:cxnLst>
            <a:rect l="l" t="t" r="r" b="b"/>
            <a:pathLst>
              <a:path w="1637882" h="262995">
                <a:moveTo>
                  <a:pt x="0" y="262995"/>
                </a:moveTo>
                <a:cubicBezTo>
                  <a:pt x="119743" y="142415"/>
                  <a:pt x="239486" y="21835"/>
                  <a:pt x="512466" y="1738"/>
                </a:cubicBezTo>
                <a:cubicBezTo>
                  <a:pt x="785446" y="-18359"/>
                  <a:pt x="1637882" y="142414"/>
                  <a:pt x="1637882" y="142414"/>
                </a:cubicBezTo>
                <a:lnTo>
                  <a:pt x="1637882" y="142414"/>
                </a:lnTo>
              </a:path>
            </a:pathLst>
          </a:custGeom>
          <a:noFill/>
          <a:ln>
            <a:solidFill>
              <a:schemeClr val="bg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22A86A86-56DB-F977-CD44-291EA10E4731}"/>
              </a:ext>
            </a:extLst>
          </p:cNvPr>
          <p:cNvSpPr txBox="1"/>
          <p:nvPr/>
        </p:nvSpPr>
        <p:spPr>
          <a:xfrm>
            <a:off x="2863780" y="4884844"/>
            <a:ext cx="2124599" cy="338554"/>
          </a:xfrm>
          <a:prstGeom prst="rect">
            <a:avLst/>
          </a:prstGeom>
          <a:noFill/>
        </p:spPr>
        <p:txBody>
          <a:bodyPr wrap="square" rtlCol="0">
            <a:spAutoFit/>
          </a:bodyPr>
          <a:lstStyle/>
          <a:p>
            <a:r>
              <a:rPr lang="en-US" sz="1600" i="1" dirty="0">
                <a:solidFill>
                  <a:schemeClr val="bg1"/>
                </a:solidFill>
              </a:rPr>
              <a:t>AI generated fake news</a:t>
            </a:r>
          </a:p>
        </p:txBody>
      </p:sp>
      <p:sp>
        <p:nvSpPr>
          <p:cNvPr id="28" name="TextBox 27">
            <a:extLst>
              <a:ext uri="{FF2B5EF4-FFF2-40B4-BE49-F238E27FC236}">
                <a16:creationId xmlns:a16="http://schemas.microsoft.com/office/drawing/2014/main" id="{CC149AF2-4AFB-844D-EDD1-2F58AB30DC19}"/>
              </a:ext>
            </a:extLst>
          </p:cNvPr>
          <p:cNvSpPr txBox="1"/>
          <p:nvPr/>
        </p:nvSpPr>
        <p:spPr>
          <a:xfrm>
            <a:off x="739181" y="5496449"/>
            <a:ext cx="2124599" cy="584775"/>
          </a:xfrm>
          <a:prstGeom prst="rect">
            <a:avLst/>
          </a:prstGeom>
          <a:noFill/>
        </p:spPr>
        <p:txBody>
          <a:bodyPr wrap="square" rtlCol="0">
            <a:spAutoFit/>
          </a:bodyPr>
          <a:lstStyle/>
          <a:p>
            <a:r>
              <a:rPr lang="en-US" sz="1600" i="1" dirty="0">
                <a:solidFill>
                  <a:schemeClr val="accent4">
                    <a:lumMod val="60000"/>
                    <a:lumOff val="40000"/>
                  </a:schemeClr>
                </a:solidFill>
              </a:rPr>
              <a:t>AI enhanced phishing attacks</a:t>
            </a:r>
          </a:p>
        </p:txBody>
      </p:sp>
      <p:sp>
        <p:nvSpPr>
          <p:cNvPr id="29" name="Freeform: Shape 28">
            <a:extLst>
              <a:ext uri="{FF2B5EF4-FFF2-40B4-BE49-F238E27FC236}">
                <a16:creationId xmlns:a16="http://schemas.microsoft.com/office/drawing/2014/main" id="{682399FB-89DB-CA1D-6709-8C4898C1899A}"/>
              </a:ext>
            </a:extLst>
          </p:cNvPr>
          <p:cNvSpPr/>
          <p:nvPr/>
        </p:nvSpPr>
        <p:spPr>
          <a:xfrm>
            <a:off x="2502040" y="5315578"/>
            <a:ext cx="743578" cy="864158"/>
          </a:xfrm>
          <a:custGeom>
            <a:avLst/>
            <a:gdLst>
              <a:gd name="connsiteX0" fmla="*/ 0 w 743578"/>
              <a:gd name="connsiteY0" fmla="*/ 0 h 864158"/>
              <a:gd name="connsiteX1" fmla="*/ 200967 w 743578"/>
              <a:gd name="connsiteY1" fmla="*/ 703385 h 864158"/>
              <a:gd name="connsiteX2" fmla="*/ 743578 w 743578"/>
              <a:gd name="connsiteY2" fmla="*/ 864158 h 864158"/>
              <a:gd name="connsiteX3" fmla="*/ 743578 w 743578"/>
              <a:gd name="connsiteY3" fmla="*/ 864158 h 864158"/>
            </a:gdLst>
            <a:ahLst/>
            <a:cxnLst>
              <a:cxn ang="0">
                <a:pos x="connsiteX0" y="connsiteY0"/>
              </a:cxn>
              <a:cxn ang="0">
                <a:pos x="connsiteX1" y="connsiteY1"/>
              </a:cxn>
              <a:cxn ang="0">
                <a:pos x="connsiteX2" y="connsiteY2"/>
              </a:cxn>
              <a:cxn ang="0">
                <a:pos x="connsiteX3" y="connsiteY3"/>
              </a:cxn>
            </a:cxnLst>
            <a:rect l="l" t="t" r="r" b="b"/>
            <a:pathLst>
              <a:path w="743578" h="864158">
                <a:moveTo>
                  <a:pt x="0" y="0"/>
                </a:moveTo>
                <a:cubicBezTo>
                  <a:pt x="38518" y="279679"/>
                  <a:pt x="77037" y="559359"/>
                  <a:pt x="200967" y="703385"/>
                </a:cubicBezTo>
                <a:cubicBezTo>
                  <a:pt x="324897" y="847411"/>
                  <a:pt x="743578" y="864158"/>
                  <a:pt x="743578" y="864158"/>
                </a:cubicBezTo>
                <a:lnTo>
                  <a:pt x="743578" y="864158"/>
                </a:lnTo>
              </a:path>
            </a:pathLst>
          </a:custGeom>
          <a:noFill/>
          <a:ln>
            <a:solidFill>
              <a:schemeClr val="accent4">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74B7076-0330-67D6-7121-F77B9E23F1C0}"/>
              </a:ext>
            </a:extLst>
          </p:cNvPr>
          <p:cNvSpPr/>
          <p:nvPr/>
        </p:nvSpPr>
        <p:spPr>
          <a:xfrm>
            <a:off x="2944167" y="5265336"/>
            <a:ext cx="1748413" cy="211372"/>
          </a:xfrm>
          <a:custGeom>
            <a:avLst/>
            <a:gdLst>
              <a:gd name="connsiteX0" fmla="*/ 0 w 1748413"/>
              <a:gd name="connsiteY0" fmla="*/ 40194 h 211372"/>
              <a:gd name="connsiteX1" fmla="*/ 723481 w 1748413"/>
              <a:gd name="connsiteY1" fmla="*/ 211016 h 211372"/>
              <a:gd name="connsiteX2" fmla="*/ 1748413 w 1748413"/>
              <a:gd name="connsiteY2" fmla="*/ 0 h 211372"/>
              <a:gd name="connsiteX3" fmla="*/ 1748413 w 1748413"/>
              <a:gd name="connsiteY3" fmla="*/ 0 h 211372"/>
            </a:gdLst>
            <a:ahLst/>
            <a:cxnLst>
              <a:cxn ang="0">
                <a:pos x="connsiteX0" y="connsiteY0"/>
              </a:cxn>
              <a:cxn ang="0">
                <a:pos x="connsiteX1" y="connsiteY1"/>
              </a:cxn>
              <a:cxn ang="0">
                <a:pos x="connsiteX2" y="connsiteY2"/>
              </a:cxn>
              <a:cxn ang="0">
                <a:pos x="connsiteX3" y="connsiteY3"/>
              </a:cxn>
            </a:cxnLst>
            <a:rect l="l" t="t" r="r" b="b"/>
            <a:pathLst>
              <a:path w="1748413" h="211372">
                <a:moveTo>
                  <a:pt x="0" y="40194"/>
                </a:moveTo>
                <a:cubicBezTo>
                  <a:pt x="216039" y="128954"/>
                  <a:pt x="432079" y="217715"/>
                  <a:pt x="723481" y="211016"/>
                </a:cubicBezTo>
                <a:cubicBezTo>
                  <a:pt x="1014883" y="204317"/>
                  <a:pt x="1748413" y="0"/>
                  <a:pt x="1748413" y="0"/>
                </a:cubicBezTo>
                <a:lnTo>
                  <a:pt x="1748413" y="0"/>
                </a:lnTo>
              </a:path>
            </a:pathLst>
          </a:custGeom>
          <a:noFill/>
          <a:ln>
            <a:solidFill>
              <a:schemeClr val="bg1"/>
            </a:solidFill>
            <a:prstDash val="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07F3056-C840-F86E-D51D-4DAEE2CF1121}"/>
              </a:ext>
            </a:extLst>
          </p:cNvPr>
          <p:cNvSpPr txBox="1"/>
          <p:nvPr/>
        </p:nvSpPr>
        <p:spPr>
          <a:xfrm>
            <a:off x="3443235" y="5444052"/>
            <a:ext cx="1093596" cy="338554"/>
          </a:xfrm>
          <a:prstGeom prst="rect">
            <a:avLst/>
          </a:prstGeom>
          <a:noFill/>
        </p:spPr>
        <p:txBody>
          <a:bodyPr wrap="square" rtlCol="0">
            <a:spAutoFit/>
          </a:bodyPr>
          <a:lstStyle/>
          <a:p>
            <a:r>
              <a:rPr lang="en-US" sz="1600" i="1" dirty="0">
                <a:solidFill>
                  <a:schemeClr val="bg1"/>
                </a:solidFill>
              </a:rPr>
              <a:t>Detection</a:t>
            </a:r>
          </a:p>
        </p:txBody>
      </p:sp>
      <p:sp>
        <p:nvSpPr>
          <p:cNvPr id="33" name="Freeform: Shape 32">
            <a:extLst>
              <a:ext uri="{FF2B5EF4-FFF2-40B4-BE49-F238E27FC236}">
                <a16:creationId xmlns:a16="http://schemas.microsoft.com/office/drawing/2014/main" id="{AEFB85D1-2A3C-4704-221E-F6B01BCD4ED4}"/>
              </a:ext>
            </a:extLst>
          </p:cNvPr>
          <p:cNvSpPr/>
          <p:nvPr/>
        </p:nvSpPr>
        <p:spPr>
          <a:xfrm>
            <a:off x="4793064" y="5335675"/>
            <a:ext cx="614707" cy="663191"/>
          </a:xfrm>
          <a:custGeom>
            <a:avLst/>
            <a:gdLst>
              <a:gd name="connsiteX0" fmla="*/ 341644 w 614707"/>
              <a:gd name="connsiteY0" fmla="*/ 0 h 663191"/>
              <a:gd name="connsiteX1" fmla="*/ 602901 w 614707"/>
              <a:gd name="connsiteY1" fmla="*/ 401934 h 663191"/>
              <a:gd name="connsiteX2" fmla="*/ 0 w 614707"/>
              <a:gd name="connsiteY2" fmla="*/ 663191 h 663191"/>
              <a:gd name="connsiteX3" fmla="*/ 0 w 614707"/>
              <a:gd name="connsiteY3" fmla="*/ 663191 h 663191"/>
            </a:gdLst>
            <a:ahLst/>
            <a:cxnLst>
              <a:cxn ang="0">
                <a:pos x="connsiteX0" y="connsiteY0"/>
              </a:cxn>
              <a:cxn ang="0">
                <a:pos x="connsiteX1" y="connsiteY1"/>
              </a:cxn>
              <a:cxn ang="0">
                <a:pos x="connsiteX2" y="connsiteY2"/>
              </a:cxn>
              <a:cxn ang="0">
                <a:pos x="connsiteX3" y="connsiteY3"/>
              </a:cxn>
            </a:cxnLst>
            <a:rect l="l" t="t" r="r" b="b"/>
            <a:pathLst>
              <a:path w="614707" h="663191">
                <a:moveTo>
                  <a:pt x="341644" y="0"/>
                </a:moveTo>
                <a:cubicBezTo>
                  <a:pt x="500743" y="145701"/>
                  <a:pt x="659842" y="291402"/>
                  <a:pt x="602901" y="401934"/>
                </a:cubicBezTo>
                <a:cubicBezTo>
                  <a:pt x="545960" y="512466"/>
                  <a:pt x="0" y="663191"/>
                  <a:pt x="0" y="663191"/>
                </a:cubicBezTo>
                <a:lnTo>
                  <a:pt x="0" y="663191"/>
                </a:lnTo>
              </a:path>
            </a:pathLst>
          </a:custGeom>
          <a:noFill/>
          <a:ln>
            <a:solidFill>
              <a:schemeClr val="accent1">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8F4E2E6-EC9C-60BB-5506-123A804E198F}"/>
              </a:ext>
            </a:extLst>
          </p:cNvPr>
          <p:cNvSpPr txBox="1"/>
          <p:nvPr/>
        </p:nvSpPr>
        <p:spPr>
          <a:xfrm>
            <a:off x="5576835" y="5582551"/>
            <a:ext cx="2341266" cy="584775"/>
          </a:xfrm>
          <a:prstGeom prst="rect">
            <a:avLst/>
          </a:prstGeom>
          <a:noFill/>
        </p:spPr>
        <p:txBody>
          <a:bodyPr wrap="square" rtlCol="0">
            <a:spAutoFit/>
          </a:bodyPr>
          <a:lstStyle/>
          <a:p>
            <a:r>
              <a:rPr lang="en-US" sz="1600" i="1" dirty="0">
                <a:solidFill>
                  <a:schemeClr val="accent5">
                    <a:lumMod val="50000"/>
                  </a:schemeClr>
                </a:solidFill>
              </a:rPr>
              <a:t>Spreading fake news about cyber attacks</a:t>
            </a:r>
          </a:p>
        </p:txBody>
      </p:sp>
    </p:spTree>
    <p:extLst>
      <p:ext uri="{BB962C8B-B14F-4D97-AF65-F5344CB8AC3E}">
        <p14:creationId xmlns:p14="http://schemas.microsoft.com/office/powerpoint/2010/main" val="287424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anim calcmode="lin" valueType="num">
                                      <p:cBhvr>
                                        <p:cTn id="29" dur="1000" fill="hold"/>
                                        <p:tgtEl>
                                          <p:spTgt spid="28"/>
                                        </p:tgtEl>
                                        <p:attrNameLst>
                                          <p:attrName>ppt_x</p:attrName>
                                        </p:attrNameLst>
                                      </p:cBhvr>
                                      <p:tavLst>
                                        <p:tav tm="0">
                                          <p:val>
                                            <p:strVal val="#ppt_x"/>
                                          </p:val>
                                        </p:tav>
                                        <p:tav tm="100000">
                                          <p:val>
                                            <p:strVal val="#ppt_x"/>
                                          </p:val>
                                        </p:tav>
                                      </p:tavLst>
                                    </p:anim>
                                    <p:anim calcmode="lin" valueType="num">
                                      <p:cBhvr>
                                        <p:cTn id="3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32" grpId="0"/>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104A24-6B9F-491E-E635-A79A8005EA04}"/>
              </a:ext>
            </a:extLst>
          </p:cNvPr>
          <p:cNvSpPr>
            <a:spLocks noGrp="1"/>
          </p:cNvSpPr>
          <p:nvPr>
            <p:ph type="title"/>
          </p:nvPr>
        </p:nvSpPr>
        <p:spPr>
          <a:xfrm>
            <a:off x="632156" y="286786"/>
            <a:ext cx="7886700" cy="908968"/>
          </a:xfrm>
        </p:spPr>
        <p:txBody>
          <a:bodyPr>
            <a:normAutofit/>
          </a:bodyPr>
          <a:lstStyle/>
          <a:p>
            <a:r>
              <a:rPr lang="en-US" sz="3200" dirty="0">
                <a:solidFill>
                  <a:schemeClr val="accent1">
                    <a:lumMod val="40000"/>
                    <a:lumOff val="60000"/>
                  </a:schemeClr>
                </a:solidFill>
              </a:rPr>
              <a:t>How interlocking surprises are experienced? </a:t>
            </a:r>
          </a:p>
        </p:txBody>
      </p:sp>
      <p:sp>
        <p:nvSpPr>
          <p:cNvPr id="5" name="Content Placeholder 4">
            <a:extLst>
              <a:ext uri="{FF2B5EF4-FFF2-40B4-BE49-F238E27FC236}">
                <a16:creationId xmlns:a16="http://schemas.microsoft.com/office/drawing/2014/main" id="{08E828F6-88ED-FD52-D956-21E89074A16B}"/>
              </a:ext>
            </a:extLst>
          </p:cNvPr>
          <p:cNvSpPr>
            <a:spLocks noGrp="1"/>
          </p:cNvSpPr>
          <p:nvPr>
            <p:ph idx="1"/>
          </p:nvPr>
        </p:nvSpPr>
        <p:spPr>
          <a:xfrm>
            <a:off x="628650" y="1825625"/>
            <a:ext cx="4084027" cy="4351338"/>
          </a:xfrm>
        </p:spPr>
        <p:txBody>
          <a:bodyPr>
            <a:normAutofit fontScale="70000" lnSpcReduction="20000"/>
          </a:bodyPr>
          <a:lstStyle/>
          <a:p>
            <a:r>
              <a:rPr lang="en-US" dirty="0">
                <a:solidFill>
                  <a:schemeClr val="bg1"/>
                </a:solidFill>
              </a:rPr>
              <a:t>Can affect a single organization or a network of organizations. </a:t>
            </a:r>
          </a:p>
          <a:p>
            <a:r>
              <a:rPr lang="en-US" dirty="0">
                <a:solidFill>
                  <a:schemeClr val="bg1"/>
                </a:solidFill>
              </a:rPr>
              <a:t>Depending on their </a:t>
            </a:r>
            <a:r>
              <a:rPr lang="en-US" b="1" dirty="0">
                <a:solidFill>
                  <a:schemeClr val="bg1"/>
                </a:solidFill>
              </a:rPr>
              <a:t>position</a:t>
            </a:r>
            <a:r>
              <a:rPr lang="en-US" dirty="0">
                <a:solidFill>
                  <a:schemeClr val="bg1"/>
                </a:solidFill>
              </a:rPr>
              <a:t>, different participants experience these developments as challenges, opportunities, or threats, as innovations or as surprises. For instance, previously  disrupting taxicabs, Uber is being disrupted by robot-taxies. </a:t>
            </a:r>
          </a:p>
          <a:p>
            <a:r>
              <a:rPr lang="en-US" dirty="0">
                <a:solidFill>
                  <a:schemeClr val="bg1"/>
                </a:solidFill>
              </a:rPr>
              <a:t>More generally, the more an agent is at the bottom of the </a:t>
            </a:r>
            <a:r>
              <a:rPr lang="en-US" b="1" dirty="0">
                <a:solidFill>
                  <a:schemeClr val="bg1"/>
                </a:solidFill>
              </a:rPr>
              <a:t>pecking order</a:t>
            </a:r>
            <a:r>
              <a:rPr lang="en-US" dirty="0">
                <a:solidFill>
                  <a:schemeClr val="bg1"/>
                </a:solidFill>
              </a:rPr>
              <a:t>, e.g., a small supplier to Amazon, and the less </a:t>
            </a:r>
            <a:r>
              <a:rPr lang="en-US" b="1" dirty="0">
                <a:solidFill>
                  <a:schemeClr val="bg1"/>
                </a:solidFill>
              </a:rPr>
              <a:t>power</a:t>
            </a:r>
            <a:r>
              <a:rPr lang="en-US" dirty="0">
                <a:solidFill>
                  <a:schemeClr val="bg1"/>
                </a:solidFill>
              </a:rPr>
              <a:t> it has to shape its environment, the more vulnerable it is to interlocking surprises. </a:t>
            </a:r>
          </a:p>
          <a:p>
            <a:endParaRPr lang="en-US" dirty="0"/>
          </a:p>
          <a:p>
            <a:endParaRPr lang="en-US" dirty="0"/>
          </a:p>
        </p:txBody>
      </p:sp>
      <p:sp>
        <p:nvSpPr>
          <p:cNvPr id="6" name="Slide Number Placeholder 5">
            <a:extLst>
              <a:ext uri="{FF2B5EF4-FFF2-40B4-BE49-F238E27FC236}">
                <a16:creationId xmlns:a16="http://schemas.microsoft.com/office/drawing/2014/main" id="{5B13AE93-D571-87F3-A0B6-E2E1F9C420CD}"/>
              </a:ext>
            </a:extLst>
          </p:cNvPr>
          <p:cNvSpPr>
            <a:spLocks noGrp="1"/>
          </p:cNvSpPr>
          <p:nvPr>
            <p:ph type="sldNum" sz="quarter" idx="12"/>
          </p:nvPr>
        </p:nvSpPr>
        <p:spPr/>
        <p:txBody>
          <a:bodyPr/>
          <a:lstStyle/>
          <a:p>
            <a:fld id="{6B2A81E5-5B78-41EE-B2CC-6FCAFD06F802}" type="slidenum">
              <a:rPr lang="en-US" b="1" smtClean="0">
                <a:solidFill>
                  <a:schemeClr val="accent1">
                    <a:lumMod val="60000"/>
                    <a:lumOff val="40000"/>
                  </a:schemeClr>
                </a:solidFill>
              </a:rPr>
              <a:t>18</a:t>
            </a:fld>
            <a:endParaRPr lang="en-US" b="1" dirty="0">
              <a:solidFill>
                <a:schemeClr val="accent1">
                  <a:lumMod val="60000"/>
                  <a:lumOff val="40000"/>
                </a:schemeClr>
              </a:solidFill>
            </a:endParaRPr>
          </a:p>
        </p:txBody>
      </p:sp>
      <p:pic>
        <p:nvPicPr>
          <p:cNvPr id="3" name="Picture 2" descr="A blue vehicle with black wheels&#10;&#10;Description automatically generated with low confidence">
            <a:extLst>
              <a:ext uri="{FF2B5EF4-FFF2-40B4-BE49-F238E27FC236}">
                <a16:creationId xmlns:a16="http://schemas.microsoft.com/office/drawing/2014/main" id="{08C35FE6-C3C1-0BA7-4FD0-B0727C2470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1741" y="1027907"/>
            <a:ext cx="2619375" cy="1743075"/>
          </a:xfrm>
          <a:prstGeom prst="rect">
            <a:avLst/>
          </a:prstGeom>
        </p:spPr>
      </p:pic>
      <p:pic>
        <p:nvPicPr>
          <p:cNvPr id="8" name="Picture 7" descr="A person holding a phone&#10;&#10;Description automatically generated with medium confidence">
            <a:extLst>
              <a:ext uri="{FF2B5EF4-FFF2-40B4-BE49-F238E27FC236}">
                <a16:creationId xmlns:a16="http://schemas.microsoft.com/office/drawing/2014/main" id="{B266F0C8-84D0-B50F-4471-FE672823E4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262" y="2976209"/>
            <a:ext cx="2619375" cy="1529555"/>
          </a:xfrm>
          <a:prstGeom prst="rect">
            <a:avLst/>
          </a:prstGeom>
        </p:spPr>
      </p:pic>
      <p:pic>
        <p:nvPicPr>
          <p:cNvPr id="10" name="Picture 9" descr="A picture containing text, vehicle, land vehicle, transport&#10;&#10;Description automatically generated">
            <a:extLst>
              <a:ext uri="{FF2B5EF4-FFF2-40B4-BE49-F238E27FC236}">
                <a16:creationId xmlns:a16="http://schemas.microsoft.com/office/drawing/2014/main" id="{F75AB114-9A2E-6F46-13EE-4A2A3099F1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825" y="4821280"/>
            <a:ext cx="2762250" cy="1657350"/>
          </a:xfrm>
          <a:prstGeom prst="rect">
            <a:avLst/>
          </a:prstGeom>
        </p:spPr>
      </p:pic>
    </p:spTree>
    <p:extLst>
      <p:ext uri="{BB962C8B-B14F-4D97-AF65-F5344CB8AC3E}">
        <p14:creationId xmlns:p14="http://schemas.microsoft.com/office/powerpoint/2010/main" val="285082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fade">
                                      <p:cBhvr>
                                        <p:cTn id="35" dur="1000"/>
                                        <p:tgtEl>
                                          <p:spTgt spid="5">
                                            <p:txEl>
                                              <p:pRg st="1" end="1"/>
                                            </p:txEl>
                                          </p:spTgt>
                                        </p:tgtEl>
                                      </p:cBhvr>
                                    </p:animEffect>
                                    <p:anim calcmode="lin" valueType="num">
                                      <p:cBhvr>
                                        <p:cTn id="3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fade">
                                      <p:cBhvr>
                                        <p:cTn id="42" dur="1000"/>
                                        <p:tgtEl>
                                          <p:spTgt spid="5">
                                            <p:txEl>
                                              <p:pRg st="2" end="2"/>
                                            </p:txEl>
                                          </p:spTgt>
                                        </p:tgtEl>
                                      </p:cBhvr>
                                    </p:animEffect>
                                    <p:anim calcmode="lin" valueType="num">
                                      <p:cBhvr>
                                        <p:cTn id="4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A31AB-72BF-AD2E-28BE-3913D3A5C68F}"/>
              </a:ext>
            </a:extLst>
          </p:cNvPr>
          <p:cNvSpPr>
            <a:spLocks noGrp="1"/>
          </p:cNvSpPr>
          <p:nvPr>
            <p:ph type="title"/>
          </p:nvPr>
        </p:nvSpPr>
        <p:spPr/>
        <p:txBody>
          <a:bodyPr/>
          <a:lstStyle/>
          <a:p>
            <a:r>
              <a:rPr lang="en-US" dirty="0">
                <a:solidFill>
                  <a:schemeClr val="accent1">
                    <a:lumMod val="40000"/>
                    <a:lumOff val="60000"/>
                  </a:schemeClr>
                </a:solidFill>
              </a:rPr>
              <a:t>II. Implications </a:t>
            </a:r>
          </a:p>
        </p:txBody>
      </p:sp>
      <p:sp>
        <p:nvSpPr>
          <p:cNvPr id="3" name="Text Placeholder 2">
            <a:extLst>
              <a:ext uri="{FF2B5EF4-FFF2-40B4-BE49-F238E27FC236}">
                <a16:creationId xmlns:a16="http://schemas.microsoft.com/office/drawing/2014/main" id="{02A8255E-CB2E-959F-4516-27D5C81C0945}"/>
              </a:ext>
            </a:extLst>
          </p:cNvPr>
          <p:cNvSpPr>
            <a:spLocks noGrp="1"/>
          </p:cNvSpPr>
          <p:nvPr>
            <p:ph type="body" idx="1"/>
          </p:nvPr>
        </p:nvSpPr>
        <p:spPr/>
        <p:txBody>
          <a:bodyPr/>
          <a:lstStyle/>
          <a:p>
            <a:endParaRPr lang="en-US"/>
          </a:p>
        </p:txBody>
      </p:sp>
      <p:sp>
        <p:nvSpPr>
          <p:cNvPr id="6" name="Slide Number Placeholder 5">
            <a:extLst>
              <a:ext uri="{FF2B5EF4-FFF2-40B4-BE49-F238E27FC236}">
                <a16:creationId xmlns:a16="http://schemas.microsoft.com/office/drawing/2014/main" id="{5B13AE93-D571-87F3-A0B6-E2E1F9C420CD}"/>
              </a:ext>
            </a:extLst>
          </p:cNvPr>
          <p:cNvSpPr>
            <a:spLocks noGrp="1"/>
          </p:cNvSpPr>
          <p:nvPr>
            <p:ph type="sldNum" sz="quarter" idx="12"/>
          </p:nvPr>
        </p:nvSpPr>
        <p:spPr/>
        <p:txBody>
          <a:bodyPr/>
          <a:lstStyle/>
          <a:p>
            <a:fld id="{6B2A81E5-5B78-41EE-B2CC-6FCAFD06F802}" type="slidenum">
              <a:rPr lang="en-US" b="1" smtClean="0">
                <a:solidFill>
                  <a:schemeClr val="accent1">
                    <a:lumMod val="60000"/>
                    <a:lumOff val="40000"/>
                  </a:schemeClr>
                </a:solidFill>
              </a:rPr>
              <a:t>19</a:t>
            </a:fld>
            <a:endParaRPr lang="en-US" b="1" dirty="0">
              <a:solidFill>
                <a:schemeClr val="accent1">
                  <a:lumMod val="60000"/>
                  <a:lumOff val="40000"/>
                </a:schemeClr>
              </a:solidFill>
            </a:endParaRPr>
          </a:p>
        </p:txBody>
      </p:sp>
    </p:spTree>
    <p:extLst>
      <p:ext uri="{BB962C8B-B14F-4D97-AF65-F5344CB8AC3E}">
        <p14:creationId xmlns:p14="http://schemas.microsoft.com/office/powerpoint/2010/main" val="1829779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85364D6-8783-566B-8E0E-E2F0D1CB97F6}"/>
              </a:ext>
            </a:extLst>
          </p:cNvPr>
          <p:cNvSpPr>
            <a:spLocks noGrp="1"/>
          </p:cNvSpPr>
          <p:nvPr>
            <p:ph type="title"/>
          </p:nvPr>
        </p:nvSpPr>
        <p:spPr/>
        <p:txBody>
          <a:bodyPr/>
          <a:lstStyle/>
          <a:p>
            <a:r>
              <a:rPr kumimoji="0" lang="en-US" sz="6000" b="0" i="0" u="none" strike="noStrike" kern="1200" cap="none" spc="0" normalizeH="0" baseline="0" noProof="0" dirty="0">
                <a:ln>
                  <a:noFill/>
                </a:ln>
                <a:solidFill>
                  <a:schemeClr val="accent1">
                    <a:lumMod val="40000"/>
                    <a:lumOff val="60000"/>
                  </a:schemeClr>
                </a:solidFill>
                <a:effectLst/>
                <a:uLnTx/>
                <a:uFillTx/>
                <a:latin typeface="+mn-lt"/>
                <a:ea typeface="+mj-ea"/>
                <a:cs typeface="+mj-cs"/>
              </a:rPr>
              <a:t>I. Introducing </a:t>
            </a:r>
            <a:r>
              <a:rPr kumimoji="0" lang="en-US" sz="6000" b="0" i="1" u="none" strike="noStrike" kern="1200" cap="none" spc="0" normalizeH="0" baseline="0" noProof="0" dirty="0">
                <a:ln>
                  <a:noFill/>
                </a:ln>
                <a:solidFill>
                  <a:schemeClr val="accent1">
                    <a:lumMod val="40000"/>
                    <a:lumOff val="60000"/>
                  </a:schemeClr>
                </a:solidFill>
                <a:effectLst/>
                <a:uLnTx/>
                <a:uFillTx/>
                <a:latin typeface="+mn-lt"/>
                <a:ea typeface="+mj-ea"/>
                <a:cs typeface="+mj-cs"/>
              </a:rPr>
              <a:t>Interlocking Surprises</a:t>
            </a:r>
            <a:endParaRPr lang="en-US" i="1" dirty="0">
              <a:solidFill>
                <a:schemeClr val="accent1">
                  <a:lumMod val="40000"/>
                  <a:lumOff val="60000"/>
                </a:schemeClr>
              </a:solidFill>
              <a:latin typeface="+mn-lt"/>
            </a:endParaRPr>
          </a:p>
        </p:txBody>
      </p:sp>
      <p:sp>
        <p:nvSpPr>
          <p:cNvPr id="8" name="Text Placeholder 7">
            <a:extLst>
              <a:ext uri="{FF2B5EF4-FFF2-40B4-BE49-F238E27FC236}">
                <a16:creationId xmlns:a16="http://schemas.microsoft.com/office/drawing/2014/main" id="{2376A18D-3D27-D90C-63CD-926AAB8F14E9}"/>
              </a:ext>
            </a:extLst>
          </p:cNvPr>
          <p:cNvSpPr>
            <a:spLocks noGrp="1"/>
          </p:cNvSpPr>
          <p:nvPr>
            <p:ph type="body" idx="1"/>
          </p:nvPr>
        </p:nvSpPr>
        <p:spPr/>
        <p:txBody>
          <a:bodyPr/>
          <a:lstStyle/>
          <a:p>
            <a:endParaRPr lang="en-US" dirty="0"/>
          </a:p>
        </p:txBody>
      </p:sp>
      <p:sp>
        <p:nvSpPr>
          <p:cNvPr id="6" name="Slide Number Placeholder 5">
            <a:extLst>
              <a:ext uri="{FF2B5EF4-FFF2-40B4-BE49-F238E27FC236}">
                <a16:creationId xmlns:a16="http://schemas.microsoft.com/office/drawing/2014/main" id="{5B13AE93-D571-87F3-A0B6-E2E1F9C420CD}"/>
              </a:ext>
            </a:extLst>
          </p:cNvPr>
          <p:cNvSpPr>
            <a:spLocks noGrp="1"/>
          </p:cNvSpPr>
          <p:nvPr>
            <p:ph type="sldNum" sz="quarter" idx="12"/>
          </p:nvPr>
        </p:nvSpPr>
        <p:spPr/>
        <p:txBody>
          <a:bodyPr/>
          <a:lstStyle/>
          <a:p>
            <a:fld id="{6B2A81E5-5B78-41EE-B2CC-6FCAFD06F802}" type="slidenum">
              <a:rPr lang="en-US" b="1" smtClean="0">
                <a:solidFill>
                  <a:schemeClr val="accent1">
                    <a:lumMod val="60000"/>
                    <a:lumOff val="40000"/>
                  </a:schemeClr>
                </a:solidFill>
              </a:rPr>
              <a:t>2</a:t>
            </a:fld>
            <a:endParaRPr lang="en-US" b="1" dirty="0">
              <a:solidFill>
                <a:schemeClr val="accent1">
                  <a:lumMod val="60000"/>
                  <a:lumOff val="40000"/>
                </a:schemeClr>
              </a:solidFill>
            </a:endParaRPr>
          </a:p>
        </p:txBody>
      </p:sp>
    </p:spTree>
    <p:extLst>
      <p:ext uri="{BB962C8B-B14F-4D97-AF65-F5344CB8AC3E}">
        <p14:creationId xmlns:p14="http://schemas.microsoft.com/office/powerpoint/2010/main" val="4205874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104A24-6B9F-491E-E635-A79A8005EA04}"/>
              </a:ext>
            </a:extLst>
          </p:cNvPr>
          <p:cNvSpPr>
            <a:spLocks noGrp="1"/>
          </p:cNvSpPr>
          <p:nvPr>
            <p:ph type="title"/>
          </p:nvPr>
        </p:nvSpPr>
        <p:spPr/>
        <p:txBody>
          <a:bodyPr>
            <a:normAutofit/>
          </a:bodyPr>
          <a:lstStyle/>
          <a:p>
            <a:r>
              <a:rPr lang="en-US" sz="3600" dirty="0">
                <a:solidFill>
                  <a:schemeClr val="accent1">
                    <a:lumMod val="40000"/>
                    <a:lumOff val="60000"/>
                  </a:schemeClr>
                </a:solidFill>
              </a:rPr>
              <a:t>Interlocking surprises: A timely concept </a:t>
            </a:r>
          </a:p>
        </p:txBody>
      </p:sp>
      <p:sp>
        <p:nvSpPr>
          <p:cNvPr id="5" name="Content Placeholder 4">
            <a:extLst>
              <a:ext uri="{FF2B5EF4-FFF2-40B4-BE49-F238E27FC236}">
                <a16:creationId xmlns:a16="http://schemas.microsoft.com/office/drawing/2014/main" id="{08E828F6-88ED-FD52-D956-21E89074A16B}"/>
              </a:ext>
            </a:extLst>
          </p:cNvPr>
          <p:cNvSpPr>
            <a:spLocks noGrp="1"/>
          </p:cNvSpPr>
          <p:nvPr>
            <p:ph idx="1"/>
          </p:nvPr>
        </p:nvSpPr>
        <p:spPr/>
        <p:txBody>
          <a:bodyPr>
            <a:normAutofit lnSpcReduction="10000"/>
          </a:bodyPr>
          <a:lstStyle/>
          <a:p>
            <a:r>
              <a:rPr lang="en-US" dirty="0">
                <a:solidFill>
                  <a:schemeClr val="bg1"/>
                </a:solidFill>
              </a:rPr>
              <a:t>The concept extends other more familiar dimensions of turbulent environments such as speed and amplitude of change, uncertainty, and non-linearity</a:t>
            </a:r>
          </a:p>
          <a:p>
            <a:pPr lvl="1"/>
            <a:r>
              <a:rPr lang="en-US" dirty="0">
                <a:solidFill>
                  <a:schemeClr val="bg1"/>
                </a:solidFill>
              </a:rPr>
              <a:t>But differs from standard accounts of change as either being gradual or as featuring a punctuated equilibrium</a:t>
            </a:r>
          </a:p>
          <a:p>
            <a:pPr lvl="1"/>
            <a:r>
              <a:rPr lang="en-US" dirty="0">
                <a:solidFill>
                  <a:schemeClr val="bg1"/>
                </a:solidFill>
              </a:rPr>
              <a:t>As well, it highlight complexity, not only change</a:t>
            </a:r>
          </a:p>
          <a:p>
            <a:r>
              <a:rPr lang="en-US" dirty="0">
                <a:solidFill>
                  <a:schemeClr val="bg1"/>
                </a:solidFill>
              </a:rPr>
              <a:t>Intersections are significant in that unlike </a:t>
            </a:r>
            <a:r>
              <a:rPr lang="en-US" b="1" dirty="0">
                <a:solidFill>
                  <a:schemeClr val="bg1"/>
                </a:solidFill>
              </a:rPr>
              <a:t>managers </a:t>
            </a:r>
            <a:r>
              <a:rPr lang="en-US" dirty="0">
                <a:solidFill>
                  <a:schemeClr val="bg1"/>
                </a:solidFill>
              </a:rPr>
              <a:t>who experience them as a unified whole, </a:t>
            </a:r>
            <a:r>
              <a:rPr lang="en-US" b="1" dirty="0">
                <a:solidFill>
                  <a:schemeClr val="bg1"/>
                </a:solidFill>
              </a:rPr>
              <a:t>academics </a:t>
            </a:r>
            <a:r>
              <a:rPr lang="en-US" dirty="0">
                <a:solidFill>
                  <a:schemeClr val="bg1"/>
                </a:solidFill>
              </a:rPr>
              <a:t>tend to study key developments and “grand challenges” - such as fake news, generative AI, and Covid-19-, as standalone phenomena.</a:t>
            </a:r>
          </a:p>
          <a:p>
            <a:endParaRPr lang="en-US" dirty="0"/>
          </a:p>
        </p:txBody>
      </p:sp>
      <p:sp>
        <p:nvSpPr>
          <p:cNvPr id="6" name="Slide Number Placeholder 5">
            <a:extLst>
              <a:ext uri="{FF2B5EF4-FFF2-40B4-BE49-F238E27FC236}">
                <a16:creationId xmlns:a16="http://schemas.microsoft.com/office/drawing/2014/main" id="{5B13AE93-D571-87F3-A0B6-E2E1F9C420CD}"/>
              </a:ext>
            </a:extLst>
          </p:cNvPr>
          <p:cNvSpPr>
            <a:spLocks noGrp="1"/>
          </p:cNvSpPr>
          <p:nvPr>
            <p:ph type="sldNum" sz="quarter" idx="12"/>
          </p:nvPr>
        </p:nvSpPr>
        <p:spPr/>
        <p:txBody>
          <a:bodyPr/>
          <a:lstStyle/>
          <a:p>
            <a:fld id="{6B2A81E5-5B78-41EE-B2CC-6FCAFD06F802}" type="slidenum">
              <a:rPr lang="en-US" b="1" smtClean="0">
                <a:solidFill>
                  <a:schemeClr val="accent1">
                    <a:lumMod val="60000"/>
                    <a:lumOff val="40000"/>
                  </a:schemeClr>
                </a:solidFill>
              </a:rPr>
              <a:t>20</a:t>
            </a:fld>
            <a:endParaRPr lang="en-US" b="1" dirty="0">
              <a:solidFill>
                <a:schemeClr val="accent1">
                  <a:lumMod val="60000"/>
                  <a:lumOff val="40000"/>
                </a:schemeClr>
              </a:solidFill>
            </a:endParaRPr>
          </a:p>
        </p:txBody>
      </p:sp>
    </p:spTree>
    <p:extLst>
      <p:ext uri="{BB962C8B-B14F-4D97-AF65-F5344CB8AC3E}">
        <p14:creationId xmlns:p14="http://schemas.microsoft.com/office/powerpoint/2010/main" val="19522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1FE2E-559F-0510-469F-B8530008E068}"/>
              </a:ext>
            </a:extLst>
          </p:cNvPr>
          <p:cNvSpPr>
            <a:spLocks noGrp="1"/>
          </p:cNvSpPr>
          <p:nvPr>
            <p:ph type="title"/>
          </p:nvPr>
        </p:nvSpPr>
        <p:spPr>
          <a:xfrm>
            <a:off x="628649" y="136525"/>
            <a:ext cx="8314383" cy="861422"/>
          </a:xfrm>
          <a:noFill/>
        </p:spPr>
        <p:txBody>
          <a:bodyPr>
            <a:noAutofit/>
          </a:bodyPr>
          <a:lstStyle/>
          <a:p>
            <a:br>
              <a:rPr lang="en-US" sz="3600" dirty="0">
                <a:solidFill>
                  <a:schemeClr val="accent4">
                    <a:lumMod val="60000"/>
                    <a:lumOff val="40000"/>
                  </a:schemeClr>
                </a:solidFill>
              </a:rPr>
            </a:br>
            <a:r>
              <a:rPr lang="en-US" sz="3600" b="1" dirty="0">
                <a:solidFill>
                  <a:schemeClr val="accent1">
                    <a:lumMod val="40000"/>
                    <a:lumOff val="60000"/>
                  </a:schemeClr>
                </a:solidFill>
              </a:rPr>
              <a:t>Interlocking surprises </a:t>
            </a:r>
            <a:r>
              <a:rPr lang="en-US" sz="3600" dirty="0">
                <a:solidFill>
                  <a:schemeClr val="accent1">
                    <a:lumMod val="40000"/>
                    <a:lumOff val="60000"/>
                  </a:schemeClr>
                </a:solidFill>
              </a:rPr>
              <a:t>heighten several distinctive and interrelated considerations*:</a:t>
            </a:r>
            <a:br>
              <a:rPr lang="en-US" sz="3600" dirty="0">
                <a:solidFill>
                  <a:schemeClr val="accent4">
                    <a:lumMod val="60000"/>
                    <a:lumOff val="40000"/>
                  </a:schemeClr>
                </a:solidFill>
              </a:rPr>
            </a:br>
            <a:endParaRPr lang="en-US" sz="3600" dirty="0">
              <a:solidFill>
                <a:schemeClr val="accent4">
                  <a:lumMod val="60000"/>
                  <a:lumOff val="40000"/>
                </a:schemeClr>
              </a:solidFill>
            </a:endParaRPr>
          </a:p>
        </p:txBody>
      </p:sp>
      <p:sp>
        <p:nvSpPr>
          <p:cNvPr id="4" name="Slide Number Placeholder 3">
            <a:extLst>
              <a:ext uri="{FF2B5EF4-FFF2-40B4-BE49-F238E27FC236}">
                <a16:creationId xmlns:a16="http://schemas.microsoft.com/office/drawing/2014/main" id="{8FA874E2-8D2D-67B0-778F-99FF48B3081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07A811-88F1-477C-8CDE-882836DE8207}" type="slidenum">
              <a:rPr kumimoji="0" lang="en-US" sz="1200" b="0" i="0" u="none" strike="noStrike" kern="1200" cap="none" spc="0" normalizeH="0" baseline="0" noProof="0" smtClean="0">
                <a:ln>
                  <a:noFill/>
                </a:ln>
                <a:solidFill>
                  <a:schemeClr val="accent1">
                    <a:lumMod val="60000"/>
                    <a:lumOff val="40000"/>
                  </a:scheme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chemeClr val="accent1">
                  <a:lumMod val="60000"/>
                  <a:lumOff val="40000"/>
                </a:schemeClr>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0721935A-14A0-9A1B-3CE7-3847947FF985}"/>
              </a:ext>
            </a:extLst>
          </p:cNvPr>
          <p:cNvSpPr/>
          <p:nvPr/>
        </p:nvSpPr>
        <p:spPr>
          <a:xfrm>
            <a:off x="930712" y="1540778"/>
            <a:ext cx="6049531" cy="4456279"/>
          </a:xfrm>
          <a:custGeom>
            <a:avLst/>
            <a:gdLst>
              <a:gd name="connsiteX0" fmla="*/ 31805 w 6049531"/>
              <a:gd name="connsiteY0" fmla="*/ 1573195 h 4456279"/>
              <a:gd name="connsiteX1" fmla="*/ 1311965 w 6049531"/>
              <a:gd name="connsiteY1" fmla="*/ 237375 h 4456279"/>
              <a:gd name="connsiteX2" fmla="*/ 3864333 w 6049531"/>
              <a:gd name="connsiteY2" fmla="*/ 94252 h 4456279"/>
              <a:gd name="connsiteX3" fmla="*/ 5915770 w 6049531"/>
              <a:gd name="connsiteY3" fmla="*/ 1255142 h 4456279"/>
              <a:gd name="connsiteX4" fmla="*/ 5732890 w 6049531"/>
              <a:gd name="connsiteY4" fmla="*/ 3020332 h 4456279"/>
              <a:gd name="connsiteX5" fmla="*/ 4778733 w 6049531"/>
              <a:gd name="connsiteY5" fmla="*/ 4117612 h 4456279"/>
              <a:gd name="connsiteX6" fmla="*/ 1773140 w 6049531"/>
              <a:gd name="connsiteY6" fmla="*/ 4276638 h 4456279"/>
              <a:gd name="connsiteX7" fmla="*/ 0 w 6049531"/>
              <a:gd name="connsiteY7" fmla="*/ 1764026 h 4456279"/>
              <a:gd name="connsiteX8" fmla="*/ 0 w 6049531"/>
              <a:gd name="connsiteY8" fmla="*/ 1764026 h 445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49531" h="4456279">
                <a:moveTo>
                  <a:pt x="31805" y="1573195"/>
                </a:moveTo>
                <a:cubicBezTo>
                  <a:pt x="352507" y="1028530"/>
                  <a:pt x="673210" y="483865"/>
                  <a:pt x="1311965" y="237375"/>
                </a:cubicBezTo>
                <a:cubicBezTo>
                  <a:pt x="1950720" y="-9116"/>
                  <a:pt x="3097032" y="-75376"/>
                  <a:pt x="3864333" y="94252"/>
                </a:cubicBezTo>
                <a:cubicBezTo>
                  <a:pt x="4631634" y="263880"/>
                  <a:pt x="5604344" y="767462"/>
                  <a:pt x="5915770" y="1255142"/>
                </a:cubicBezTo>
                <a:cubicBezTo>
                  <a:pt x="6227196" y="1742822"/>
                  <a:pt x="5922396" y="2543254"/>
                  <a:pt x="5732890" y="3020332"/>
                </a:cubicBezTo>
                <a:cubicBezTo>
                  <a:pt x="5543384" y="3497410"/>
                  <a:pt x="5438691" y="3908228"/>
                  <a:pt x="4778733" y="4117612"/>
                </a:cubicBezTo>
                <a:cubicBezTo>
                  <a:pt x="4118775" y="4326996"/>
                  <a:pt x="2569595" y="4668902"/>
                  <a:pt x="1773140" y="4276638"/>
                </a:cubicBezTo>
                <a:cubicBezTo>
                  <a:pt x="976685" y="3884374"/>
                  <a:pt x="0" y="1764026"/>
                  <a:pt x="0" y="1764026"/>
                </a:cubicBezTo>
                <a:lnTo>
                  <a:pt x="0" y="1764026"/>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469B09CB-2988-A592-68CA-5F82E66E6218}"/>
              </a:ext>
            </a:extLst>
          </p:cNvPr>
          <p:cNvSpPr/>
          <p:nvPr/>
        </p:nvSpPr>
        <p:spPr>
          <a:xfrm>
            <a:off x="3078437" y="1233380"/>
            <a:ext cx="1816873" cy="104643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1.Operating at or beyond limits</a:t>
            </a:r>
          </a:p>
        </p:txBody>
      </p:sp>
      <p:sp>
        <p:nvSpPr>
          <p:cNvPr id="14" name="Rectangle 13">
            <a:extLst>
              <a:ext uri="{FF2B5EF4-FFF2-40B4-BE49-F238E27FC236}">
                <a16:creationId xmlns:a16="http://schemas.microsoft.com/office/drawing/2014/main" id="{EF5CD22C-252D-60F0-D01A-1CA45387C64F}"/>
              </a:ext>
            </a:extLst>
          </p:cNvPr>
          <p:cNvSpPr/>
          <p:nvPr/>
        </p:nvSpPr>
        <p:spPr>
          <a:xfrm>
            <a:off x="5486400" y="2662030"/>
            <a:ext cx="1816873" cy="1106888"/>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2.Complicated resource allocation</a:t>
            </a:r>
          </a:p>
        </p:txBody>
      </p:sp>
      <p:sp>
        <p:nvSpPr>
          <p:cNvPr id="15" name="Rectangle 14">
            <a:extLst>
              <a:ext uri="{FF2B5EF4-FFF2-40B4-BE49-F238E27FC236}">
                <a16:creationId xmlns:a16="http://schemas.microsoft.com/office/drawing/2014/main" id="{A575EC33-B7FC-FABE-9EA5-438FE7499BC4}"/>
              </a:ext>
            </a:extLst>
          </p:cNvPr>
          <p:cNvSpPr/>
          <p:nvPr/>
        </p:nvSpPr>
        <p:spPr>
          <a:xfrm>
            <a:off x="5486400" y="3896426"/>
            <a:ext cx="1816873" cy="104783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3.Strained attention distribution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3383A377-C7CB-00EA-D0E2-2789BF273FD5}"/>
              </a:ext>
            </a:extLst>
          </p:cNvPr>
          <p:cNvSpPr/>
          <p:nvPr/>
        </p:nvSpPr>
        <p:spPr>
          <a:xfrm>
            <a:off x="4635609" y="5114425"/>
            <a:ext cx="1701579" cy="110688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4.Ineffective or narrow response repertoires</a:t>
            </a:r>
          </a:p>
        </p:txBody>
      </p:sp>
      <p:sp>
        <p:nvSpPr>
          <p:cNvPr id="17" name="Rectangle 16">
            <a:extLst>
              <a:ext uri="{FF2B5EF4-FFF2-40B4-BE49-F238E27FC236}">
                <a16:creationId xmlns:a16="http://schemas.microsoft.com/office/drawing/2014/main" id="{9381F652-75EC-8DDE-2B39-113B66DC2185}"/>
              </a:ext>
            </a:extLst>
          </p:cNvPr>
          <p:cNvSpPr/>
          <p:nvPr/>
        </p:nvSpPr>
        <p:spPr>
          <a:xfrm>
            <a:off x="2190584" y="5114425"/>
            <a:ext cx="1701579" cy="1106888"/>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5.Incomplete learning cycles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909884E6-B420-256F-CDF4-19333288032B}"/>
              </a:ext>
            </a:extLst>
          </p:cNvPr>
          <p:cNvSpPr/>
          <p:nvPr/>
        </p:nvSpPr>
        <p:spPr>
          <a:xfrm>
            <a:off x="902473" y="3896427"/>
            <a:ext cx="1816873" cy="104783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6.Shifts in boundaries and charters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724184EA-5B04-4915-6803-D0875AADCE32}"/>
              </a:ext>
            </a:extLst>
          </p:cNvPr>
          <p:cNvSpPr/>
          <p:nvPr/>
        </p:nvSpPr>
        <p:spPr>
          <a:xfrm>
            <a:off x="902473" y="2613157"/>
            <a:ext cx="1816873" cy="104783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7.Resource decay and organizational fatigue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7E27E95E-D2C1-7E79-32A2-F108C282E0AB}"/>
              </a:ext>
            </a:extLst>
          </p:cNvPr>
          <p:cNvSpPr/>
          <p:nvPr/>
        </p:nvSpPr>
        <p:spPr>
          <a:xfrm>
            <a:off x="3387256" y="3244060"/>
            <a:ext cx="1508054" cy="142477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Interlocking Surprises</a:t>
            </a:r>
          </a:p>
        </p:txBody>
      </p:sp>
      <p:sp>
        <p:nvSpPr>
          <p:cNvPr id="21" name="Oval 20">
            <a:extLst>
              <a:ext uri="{FF2B5EF4-FFF2-40B4-BE49-F238E27FC236}">
                <a16:creationId xmlns:a16="http://schemas.microsoft.com/office/drawing/2014/main" id="{93EE2BF1-A879-AA2D-3EF7-543BE0D2C9AF}"/>
              </a:ext>
            </a:extLst>
          </p:cNvPr>
          <p:cNvSpPr/>
          <p:nvPr/>
        </p:nvSpPr>
        <p:spPr>
          <a:xfrm>
            <a:off x="3535052" y="3244060"/>
            <a:ext cx="357111" cy="3475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2FFF5D1E-8495-83F3-D401-1CCD7C3164DD}"/>
              </a:ext>
            </a:extLst>
          </p:cNvPr>
          <p:cNvSpPr/>
          <p:nvPr/>
        </p:nvSpPr>
        <p:spPr>
          <a:xfrm>
            <a:off x="3810792" y="3102429"/>
            <a:ext cx="556181" cy="48918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D011055-1FD7-F597-8794-183D163E67C2}"/>
              </a:ext>
            </a:extLst>
          </p:cNvPr>
          <p:cNvSpPr txBox="1"/>
          <p:nvPr/>
        </p:nvSpPr>
        <p:spPr>
          <a:xfrm>
            <a:off x="308181" y="6211719"/>
            <a:ext cx="6672062" cy="369332"/>
          </a:xfrm>
          <a:prstGeom prst="rect">
            <a:avLst/>
          </a:prstGeom>
          <a:noFill/>
        </p:spPr>
        <p:txBody>
          <a:bodyPr wrap="square" rtlCol="0">
            <a:spAutoFit/>
          </a:bodyPr>
          <a:lstStyle/>
          <a:p>
            <a:r>
              <a:rPr lang="en-US" dirty="0">
                <a:solidFill>
                  <a:schemeClr val="accent1">
                    <a:lumMod val="40000"/>
                    <a:lumOff val="60000"/>
                  </a:schemeClr>
                </a:solidFill>
              </a:rPr>
              <a:t>* Above those associated with “simpler” surprises</a:t>
            </a:r>
          </a:p>
        </p:txBody>
      </p:sp>
    </p:spTree>
    <p:extLst>
      <p:ext uri="{BB962C8B-B14F-4D97-AF65-F5344CB8AC3E}">
        <p14:creationId xmlns:p14="http://schemas.microsoft.com/office/powerpoint/2010/main" val="664955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1FE2E-559F-0510-469F-B8530008E068}"/>
              </a:ext>
            </a:extLst>
          </p:cNvPr>
          <p:cNvSpPr>
            <a:spLocks noGrp="1"/>
          </p:cNvSpPr>
          <p:nvPr>
            <p:ph type="title"/>
          </p:nvPr>
        </p:nvSpPr>
        <p:spPr>
          <a:xfrm>
            <a:off x="628650" y="365127"/>
            <a:ext cx="7783830" cy="756008"/>
          </a:xfrm>
          <a:noFill/>
        </p:spPr>
        <p:txBody>
          <a:bodyPr>
            <a:normAutofit fontScale="90000"/>
          </a:bodyPr>
          <a:lstStyle/>
          <a:p>
            <a:br>
              <a:rPr lang="en-US" dirty="0">
                <a:solidFill>
                  <a:schemeClr val="accent2">
                    <a:lumMod val="60000"/>
                    <a:lumOff val="40000"/>
                  </a:schemeClr>
                </a:solidFill>
              </a:rPr>
            </a:br>
            <a:r>
              <a:rPr lang="en-US" dirty="0">
                <a:solidFill>
                  <a:schemeClr val="accent1">
                    <a:lumMod val="40000"/>
                    <a:lumOff val="60000"/>
                  </a:schemeClr>
                </a:solidFill>
              </a:rPr>
              <a:t>1.Operating at or beyond limits</a:t>
            </a:r>
            <a:br>
              <a:rPr lang="en-US" dirty="0"/>
            </a:br>
            <a:endParaRPr lang="en-US" dirty="0"/>
          </a:p>
        </p:txBody>
      </p:sp>
      <p:sp>
        <p:nvSpPr>
          <p:cNvPr id="4" name="Slide Number Placeholder 3">
            <a:extLst>
              <a:ext uri="{FF2B5EF4-FFF2-40B4-BE49-F238E27FC236}">
                <a16:creationId xmlns:a16="http://schemas.microsoft.com/office/drawing/2014/main" id="{8FA874E2-8D2D-67B0-778F-99FF48B3081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07A811-88F1-477C-8CDE-882836DE8207}" type="slidenum">
              <a:rPr kumimoji="0" lang="en-US" sz="1200" b="0" i="0" u="none" strike="noStrike" kern="1200" cap="none" spc="0" normalizeH="0" baseline="0" noProof="0" smtClean="0">
                <a:ln>
                  <a:noFill/>
                </a:ln>
                <a:solidFill>
                  <a:schemeClr val="accent1">
                    <a:lumMod val="60000"/>
                    <a:lumOff val="40000"/>
                  </a:scheme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chemeClr val="accent1">
                  <a:lumMod val="60000"/>
                  <a:lumOff val="40000"/>
                </a:schemeClr>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0721935A-14A0-9A1B-3CE7-3847947FF985}"/>
              </a:ext>
            </a:extLst>
          </p:cNvPr>
          <p:cNvSpPr/>
          <p:nvPr/>
        </p:nvSpPr>
        <p:spPr>
          <a:xfrm>
            <a:off x="962109" y="1566726"/>
            <a:ext cx="6049531" cy="4456279"/>
          </a:xfrm>
          <a:custGeom>
            <a:avLst/>
            <a:gdLst>
              <a:gd name="connsiteX0" fmla="*/ 31805 w 6049531"/>
              <a:gd name="connsiteY0" fmla="*/ 1573195 h 4456279"/>
              <a:gd name="connsiteX1" fmla="*/ 1311965 w 6049531"/>
              <a:gd name="connsiteY1" fmla="*/ 237375 h 4456279"/>
              <a:gd name="connsiteX2" fmla="*/ 3864333 w 6049531"/>
              <a:gd name="connsiteY2" fmla="*/ 94252 h 4456279"/>
              <a:gd name="connsiteX3" fmla="*/ 5915770 w 6049531"/>
              <a:gd name="connsiteY3" fmla="*/ 1255142 h 4456279"/>
              <a:gd name="connsiteX4" fmla="*/ 5732890 w 6049531"/>
              <a:gd name="connsiteY4" fmla="*/ 3020332 h 4456279"/>
              <a:gd name="connsiteX5" fmla="*/ 4778733 w 6049531"/>
              <a:gd name="connsiteY5" fmla="*/ 4117612 h 4456279"/>
              <a:gd name="connsiteX6" fmla="*/ 1773140 w 6049531"/>
              <a:gd name="connsiteY6" fmla="*/ 4276638 h 4456279"/>
              <a:gd name="connsiteX7" fmla="*/ 0 w 6049531"/>
              <a:gd name="connsiteY7" fmla="*/ 1764026 h 4456279"/>
              <a:gd name="connsiteX8" fmla="*/ 0 w 6049531"/>
              <a:gd name="connsiteY8" fmla="*/ 1764026 h 445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49531" h="4456279">
                <a:moveTo>
                  <a:pt x="31805" y="1573195"/>
                </a:moveTo>
                <a:cubicBezTo>
                  <a:pt x="352507" y="1028530"/>
                  <a:pt x="673210" y="483865"/>
                  <a:pt x="1311965" y="237375"/>
                </a:cubicBezTo>
                <a:cubicBezTo>
                  <a:pt x="1950720" y="-9116"/>
                  <a:pt x="3097032" y="-75376"/>
                  <a:pt x="3864333" y="94252"/>
                </a:cubicBezTo>
                <a:cubicBezTo>
                  <a:pt x="4631634" y="263880"/>
                  <a:pt x="5604344" y="767462"/>
                  <a:pt x="5915770" y="1255142"/>
                </a:cubicBezTo>
                <a:cubicBezTo>
                  <a:pt x="6227196" y="1742822"/>
                  <a:pt x="5922396" y="2543254"/>
                  <a:pt x="5732890" y="3020332"/>
                </a:cubicBezTo>
                <a:cubicBezTo>
                  <a:pt x="5543384" y="3497410"/>
                  <a:pt x="5438691" y="3908228"/>
                  <a:pt x="4778733" y="4117612"/>
                </a:cubicBezTo>
                <a:cubicBezTo>
                  <a:pt x="4118775" y="4326996"/>
                  <a:pt x="2569595" y="4668902"/>
                  <a:pt x="1773140" y="4276638"/>
                </a:cubicBezTo>
                <a:cubicBezTo>
                  <a:pt x="976685" y="3884374"/>
                  <a:pt x="0" y="1764026"/>
                  <a:pt x="0" y="1764026"/>
                </a:cubicBezTo>
                <a:lnTo>
                  <a:pt x="0" y="1764026"/>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469B09CB-2988-A592-68CA-5F82E66E6218}"/>
              </a:ext>
            </a:extLst>
          </p:cNvPr>
          <p:cNvSpPr/>
          <p:nvPr/>
        </p:nvSpPr>
        <p:spPr>
          <a:xfrm>
            <a:off x="2838616" y="1233380"/>
            <a:ext cx="2710897" cy="158933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Over capacity</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“Compounded extremes”</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 potential tipping point </a:t>
            </a:r>
          </a:p>
        </p:txBody>
      </p:sp>
      <p:sp>
        <p:nvSpPr>
          <p:cNvPr id="14" name="Rectangle 13">
            <a:extLst>
              <a:ext uri="{FF2B5EF4-FFF2-40B4-BE49-F238E27FC236}">
                <a16:creationId xmlns:a16="http://schemas.microsoft.com/office/drawing/2014/main" id="{EF5CD22C-252D-60F0-D01A-1CA45387C64F}"/>
              </a:ext>
            </a:extLst>
          </p:cNvPr>
          <p:cNvSpPr/>
          <p:nvPr/>
        </p:nvSpPr>
        <p:spPr>
          <a:xfrm>
            <a:off x="5608664" y="2704459"/>
            <a:ext cx="1816873" cy="1106888"/>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575EC33-B7FC-FABE-9EA5-438FE7499BC4}"/>
              </a:ext>
            </a:extLst>
          </p:cNvPr>
          <p:cNvSpPr/>
          <p:nvPr/>
        </p:nvSpPr>
        <p:spPr>
          <a:xfrm>
            <a:off x="5628582" y="3894094"/>
            <a:ext cx="1816873" cy="104783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3383A377-C7CB-00EA-D0E2-2789BF273FD5}"/>
              </a:ext>
            </a:extLst>
          </p:cNvPr>
          <p:cNvSpPr/>
          <p:nvPr/>
        </p:nvSpPr>
        <p:spPr>
          <a:xfrm>
            <a:off x="4635609" y="5114425"/>
            <a:ext cx="1701579" cy="110688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9381F652-75EC-8DDE-2B39-113B66DC2185}"/>
              </a:ext>
            </a:extLst>
          </p:cNvPr>
          <p:cNvSpPr/>
          <p:nvPr/>
        </p:nvSpPr>
        <p:spPr>
          <a:xfrm>
            <a:off x="2190584" y="5114425"/>
            <a:ext cx="1701579" cy="1106888"/>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909884E6-B420-256F-CDF4-19333288032B}"/>
              </a:ext>
            </a:extLst>
          </p:cNvPr>
          <p:cNvSpPr/>
          <p:nvPr/>
        </p:nvSpPr>
        <p:spPr>
          <a:xfrm>
            <a:off x="902473" y="3896427"/>
            <a:ext cx="1816873" cy="104783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724184EA-5B04-4915-6803-D0875AADCE32}"/>
              </a:ext>
            </a:extLst>
          </p:cNvPr>
          <p:cNvSpPr/>
          <p:nvPr/>
        </p:nvSpPr>
        <p:spPr>
          <a:xfrm>
            <a:off x="902473" y="2613157"/>
            <a:ext cx="1816873" cy="104783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D172D029-0F46-CCF9-736B-C3B961A223B4}"/>
              </a:ext>
            </a:extLst>
          </p:cNvPr>
          <p:cNvSpPr/>
          <p:nvPr/>
        </p:nvSpPr>
        <p:spPr>
          <a:xfrm>
            <a:off x="3387256" y="3244060"/>
            <a:ext cx="1508054" cy="142477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Interlocking Surprises</a:t>
            </a:r>
          </a:p>
        </p:txBody>
      </p:sp>
      <p:sp>
        <p:nvSpPr>
          <p:cNvPr id="5" name="Oval 4">
            <a:extLst>
              <a:ext uri="{FF2B5EF4-FFF2-40B4-BE49-F238E27FC236}">
                <a16:creationId xmlns:a16="http://schemas.microsoft.com/office/drawing/2014/main" id="{42F4F849-04F0-1F4E-8FE4-3EE18099AEA2}"/>
              </a:ext>
            </a:extLst>
          </p:cNvPr>
          <p:cNvSpPr/>
          <p:nvPr/>
        </p:nvSpPr>
        <p:spPr>
          <a:xfrm>
            <a:off x="3535052" y="3244060"/>
            <a:ext cx="357111" cy="3475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AA5AEABF-96A3-00DC-AA1B-98E3E3D2575D}"/>
              </a:ext>
            </a:extLst>
          </p:cNvPr>
          <p:cNvSpPr/>
          <p:nvPr/>
        </p:nvSpPr>
        <p:spPr>
          <a:xfrm>
            <a:off x="3810792" y="3102429"/>
            <a:ext cx="556181" cy="48918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830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104A24-6B9F-491E-E635-A79A8005EA04}"/>
              </a:ext>
            </a:extLst>
          </p:cNvPr>
          <p:cNvSpPr>
            <a:spLocks noGrp="1"/>
          </p:cNvSpPr>
          <p:nvPr>
            <p:ph type="title"/>
          </p:nvPr>
        </p:nvSpPr>
        <p:spPr/>
        <p:txBody>
          <a:bodyPr>
            <a:normAutofit/>
          </a:bodyPr>
          <a:lstStyle/>
          <a:p>
            <a:r>
              <a:rPr lang="en-US" sz="3600" dirty="0">
                <a:solidFill>
                  <a:schemeClr val="accent1">
                    <a:lumMod val="40000"/>
                    <a:lumOff val="60000"/>
                  </a:schemeClr>
                </a:solidFill>
              </a:rPr>
              <a:t>Operating at or beyond limits</a:t>
            </a:r>
          </a:p>
        </p:txBody>
      </p:sp>
      <p:sp>
        <p:nvSpPr>
          <p:cNvPr id="5" name="Content Placeholder 4">
            <a:extLst>
              <a:ext uri="{FF2B5EF4-FFF2-40B4-BE49-F238E27FC236}">
                <a16:creationId xmlns:a16="http://schemas.microsoft.com/office/drawing/2014/main" id="{08E828F6-88ED-FD52-D956-21E89074A16B}"/>
              </a:ext>
            </a:extLst>
          </p:cNvPr>
          <p:cNvSpPr>
            <a:spLocks noGrp="1"/>
          </p:cNvSpPr>
          <p:nvPr>
            <p:ph idx="1"/>
          </p:nvPr>
        </p:nvSpPr>
        <p:spPr>
          <a:xfrm>
            <a:off x="628651" y="1825625"/>
            <a:ext cx="6351238" cy="4351338"/>
          </a:xfrm>
        </p:spPr>
        <p:txBody>
          <a:bodyPr>
            <a:normAutofit fontScale="70000" lnSpcReduction="20000"/>
          </a:bodyPr>
          <a:lstStyle/>
          <a:p>
            <a:r>
              <a:rPr lang="en-US" dirty="0">
                <a:solidFill>
                  <a:schemeClr val="bg1"/>
                </a:solidFill>
              </a:rPr>
              <a:t>“When an organization exceeds its limits, whether intentionally or unintentionally, even talented, and intelligent people with plentiful resources and laudable goals can find themselves incompetent to deal with their challenges. </a:t>
            </a:r>
          </a:p>
          <a:p>
            <a:r>
              <a:rPr lang="en-US" dirty="0">
                <a:solidFill>
                  <a:schemeClr val="bg1"/>
                </a:solidFill>
              </a:rPr>
              <a:t>Risks escalate, problems emerge, errors occur, errors are more likely to go undetected and uncorrected, solutions lag or lose their effectiveness, and threats become more ominous. </a:t>
            </a:r>
          </a:p>
          <a:p>
            <a:r>
              <a:rPr lang="en-US" dirty="0">
                <a:solidFill>
                  <a:schemeClr val="bg1"/>
                </a:solidFill>
              </a:rPr>
              <a:t>Such consequences may be subtle — inefficiency, deviations from expected performance, unethical acts such as fraud, or employee burnout. </a:t>
            </a:r>
          </a:p>
          <a:p>
            <a:r>
              <a:rPr lang="en-US" dirty="0">
                <a:solidFill>
                  <a:schemeClr val="bg1"/>
                </a:solidFill>
              </a:rPr>
              <a:t>Organizations may promise too much and overstep their capabilities, not so much as a result of conscious design but as responses to cumulative flows of events or as unintended by-products of decisions and actions.” </a:t>
            </a:r>
          </a:p>
        </p:txBody>
      </p:sp>
      <p:sp>
        <p:nvSpPr>
          <p:cNvPr id="6" name="Slide Number Placeholder 5">
            <a:extLst>
              <a:ext uri="{FF2B5EF4-FFF2-40B4-BE49-F238E27FC236}">
                <a16:creationId xmlns:a16="http://schemas.microsoft.com/office/drawing/2014/main" id="{5B13AE93-D571-87F3-A0B6-E2E1F9C420CD}"/>
              </a:ext>
            </a:extLst>
          </p:cNvPr>
          <p:cNvSpPr>
            <a:spLocks noGrp="1"/>
          </p:cNvSpPr>
          <p:nvPr>
            <p:ph type="sldNum" sz="quarter" idx="12"/>
          </p:nvPr>
        </p:nvSpPr>
        <p:spPr/>
        <p:txBody>
          <a:bodyPr/>
          <a:lstStyle/>
          <a:p>
            <a:fld id="{6B2A81E5-5B78-41EE-B2CC-6FCAFD06F802}" type="slidenum">
              <a:rPr lang="en-US" b="1" smtClean="0">
                <a:solidFill>
                  <a:schemeClr val="accent1">
                    <a:lumMod val="60000"/>
                    <a:lumOff val="40000"/>
                  </a:schemeClr>
                </a:solidFill>
              </a:rPr>
              <a:t>23</a:t>
            </a:fld>
            <a:endParaRPr lang="en-US" b="1" dirty="0">
              <a:solidFill>
                <a:schemeClr val="accent1">
                  <a:lumMod val="60000"/>
                  <a:lumOff val="40000"/>
                </a:schemeClr>
              </a:solidFill>
            </a:endParaRPr>
          </a:p>
        </p:txBody>
      </p:sp>
      <p:pic>
        <p:nvPicPr>
          <p:cNvPr id="3" name="Picture 2" descr="A close-up of a document&#10;&#10;Description automatically generated with medium confidence">
            <a:extLst>
              <a:ext uri="{FF2B5EF4-FFF2-40B4-BE49-F238E27FC236}">
                <a16:creationId xmlns:a16="http://schemas.microsoft.com/office/drawing/2014/main" id="{E7BB658C-697E-69A6-4D8E-339BA4154A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396" y="136524"/>
            <a:ext cx="1700250" cy="2291879"/>
          </a:xfrm>
          <a:prstGeom prst="rect">
            <a:avLst/>
          </a:prstGeom>
        </p:spPr>
      </p:pic>
      <p:pic>
        <p:nvPicPr>
          <p:cNvPr id="8" name="Picture 7" descr="A close-up of a website&#10;&#10;Description automatically generated with low confidence">
            <a:extLst>
              <a:ext uri="{FF2B5EF4-FFF2-40B4-BE49-F238E27FC236}">
                <a16:creationId xmlns:a16="http://schemas.microsoft.com/office/drawing/2014/main" id="{FE71CE2A-B0F6-67AE-3C75-8E60765FF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396" y="3283658"/>
            <a:ext cx="1770589" cy="2291879"/>
          </a:xfrm>
          <a:prstGeom prst="rect">
            <a:avLst/>
          </a:prstGeom>
        </p:spPr>
      </p:pic>
      <p:sp>
        <p:nvSpPr>
          <p:cNvPr id="9" name="TextBox 8">
            <a:extLst>
              <a:ext uri="{FF2B5EF4-FFF2-40B4-BE49-F238E27FC236}">
                <a16:creationId xmlns:a16="http://schemas.microsoft.com/office/drawing/2014/main" id="{3D14C86C-48AB-9F38-3250-8DB4041BCE51}"/>
              </a:ext>
            </a:extLst>
          </p:cNvPr>
          <p:cNvSpPr txBox="1"/>
          <p:nvPr/>
        </p:nvSpPr>
        <p:spPr>
          <a:xfrm>
            <a:off x="7355393" y="894303"/>
            <a:ext cx="1342464" cy="1077218"/>
          </a:xfrm>
          <a:prstGeom prst="rect">
            <a:avLst/>
          </a:prstGeom>
          <a:noFill/>
        </p:spPr>
        <p:txBody>
          <a:bodyPr wrap="square" rtlCol="0">
            <a:spAutoFit/>
          </a:bodyPr>
          <a:lstStyle/>
          <a:p>
            <a:r>
              <a:rPr lang="en-US" sz="1600" dirty="0">
                <a:solidFill>
                  <a:schemeClr val="accent4">
                    <a:lumMod val="75000"/>
                  </a:schemeClr>
                </a:solidFill>
              </a:rPr>
              <a:t>NASA, Farjoun &amp; Starbuck, 2007</a:t>
            </a:r>
          </a:p>
        </p:txBody>
      </p:sp>
      <p:sp>
        <p:nvSpPr>
          <p:cNvPr id="10" name="TextBox 9">
            <a:extLst>
              <a:ext uri="{FF2B5EF4-FFF2-40B4-BE49-F238E27FC236}">
                <a16:creationId xmlns:a16="http://schemas.microsoft.com/office/drawing/2014/main" id="{90FC81FD-B547-A962-A25C-867F360288CA}"/>
              </a:ext>
            </a:extLst>
          </p:cNvPr>
          <p:cNvSpPr txBox="1"/>
          <p:nvPr/>
        </p:nvSpPr>
        <p:spPr>
          <a:xfrm>
            <a:off x="7355393" y="4129873"/>
            <a:ext cx="1159956" cy="830997"/>
          </a:xfrm>
          <a:prstGeom prst="rect">
            <a:avLst/>
          </a:prstGeom>
          <a:noFill/>
        </p:spPr>
        <p:txBody>
          <a:bodyPr wrap="square" rtlCol="0">
            <a:spAutoFit/>
          </a:bodyPr>
          <a:lstStyle/>
          <a:p>
            <a:r>
              <a:rPr lang="en-US" sz="1600" dirty="0">
                <a:solidFill>
                  <a:schemeClr val="accent4">
                    <a:lumMod val="75000"/>
                  </a:schemeClr>
                </a:solidFill>
              </a:rPr>
              <a:t>Air France 447, Oliver et al. 2017) </a:t>
            </a:r>
          </a:p>
        </p:txBody>
      </p:sp>
      <p:pic>
        <p:nvPicPr>
          <p:cNvPr id="11" name="Picture 10" descr="Text&#10;&#10;Description automatically generated with low confidence">
            <a:extLst>
              <a:ext uri="{FF2B5EF4-FFF2-40B4-BE49-F238E27FC236}">
                <a16:creationId xmlns:a16="http://schemas.microsoft.com/office/drawing/2014/main" id="{05AA8FB2-BBB3-23F7-62ED-E211F5E03A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5688" y="1790952"/>
            <a:ext cx="706235" cy="1026504"/>
          </a:xfrm>
          <a:prstGeom prst="rect">
            <a:avLst/>
          </a:prstGeom>
        </p:spPr>
      </p:pic>
      <p:pic>
        <p:nvPicPr>
          <p:cNvPr id="13" name="Picture 12" descr="A picture containing water, outdoor, boating, naval architecture&#10;&#10;Description automatically generated">
            <a:extLst>
              <a:ext uri="{FF2B5EF4-FFF2-40B4-BE49-F238E27FC236}">
                <a16:creationId xmlns:a16="http://schemas.microsoft.com/office/drawing/2014/main" id="{8D54CBB1-5422-799B-8B48-5C4A6E5C59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1521" y="5392747"/>
            <a:ext cx="1381125" cy="828675"/>
          </a:xfrm>
          <a:prstGeom prst="rect">
            <a:avLst/>
          </a:prstGeom>
        </p:spPr>
      </p:pic>
    </p:spTree>
    <p:extLst>
      <p:ext uri="{BB962C8B-B14F-4D97-AF65-F5344CB8AC3E}">
        <p14:creationId xmlns:p14="http://schemas.microsoft.com/office/powerpoint/2010/main" val="333698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iterate type="wd">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iterate type="wd">
                                    <p:tmPct val="1000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iterate type="wd">
                                    <p:tmPct val="1000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iterate type="wd">
                                    <p:tmPct val="1000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1FE2E-559F-0510-469F-B8530008E068}"/>
              </a:ext>
            </a:extLst>
          </p:cNvPr>
          <p:cNvSpPr>
            <a:spLocks noGrp="1"/>
          </p:cNvSpPr>
          <p:nvPr>
            <p:ph type="title"/>
          </p:nvPr>
        </p:nvSpPr>
        <p:spPr>
          <a:xfrm>
            <a:off x="628650" y="365127"/>
            <a:ext cx="7783830" cy="756008"/>
          </a:xfrm>
          <a:noFill/>
          <a:ln>
            <a:noFill/>
          </a:ln>
        </p:spPr>
        <p:txBody>
          <a:bodyPr>
            <a:normAutofit fontScale="90000"/>
          </a:bodyPr>
          <a:lstStyle/>
          <a:p>
            <a:br>
              <a:rPr lang="en-US" dirty="0"/>
            </a:br>
            <a:br>
              <a:rPr lang="en-US" dirty="0"/>
            </a:br>
            <a:r>
              <a:rPr lang="en-US" dirty="0">
                <a:solidFill>
                  <a:schemeClr val="accent1">
                    <a:lumMod val="40000"/>
                    <a:lumOff val="60000"/>
                  </a:schemeClr>
                </a:solidFill>
              </a:rPr>
              <a:t>2.Complicated resource allocation</a:t>
            </a:r>
            <a:br>
              <a:rPr lang="en-US" dirty="0"/>
            </a:br>
            <a:br>
              <a:rPr lang="en-US" dirty="0"/>
            </a:br>
            <a:endParaRPr lang="en-US" dirty="0"/>
          </a:p>
        </p:txBody>
      </p:sp>
      <p:sp>
        <p:nvSpPr>
          <p:cNvPr id="4" name="Slide Number Placeholder 3">
            <a:extLst>
              <a:ext uri="{FF2B5EF4-FFF2-40B4-BE49-F238E27FC236}">
                <a16:creationId xmlns:a16="http://schemas.microsoft.com/office/drawing/2014/main" id="{8FA874E2-8D2D-67B0-778F-99FF48B3081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07A811-88F1-477C-8CDE-882836DE8207}" type="slidenum">
              <a:rPr kumimoji="0" lang="en-US" sz="1200" b="0" i="0" u="none" strike="noStrike" kern="1200" cap="none" spc="0" normalizeH="0" baseline="0" noProof="0" smtClean="0">
                <a:ln>
                  <a:noFill/>
                </a:ln>
                <a:solidFill>
                  <a:schemeClr val="accent1">
                    <a:lumMod val="60000"/>
                    <a:lumOff val="40000"/>
                  </a:scheme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chemeClr val="accent1">
                  <a:lumMod val="60000"/>
                  <a:lumOff val="40000"/>
                </a:schemeClr>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0721935A-14A0-9A1B-3CE7-3847947FF985}"/>
              </a:ext>
            </a:extLst>
          </p:cNvPr>
          <p:cNvSpPr/>
          <p:nvPr/>
        </p:nvSpPr>
        <p:spPr>
          <a:xfrm>
            <a:off x="962109" y="1566726"/>
            <a:ext cx="6049531" cy="4456279"/>
          </a:xfrm>
          <a:custGeom>
            <a:avLst/>
            <a:gdLst>
              <a:gd name="connsiteX0" fmla="*/ 31805 w 6049531"/>
              <a:gd name="connsiteY0" fmla="*/ 1573195 h 4456279"/>
              <a:gd name="connsiteX1" fmla="*/ 1311965 w 6049531"/>
              <a:gd name="connsiteY1" fmla="*/ 237375 h 4456279"/>
              <a:gd name="connsiteX2" fmla="*/ 3864333 w 6049531"/>
              <a:gd name="connsiteY2" fmla="*/ 94252 h 4456279"/>
              <a:gd name="connsiteX3" fmla="*/ 5915770 w 6049531"/>
              <a:gd name="connsiteY3" fmla="*/ 1255142 h 4456279"/>
              <a:gd name="connsiteX4" fmla="*/ 5732890 w 6049531"/>
              <a:gd name="connsiteY4" fmla="*/ 3020332 h 4456279"/>
              <a:gd name="connsiteX5" fmla="*/ 4778733 w 6049531"/>
              <a:gd name="connsiteY5" fmla="*/ 4117612 h 4456279"/>
              <a:gd name="connsiteX6" fmla="*/ 1773140 w 6049531"/>
              <a:gd name="connsiteY6" fmla="*/ 4276638 h 4456279"/>
              <a:gd name="connsiteX7" fmla="*/ 0 w 6049531"/>
              <a:gd name="connsiteY7" fmla="*/ 1764026 h 4456279"/>
              <a:gd name="connsiteX8" fmla="*/ 0 w 6049531"/>
              <a:gd name="connsiteY8" fmla="*/ 1764026 h 445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49531" h="4456279">
                <a:moveTo>
                  <a:pt x="31805" y="1573195"/>
                </a:moveTo>
                <a:cubicBezTo>
                  <a:pt x="352507" y="1028530"/>
                  <a:pt x="673210" y="483865"/>
                  <a:pt x="1311965" y="237375"/>
                </a:cubicBezTo>
                <a:cubicBezTo>
                  <a:pt x="1950720" y="-9116"/>
                  <a:pt x="3097032" y="-75376"/>
                  <a:pt x="3864333" y="94252"/>
                </a:cubicBezTo>
                <a:cubicBezTo>
                  <a:pt x="4631634" y="263880"/>
                  <a:pt x="5604344" y="767462"/>
                  <a:pt x="5915770" y="1255142"/>
                </a:cubicBezTo>
                <a:cubicBezTo>
                  <a:pt x="6227196" y="1742822"/>
                  <a:pt x="5922396" y="2543254"/>
                  <a:pt x="5732890" y="3020332"/>
                </a:cubicBezTo>
                <a:cubicBezTo>
                  <a:pt x="5543384" y="3497410"/>
                  <a:pt x="5438691" y="3908228"/>
                  <a:pt x="4778733" y="4117612"/>
                </a:cubicBezTo>
                <a:cubicBezTo>
                  <a:pt x="4118775" y="4326996"/>
                  <a:pt x="2569595" y="4668902"/>
                  <a:pt x="1773140" y="4276638"/>
                </a:cubicBezTo>
                <a:cubicBezTo>
                  <a:pt x="976685" y="3884374"/>
                  <a:pt x="0" y="1764026"/>
                  <a:pt x="0" y="1764026"/>
                </a:cubicBezTo>
                <a:lnTo>
                  <a:pt x="0" y="1764026"/>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F5CD22C-252D-60F0-D01A-1CA45387C64F}"/>
              </a:ext>
            </a:extLst>
          </p:cNvPr>
          <p:cNvSpPr/>
          <p:nvPr/>
        </p:nvSpPr>
        <p:spPr>
          <a:xfrm>
            <a:off x="5104738" y="2192702"/>
            <a:ext cx="2838616" cy="160216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Balancing short term and long term</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Fighting yesterday’s wars  </a:t>
            </a: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Deploying reserves</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Errors of omission and commission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575EC33-B7FC-FABE-9EA5-438FE7499BC4}"/>
              </a:ext>
            </a:extLst>
          </p:cNvPr>
          <p:cNvSpPr/>
          <p:nvPr/>
        </p:nvSpPr>
        <p:spPr>
          <a:xfrm>
            <a:off x="5549513" y="3896428"/>
            <a:ext cx="1816873" cy="104783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3383A377-C7CB-00EA-D0E2-2789BF273FD5}"/>
              </a:ext>
            </a:extLst>
          </p:cNvPr>
          <p:cNvSpPr/>
          <p:nvPr/>
        </p:nvSpPr>
        <p:spPr>
          <a:xfrm>
            <a:off x="4635609" y="5114425"/>
            <a:ext cx="1701579" cy="110688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9381F652-75EC-8DDE-2B39-113B66DC2185}"/>
              </a:ext>
            </a:extLst>
          </p:cNvPr>
          <p:cNvSpPr/>
          <p:nvPr/>
        </p:nvSpPr>
        <p:spPr>
          <a:xfrm>
            <a:off x="2190584" y="5114425"/>
            <a:ext cx="1701579" cy="1106888"/>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909884E6-B420-256F-CDF4-19333288032B}"/>
              </a:ext>
            </a:extLst>
          </p:cNvPr>
          <p:cNvSpPr/>
          <p:nvPr/>
        </p:nvSpPr>
        <p:spPr>
          <a:xfrm>
            <a:off x="902473" y="3896427"/>
            <a:ext cx="1816873" cy="104783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724184EA-5B04-4915-6803-D0875AADCE32}"/>
              </a:ext>
            </a:extLst>
          </p:cNvPr>
          <p:cNvSpPr/>
          <p:nvPr/>
        </p:nvSpPr>
        <p:spPr>
          <a:xfrm>
            <a:off x="902473" y="2613157"/>
            <a:ext cx="1816873" cy="104783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B17F126-0E9B-1BC8-C8E4-D100B7AEC556}"/>
              </a:ext>
            </a:extLst>
          </p:cNvPr>
          <p:cNvSpPr/>
          <p:nvPr/>
        </p:nvSpPr>
        <p:spPr>
          <a:xfrm>
            <a:off x="3078437" y="1233380"/>
            <a:ext cx="1816873" cy="104643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E658367E-7E97-4D38-5775-9F50B363F590}"/>
              </a:ext>
            </a:extLst>
          </p:cNvPr>
          <p:cNvSpPr/>
          <p:nvPr/>
        </p:nvSpPr>
        <p:spPr>
          <a:xfrm>
            <a:off x="3387256" y="3244060"/>
            <a:ext cx="1508054" cy="142477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Interlocking Surprises</a:t>
            </a:r>
          </a:p>
        </p:txBody>
      </p:sp>
      <p:sp>
        <p:nvSpPr>
          <p:cNvPr id="6" name="Oval 5">
            <a:extLst>
              <a:ext uri="{FF2B5EF4-FFF2-40B4-BE49-F238E27FC236}">
                <a16:creationId xmlns:a16="http://schemas.microsoft.com/office/drawing/2014/main" id="{2280B1B1-7CEF-8D9A-EF74-87374DE85CCC}"/>
              </a:ext>
            </a:extLst>
          </p:cNvPr>
          <p:cNvSpPr/>
          <p:nvPr/>
        </p:nvSpPr>
        <p:spPr>
          <a:xfrm>
            <a:off x="3535052" y="3244060"/>
            <a:ext cx="357111" cy="3475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79B942FA-5FC5-098D-ED1F-F87C12C353FE}"/>
              </a:ext>
            </a:extLst>
          </p:cNvPr>
          <p:cNvSpPr/>
          <p:nvPr/>
        </p:nvSpPr>
        <p:spPr>
          <a:xfrm>
            <a:off x="3810792" y="3102429"/>
            <a:ext cx="556181" cy="48918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Content Placeholder 2" descr="A close-up of a blackberry phone&#10;&#10;Description automatically generated with medium confidence">
            <a:extLst>
              <a:ext uri="{FF2B5EF4-FFF2-40B4-BE49-F238E27FC236}">
                <a16:creationId xmlns:a16="http://schemas.microsoft.com/office/drawing/2014/main" id="{1DCC50D3-3C00-FE5C-63C4-2D7F789B6E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8992" y="2142321"/>
            <a:ext cx="592426" cy="1009190"/>
          </a:xfrm>
          <a:prstGeom prst="rect">
            <a:avLst/>
          </a:prstGeom>
        </p:spPr>
      </p:pic>
    </p:spTree>
    <p:extLst>
      <p:ext uri="{BB962C8B-B14F-4D97-AF65-F5344CB8AC3E}">
        <p14:creationId xmlns:p14="http://schemas.microsoft.com/office/powerpoint/2010/main" val="216646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1FE2E-559F-0510-469F-B8530008E068}"/>
              </a:ext>
            </a:extLst>
          </p:cNvPr>
          <p:cNvSpPr>
            <a:spLocks noGrp="1"/>
          </p:cNvSpPr>
          <p:nvPr>
            <p:ph type="title"/>
          </p:nvPr>
        </p:nvSpPr>
        <p:spPr>
          <a:xfrm>
            <a:off x="628650" y="365127"/>
            <a:ext cx="7783830" cy="756008"/>
          </a:xfrm>
          <a:noFill/>
        </p:spPr>
        <p:txBody>
          <a:bodyPr>
            <a:normAutofit fontScale="90000"/>
          </a:bodyPr>
          <a:lstStyle/>
          <a:p>
            <a:br>
              <a:rPr lang="en-US" dirty="0"/>
            </a:br>
            <a:r>
              <a:rPr lang="en-US" dirty="0">
                <a:solidFill>
                  <a:schemeClr val="accent1">
                    <a:lumMod val="40000"/>
                    <a:lumOff val="60000"/>
                  </a:schemeClr>
                </a:solidFill>
              </a:rPr>
              <a:t>3.Strained attention distribution</a:t>
            </a:r>
            <a:br>
              <a:rPr lang="en-US" dirty="0"/>
            </a:br>
            <a:endParaRPr lang="en-US" dirty="0"/>
          </a:p>
        </p:txBody>
      </p:sp>
      <p:sp>
        <p:nvSpPr>
          <p:cNvPr id="4" name="Slide Number Placeholder 3">
            <a:extLst>
              <a:ext uri="{FF2B5EF4-FFF2-40B4-BE49-F238E27FC236}">
                <a16:creationId xmlns:a16="http://schemas.microsoft.com/office/drawing/2014/main" id="{8FA874E2-8D2D-67B0-778F-99FF48B3081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07A811-88F1-477C-8CDE-882836DE8207}" type="slidenum">
              <a:rPr kumimoji="0" lang="en-US" sz="1200" b="0" i="0" u="none" strike="noStrike" kern="1200" cap="none" spc="0" normalizeH="0" baseline="0" noProof="0" smtClean="0">
                <a:ln>
                  <a:noFill/>
                </a:ln>
                <a:solidFill>
                  <a:schemeClr val="accent1">
                    <a:lumMod val="60000"/>
                    <a:lumOff val="40000"/>
                  </a:scheme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chemeClr val="accent1">
                  <a:lumMod val="60000"/>
                  <a:lumOff val="40000"/>
                </a:schemeClr>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0721935A-14A0-9A1B-3CE7-3847947FF985}"/>
              </a:ext>
            </a:extLst>
          </p:cNvPr>
          <p:cNvSpPr/>
          <p:nvPr/>
        </p:nvSpPr>
        <p:spPr>
          <a:xfrm>
            <a:off x="962109" y="1566726"/>
            <a:ext cx="6049531" cy="4456279"/>
          </a:xfrm>
          <a:custGeom>
            <a:avLst/>
            <a:gdLst>
              <a:gd name="connsiteX0" fmla="*/ 31805 w 6049531"/>
              <a:gd name="connsiteY0" fmla="*/ 1573195 h 4456279"/>
              <a:gd name="connsiteX1" fmla="*/ 1311965 w 6049531"/>
              <a:gd name="connsiteY1" fmla="*/ 237375 h 4456279"/>
              <a:gd name="connsiteX2" fmla="*/ 3864333 w 6049531"/>
              <a:gd name="connsiteY2" fmla="*/ 94252 h 4456279"/>
              <a:gd name="connsiteX3" fmla="*/ 5915770 w 6049531"/>
              <a:gd name="connsiteY3" fmla="*/ 1255142 h 4456279"/>
              <a:gd name="connsiteX4" fmla="*/ 5732890 w 6049531"/>
              <a:gd name="connsiteY4" fmla="*/ 3020332 h 4456279"/>
              <a:gd name="connsiteX5" fmla="*/ 4778733 w 6049531"/>
              <a:gd name="connsiteY5" fmla="*/ 4117612 h 4456279"/>
              <a:gd name="connsiteX6" fmla="*/ 1773140 w 6049531"/>
              <a:gd name="connsiteY6" fmla="*/ 4276638 h 4456279"/>
              <a:gd name="connsiteX7" fmla="*/ 0 w 6049531"/>
              <a:gd name="connsiteY7" fmla="*/ 1764026 h 4456279"/>
              <a:gd name="connsiteX8" fmla="*/ 0 w 6049531"/>
              <a:gd name="connsiteY8" fmla="*/ 1764026 h 445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49531" h="4456279">
                <a:moveTo>
                  <a:pt x="31805" y="1573195"/>
                </a:moveTo>
                <a:cubicBezTo>
                  <a:pt x="352507" y="1028530"/>
                  <a:pt x="673210" y="483865"/>
                  <a:pt x="1311965" y="237375"/>
                </a:cubicBezTo>
                <a:cubicBezTo>
                  <a:pt x="1950720" y="-9116"/>
                  <a:pt x="3097032" y="-75376"/>
                  <a:pt x="3864333" y="94252"/>
                </a:cubicBezTo>
                <a:cubicBezTo>
                  <a:pt x="4631634" y="263880"/>
                  <a:pt x="5604344" y="767462"/>
                  <a:pt x="5915770" y="1255142"/>
                </a:cubicBezTo>
                <a:cubicBezTo>
                  <a:pt x="6227196" y="1742822"/>
                  <a:pt x="5922396" y="2543254"/>
                  <a:pt x="5732890" y="3020332"/>
                </a:cubicBezTo>
                <a:cubicBezTo>
                  <a:pt x="5543384" y="3497410"/>
                  <a:pt x="5438691" y="3908228"/>
                  <a:pt x="4778733" y="4117612"/>
                </a:cubicBezTo>
                <a:cubicBezTo>
                  <a:pt x="4118775" y="4326996"/>
                  <a:pt x="2569595" y="4668902"/>
                  <a:pt x="1773140" y="4276638"/>
                </a:cubicBezTo>
                <a:cubicBezTo>
                  <a:pt x="976685" y="3884374"/>
                  <a:pt x="0" y="1764026"/>
                  <a:pt x="0" y="1764026"/>
                </a:cubicBezTo>
                <a:lnTo>
                  <a:pt x="0" y="1764026"/>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469B09CB-2988-A592-68CA-5F82E66E6218}"/>
              </a:ext>
            </a:extLst>
          </p:cNvPr>
          <p:cNvSpPr/>
          <p:nvPr/>
        </p:nvSpPr>
        <p:spPr>
          <a:xfrm>
            <a:off x="3078437" y="1233380"/>
            <a:ext cx="1816873" cy="104643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F5CD22C-252D-60F0-D01A-1CA45387C64F}"/>
              </a:ext>
            </a:extLst>
          </p:cNvPr>
          <p:cNvSpPr/>
          <p:nvPr/>
        </p:nvSpPr>
        <p:spPr>
          <a:xfrm>
            <a:off x="5428751" y="2406827"/>
            <a:ext cx="1816873" cy="1106888"/>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575EC33-B7FC-FABE-9EA5-438FE7499BC4}"/>
              </a:ext>
            </a:extLst>
          </p:cNvPr>
          <p:cNvSpPr/>
          <p:nvPr/>
        </p:nvSpPr>
        <p:spPr>
          <a:xfrm>
            <a:off x="5157416" y="3657559"/>
            <a:ext cx="2449186" cy="161530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Calibri" panose="020F0502020204030204"/>
              </a:rPr>
              <a:t>*</a:t>
            </a:r>
            <a:r>
              <a:rPr kumimoji="0" lang="en-US" sz="1600" b="0" i="0" u="none" strike="noStrike" kern="1200" cap="none" spc="0" normalizeH="0" baseline="0" noProof="0" dirty="0">
                <a:ln>
                  <a:noFill/>
                </a:ln>
                <a:solidFill>
                  <a:prstClr val="black"/>
                </a:solidFill>
                <a:effectLst/>
                <a:uLnTx/>
                <a:uFillTx/>
                <a:latin typeface="Calibri" panose="020F0502020204030204"/>
              </a:rPr>
              <a:t>Parallel rather than serial</a:t>
            </a:r>
            <a:r>
              <a:rPr kumimoji="0" lang="en-US" sz="1600" b="0" i="0" u="none" strike="noStrike" kern="1200" cap="none" spc="0" normalizeH="0" noProof="0" dirty="0">
                <a:ln>
                  <a:noFill/>
                </a:ln>
                <a:solidFill>
                  <a:prstClr val="black"/>
                </a:solidFill>
                <a:effectLst/>
                <a:uLnTx/>
                <a:uFillTx/>
                <a:latin typeface="Calibri" panose="020F0502020204030204"/>
              </a:rPr>
              <a:t> </a:t>
            </a:r>
            <a:r>
              <a:rPr kumimoji="0" lang="en-US" sz="1600" b="0" i="0" u="none" strike="noStrike" kern="1200" cap="none" spc="0" normalizeH="0" baseline="0" noProof="0" dirty="0">
                <a:ln>
                  <a:noFill/>
                </a:ln>
                <a:solidFill>
                  <a:prstClr val="black"/>
                </a:solidFill>
                <a:effectLst/>
                <a:uLnTx/>
                <a:uFillTx/>
                <a:latin typeface="Calibri" panose="020F0502020204030204"/>
              </a:rPr>
              <a:t>processing</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1600" dirty="0">
                <a:solidFill>
                  <a:srgbClr val="C00000"/>
                </a:solidFill>
                <a:latin typeface="Calibri" panose="020F0502020204030204"/>
              </a:rPr>
              <a:t>*</a:t>
            </a:r>
            <a:r>
              <a:rPr lang="en-US" sz="1600" dirty="0">
                <a:solidFill>
                  <a:prstClr val="black"/>
                </a:solidFill>
                <a:latin typeface="Calibri" panose="020F0502020204030204"/>
              </a:rPr>
              <a:t>No central entity to sense, evaluate or respond</a:t>
            </a:r>
            <a:endParaRPr kumimoji="0" lang="en-US" sz="1600" b="0" i="0" u="none" strike="noStrike" kern="1200" cap="none" spc="0" normalizeH="0" baseline="0" noProof="0" dirty="0">
              <a:ln>
                <a:noFill/>
              </a:ln>
              <a:solidFill>
                <a:prstClr val="black"/>
              </a:solidFill>
              <a:effectLst/>
              <a:uLnTx/>
              <a:uFillTx/>
              <a:latin typeface="Calibri" panose="020F0502020204030204"/>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Calibri" panose="020F0502020204030204"/>
              </a:rPr>
              <a:t>*</a:t>
            </a:r>
            <a:r>
              <a:rPr lang="en-US" sz="1600" dirty="0">
                <a:solidFill>
                  <a:prstClr val="black"/>
                </a:solidFill>
                <a:latin typeface="Calibri" panose="020F0502020204030204"/>
              </a:rPr>
              <a:t>Both</a:t>
            </a:r>
            <a:r>
              <a:rPr kumimoji="0" lang="en-US" sz="1600" b="0" i="0" u="none" strike="noStrike" kern="1200" cap="none" spc="0" normalizeH="0" baseline="0" noProof="0" dirty="0">
                <a:ln>
                  <a:noFill/>
                </a:ln>
                <a:solidFill>
                  <a:prstClr val="black"/>
                </a:solidFill>
                <a:effectLst/>
                <a:uLnTx/>
                <a:uFillTx/>
                <a:latin typeface="Calibri" panose="020F0502020204030204"/>
              </a:rPr>
              <a:t> external and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rPr>
              <a:t>internal surprises </a:t>
            </a:r>
          </a:p>
        </p:txBody>
      </p:sp>
      <p:sp>
        <p:nvSpPr>
          <p:cNvPr id="16" name="Rectangle 15">
            <a:extLst>
              <a:ext uri="{FF2B5EF4-FFF2-40B4-BE49-F238E27FC236}">
                <a16:creationId xmlns:a16="http://schemas.microsoft.com/office/drawing/2014/main" id="{3383A377-C7CB-00EA-D0E2-2789BF273FD5}"/>
              </a:ext>
            </a:extLst>
          </p:cNvPr>
          <p:cNvSpPr/>
          <p:nvPr/>
        </p:nvSpPr>
        <p:spPr>
          <a:xfrm>
            <a:off x="4710443" y="5361708"/>
            <a:ext cx="1701579" cy="110688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9381F652-75EC-8DDE-2B39-113B66DC2185}"/>
              </a:ext>
            </a:extLst>
          </p:cNvPr>
          <p:cNvSpPr/>
          <p:nvPr/>
        </p:nvSpPr>
        <p:spPr>
          <a:xfrm>
            <a:off x="2348904" y="5405146"/>
            <a:ext cx="1701579" cy="1106888"/>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909884E6-B420-256F-CDF4-19333288032B}"/>
              </a:ext>
            </a:extLst>
          </p:cNvPr>
          <p:cNvSpPr/>
          <p:nvPr/>
        </p:nvSpPr>
        <p:spPr>
          <a:xfrm>
            <a:off x="902473" y="3896427"/>
            <a:ext cx="1816873" cy="104783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724184EA-5B04-4915-6803-D0875AADCE32}"/>
              </a:ext>
            </a:extLst>
          </p:cNvPr>
          <p:cNvSpPr/>
          <p:nvPr/>
        </p:nvSpPr>
        <p:spPr>
          <a:xfrm>
            <a:off x="902473" y="2613157"/>
            <a:ext cx="1816873" cy="104783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CE4FBA6F-95EC-FABE-37D1-4644D3BC26B6}"/>
              </a:ext>
            </a:extLst>
          </p:cNvPr>
          <p:cNvSpPr/>
          <p:nvPr/>
        </p:nvSpPr>
        <p:spPr>
          <a:xfrm>
            <a:off x="3387256" y="3244060"/>
            <a:ext cx="1508054" cy="142477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Interlocking Surprises</a:t>
            </a:r>
          </a:p>
        </p:txBody>
      </p:sp>
      <p:sp>
        <p:nvSpPr>
          <p:cNvPr id="5" name="Oval 4">
            <a:extLst>
              <a:ext uri="{FF2B5EF4-FFF2-40B4-BE49-F238E27FC236}">
                <a16:creationId xmlns:a16="http://schemas.microsoft.com/office/drawing/2014/main" id="{E6D4B345-0833-1FE0-4FA5-FB08C8DBA5F1}"/>
              </a:ext>
            </a:extLst>
          </p:cNvPr>
          <p:cNvSpPr/>
          <p:nvPr/>
        </p:nvSpPr>
        <p:spPr>
          <a:xfrm>
            <a:off x="3535052" y="3244060"/>
            <a:ext cx="357111" cy="3475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1AB78D16-C39E-D3DB-D1CE-C7B57C29CE53}"/>
              </a:ext>
            </a:extLst>
          </p:cNvPr>
          <p:cNvSpPr/>
          <p:nvPr/>
        </p:nvSpPr>
        <p:spPr>
          <a:xfrm>
            <a:off x="3810792" y="3102429"/>
            <a:ext cx="556181" cy="48918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286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1FE2E-559F-0510-469F-B8530008E068}"/>
              </a:ext>
            </a:extLst>
          </p:cNvPr>
          <p:cNvSpPr>
            <a:spLocks noGrp="1"/>
          </p:cNvSpPr>
          <p:nvPr>
            <p:ph type="title"/>
          </p:nvPr>
        </p:nvSpPr>
        <p:spPr>
          <a:xfrm>
            <a:off x="262393" y="365127"/>
            <a:ext cx="8817997" cy="756008"/>
          </a:xfrm>
          <a:noFill/>
        </p:spPr>
        <p:txBody>
          <a:bodyPr>
            <a:normAutofit fontScale="90000"/>
          </a:bodyPr>
          <a:lstStyle/>
          <a:p>
            <a:br>
              <a:rPr lang="en-US" dirty="0">
                <a:solidFill>
                  <a:schemeClr val="accent4">
                    <a:lumMod val="60000"/>
                    <a:lumOff val="40000"/>
                  </a:schemeClr>
                </a:solidFill>
              </a:rPr>
            </a:br>
            <a:r>
              <a:rPr lang="en-US" sz="4000" dirty="0">
                <a:solidFill>
                  <a:schemeClr val="accent1">
                    <a:lumMod val="40000"/>
                    <a:lumOff val="60000"/>
                  </a:schemeClr>
                </a:solidFill>
              </a:rPr>
              <a:t>4.Ineffective or narrow response repertoires</a:t>
            </a:r>
            <a:br>
              <a:rPr lang="en-US" dirty="0">
                <a:solidFill>
                  <a:schemeClr val="accent4">
                    <a:lumMod val="60000"/>
                    <a:lumOff val="40000"/>
                  </a:schemeClr>
                </a:solidFill>
              </a:rPr>
            </a:br>
            <a:endParaRPr lang="en-US" dirty="0">
              <a:solidFill>
                <a:schemeClr val="accent4">
                  <a:lumMod val="60000"/>
                  <a:lumOff val="40000"/>
                </a:schemeClr>
              </a:solidFill>
            </a:endParaRPr>
          </a:p>
        </p:txBody>
      </p:sp>
      <p:sp>
        <p:nvSpPr>
          <p:cNvPr id="4" name="Slide Number Placeholder 3">
            <a:extLst>
              <a:ext uri="{FF2B5EF4-FFF2-40B4-BE49-F238E27FC236}">
                <a16:creationId xmlns:a16="http://schemas.microsoft.com/office/drawing/2014/main" id="{8FA874E2-8D2D-67B0-778F-99FF48B3081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07A811-88F1-477C-8CDE-882836DE8207}" type="slidenum">
              <a:rPr kumimoji="0" lang="en-US" sz="1200" b="0" i="0" u="none" strike="noStrike" kern="1200" cap="none" spc="0" normalizeH="0" baseline="0" noProof="0" smtClean="0">
                <a:ln>
                  <a:noFill/>
                </a:ln>
                <a:solidFill>
                  <a:schemeClr val="accent1">
                    <a:lumMod val="60000"/>
                    <a:lumOff val="40000"/>
                  </a:scheme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chemeClr val="accent1">
                  <a:lumMod val="60000"/>
                  <a:lumOff val="40000"/>
                </a:schemeClr>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0721935A-14A0-9A1B-3CE7-3847947FF985}"/>
              </a:ext>
            </a:extLst>
          </p:cNvPr>
          <p:cNvSpPr/>
          <p:nvPr/>
        </p:nvSpPr>
        <p:spPr>
          <a:xfrm>
            <a:off x="962109" y="1566726"/>
            <a:ext cx="6049531" cy="4456279"/>
          </a:xfrm>
          <a:custGeom>
            <a:avLst/>
            <a:gdLst>
              <a:gd name="connsiteX0" fmla="*/ 31805 w 6049531"/>
              <a:gd name="connsiteY0" fmla="*/ 1573195 h 4456279"/>
              <a:gd name="connsiteX1" fmla="*/ 1311965 w 6049531"/>
              <a:gd name="connsiteY1" fmla="*/ 237375 h 4456279"/>
              <a:gd name="connsiteX2" fmla="*/ 3864333 w 6049531"/>
              <a:gd name="connsiteY2" fmla="*/ 94252 h 4456279"/>
              <a:gd name="connsiteX3" fmla="*/ 5915770 w 6049531"/>
              <a:gd name="connsiteY3" fmla="*/ 1255142 h 4456279"/>
              <a:gd name="connsiteX4" fmla="*/ 5732890 w 6049531"/>
              <a:gd name="connsiteY4" fmla="*/ 3020332 h 4456279"/>
              <a:gd name="connsiteX5" fmla="*/ 4778733 w 6049531"/>
              <a:gd name="connsiteY5" fmla="*/ 4117612 h 4456279"/>
              <a:gd name="connsiteX6" fmla="*/ 1773140 w 6049531"/>
              <a:gd name="connsiteY6" fmla="*/ 4276638 h 4456279"/>
              <a:gd name="connsiteX7" fmla="*/ 0 w 6049531"/>
              <a:gd name="connsiteY7" fmla="*/ 1764026 h 4456279"/>
              <a:gd name="connsiteX8" fmla="*/ 0 w 6049531"/>
              <a:gd name="connsiteY8" fmla="*/ 1764026 h 445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49531" h="4456279">
                <a:moveTo>
                  <a:pt x="31805" y="1573195"/>
                </a:moveTo>
                <a:cubicBezTo>
                  <a:pt x="352507" y="1028530"/>
                  <a:pt x="673210" y="483865"/>
                  <a:pt x="1311965" y="237375"/>
                </a:cubicBezTo>
                <a:cubicBezTo>
                  <a:pt x="1950720" y="-9116"/>
                  <a:pt x="3097032" y="-75376"/>
                  <a:pt x="3864333" y="94252"/>
                </a:cubicBezTo>
                <a:cubicBezTo>
                  <a:pt x="4631634" y="263880"/>
                  <a:pt x="5604344" y="767462"/>
                  <a:pt x="5915770" y="1255142"/>
                </a:cubicBezTo>
                <a:cubicBezTo>
                  <a:pt x="6227196" y="1742822"/>
                  <a:pt x="5922396" y="2543254"/>
                  <a:pt x="5732890" y="3020332"/>
                </a:cubicBezTo>
                <a:cubicBezTo>
                  <a:pt x="5543384" y="3497410"/>
                  <a:pt x="5438691" y="3908228"/>
                  <a:pt x="4778733" y="4117612"/>
                </a:cubicBezTo>
                <a:cubicBezTo>
                  <a:pt x="4118775" y="4326996"/>
                  <a:pt x="2569595" y="4668902"/>
                  <a:pt x="1773140" y="4276638"/>
                </a:cubicBezTo>
                <a:cubicBezTo>
                  <a:pt x="976685" y="3884374"/>
                  <a:pt x="0" y="1764026"/>
                  <a:pt x="0" y="1764026"/>
                </a:cubicBezTo>
                <a:lnTo>
                  <a:pt x="0" y="1764026"/>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469B09CB-2988-A592-68CA-5F82E66E6218}"/>
              </a:ext>
            </a:extLst>
          </p:cNvPr>
          <p:cNvSpPr/>
          <p:nvPr/>
        </p:nvSpPr>
        <p:spPr>
          <a:xfrm>
            <a:off x="3078437" y="1233380"/>
            <a:ext cx="1816873" cy="104643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F5CD22C-252D-60F0-D01A-1CA45387C64F}"/>
              </a:ext>
            </a:extLst>
          </p:cNvPr>
          <p:cNvSpPr/>
          <p:nvPr/>
        </p:nvSpPr>
        <p:spPr>
          <a:xfrm>
            <a:off x="5486400" y="2662030"/>
            <a:ext cx="1816873" cy="1106888"/>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575EC33-B7FC-FABE-9EA5-438FE7499BC4}"/>
              </a:ext>
            </a:extLst>
          </p:cNvPr>
          <p:cNvSpPr/>
          <p:nvPr/>
        </p:nvSpPr>
        <p:spPr>
          <a:xfrm>
            <a:off x="5486400" y="3896426"/>
            <a:ext cx="1816873" cy="104783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3383A377-C7CB-00EA-D0E2-2789BF273FD5}"/>
              </a:ext>
            </a:extLst>
          </p:cNvPr>
          <p:cNvSpPr/>
          <p:nvPr/>
        </p:nvSpPr>
        <p:spPr>
          <a:xfrm>
            <a:off x="4635609" y="5114425"/>
            <a:ext cx="2667664" cy="152491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Dealing with adaptive surprises as well as</a:t>
            </a:r>
            <a:r>
              <a:rPr kumimoji="0" lang="en-US" sz="1800" b="0" i="0" u="none" strike="noStrike" kern="1200" cap="none" spc="0" normalizeH="0" noProof="0" dirty="0">
                <a:ln>
                  <a:noFill/>
                </a:ln>
                <a:solidFill>
                  <a:prstClr val="black"/>
                </a:solidFill>
                <a:effectLst/>
                <a:uLnTx/>
                <a:uFillTx/>
                <a:latin typeface="Calibri" panose="020F0502020204030204"/>
                <a:ea typeface="+mn-ea"/>
                <a:cs typeface="+mn-cs"/>
              </a:rPr>
              <a:t> with</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new surprise types</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Nonlinear effects</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Unanticipated outcomes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7" name="Rectangle 16">
            <a:extLst>
              <a:ext uri="{FF2B5EF4-FFF2-40B4-BE49-F238E27FC236}">
                <a16:creationId xmlns:a16="http://schemas.microsoft.com/office/drawing/2014/main" id="{9381F652-75EC-8DDE-2B39-113B66DC2185}"/>
              </a:ext>
            </a:extLst>
          </p:cNvPr>
          <p:cNvSpPr/>
          <p:nvPr/>
        </p:nvSpPr>
        <p:spPr>
          <a:xfrm>
            <a:off x="2190584" y="5114425"/>
            <a:ext cx="1701579" cy="1106888"/>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909884E6-B420-256F-CDF4-19333288032B}"/>
              </a:ext>
            </a:extLst>
          </p:cNvPr>
          <p:cNvSpPr/>
          <p:nvPr/>
        </p:nvSpPr>
        <p:spPr>
          <a:xfrm>
            <a:off x="902473" y="3896427"/>
            <a:ext cx="1816873" cy="104783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724184EA-5B04-4915-6803-D0875AADCE32}"/>
              </a:ext>
            </a:extLst>
          </p:cNvPr>
          <p:cNvSpPr/>
          <p:nvPr/>
        </p:nvSpPr>
        <p:spPr>
          <a:xfrm>
            <a:off x="902473" y="2613157"/>
            <a:ext cx="1816873" cy="104783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5EC71C30-CADF-1030-5069-1B9F700F6418}"/>
              </a:ext>
            </a:extLst>
          </p:cNvPr>
          <p:cNvSpPr/>
          <p:nvPr/>
        </p:nvSpPr>
        <p:spPr>
          <a:xfrm>
            <a:off x="3387256" y="3244060"/>
            <a:ext cx="1508054" cy="142477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Interlocking Surprises</a:t>
            </a:r>
          </a:p>
        </p:txBody>
      </p:sp>
      <p:sp>
        <p:nvSpPr>
          <p:cNvPr id="5" name="Oval 4">
            <a:extLst>
              <a:ext uri="{FF2B5EF4-FFF2-40B4-BE49-F238E27FC236}">
                <a16:creationId xmlns:a16="http://schemas.microsoft.com/office/drawing/2014/main" id="{D5CBCAEA-0EA3-6637-B59D-FD326C4E3C55}"/>
              </a:ext>
            </a:extLst>
          </p:cNvPr>
          <p:cNvSpPr/>
          <p:nvPr/>
        </p:nvSpPr>
        <p:spPr>
          <a:xfrm>
            <a:off x="3535052" y="3244060"/>
            <a:ext cx="357111" cy="3475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251CF40A-10A9-52DB-5625-AEC4D47E72A8}"/>
              </a:ext>
            </a:extLst>
          </p:cNvPr>
          <p:cNvSpPr/>
          <p:nvPr/>
        </p:nvSpPr>
        <p:spPr>
          <a:xfrm>
            <a:off x="3810792" y="3102429"/>
            <a:ext cx="556181" cy="48918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685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1FE2E-559F-0510-469F-B8530008E068}"/>
              </a:ext>
            </a:extLst>
          </p:cNvPr>
          <p:cNvSpPr>
            <a:spLocks noGrp="1"/>
          </p:cNvSpPr>
          <p:nvPr>
            <p:ph type="title"/>
          </p:nvPr>
        </p:nvSpPr>
        <p:spPr>
          <a:xfrm>
            <a:off x="628650" y="365127"/>
            <a:ext cx="7783830" cy="756008"/>
          </a:xfrm>
          <a:noFill/>
        </p:spPr>
        <p:txBody>
          <a:bodyPr>
            <a:normAutofit fontScale="90000"/>
          </a:bodyPr>
          <a:lstStyle/>
          <a:p>
            <a:br>
              <a:rPr lang="en-US" dirty="0">
                <a:solidFill>
                  <a:schemeClr val="accent4">
                    <a:lumMod val="60000"/>
                    <a:lumOff val="40000"/>
                  </a:schemeClr>
                </a:solidFill>
              </a:rPr>
            </a:br>
            <a:r>
              <a:rPr lang="en-US" dirty="0">
                <a:solidFill>
                  <a:schemeClr val="accent1">
                    <a:lumMod val="40000"/>
                    <a:lumOff val="60000"/>
                  </a:schemeClr>
                </a:solidFill>
              </a:rPr>
              <a:t>5.Incomplete learning cycles</a:t>
            </a:r>
            <a:br>
              <a:rPr lang="en-US" dirty="0">
                <a:solidFill>
                  <a:schemeClr val="accent4">
                    <a:lumMod val="60000"/>
                    <a:lumOff val="40000"/>
                  </a:schemeClr>
                </a:solidFill>
              </a:rPr>
            </a:br>
            <a:endParaRPr lang="en-US" dirty="0">
              <a:solidFill>
                <a:schemeClr val="accent4">
                  <a:lumMod val="60000"/>
                  <a:lumOff val="40000"/>
                </a:schemeClr>
              </a:solidFill>
            </a:endParaRPr>
          </a:p>
        </p:txBody>
      </p:sp>
      <p:sp>
        <p:nvSpPr>
          <p:cNvPr id="4" name="Slide Number Placeholder 3">
            <a:extLst>
              <a:ext uri="{FF2B5EF4-FFF2-40B4-BE49-F238E27FC236}">
                <a16:creationId xmlns:a16="http://schemas.microsoft.com/office/drawing/2014/main" id="{8FA874E2-8D2D-67B0-778F-99FF48B3081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07A811-88F1-477C-8CDE-882836DE8207}" type="slidenum">
              <a:rPr kumimoji="0" lang="en-US" sz="1200" b="0" i="0" u="none" strike="noStrike" kern="1200" cap="none" spc="0" normalizeH="0" baseline="0" noProof="0" smtClean="0">
                <a:ln>
                  <a:noFill/>
                </a:ln>
                <a:solidFill>
                  <a:schemeClr val="accent1">
                    <a:lumMod val="60000"/>
                    <a:lumOff val="40000"/>
                  </a:scheme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chemeClr val="accent1">
                  <a:lumMod val="60000"/>
                  <a:lumOff val="40000"/>
                </a:schemeClr>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0721935A-14A0-9A1B-3CE7-3847947FF985}"/>
              </a:ext>
            </a:extLst>
          </p:cNvPr>
          <p:cNvSpPr/>
          <p:nvPr/>
        </p:nvSpPr>
        <p:spPr>
          <a:xfrm>
            <a:off x="962109" y="1566726"/>
            <a:ext cx="6049531" cy="4456279"/>
          </a:xfrm>
          <a:custGeom>
            <a:avLst/>
            <a:gdLst>
              <a:gd name="connsiteX0" fmla="*/ 31805 w 6049531"/>
              <a:gd name="connsiteY0" fmla="*/ 1573195 h 4456279"/>
              <a:gd name="connsiteX1" fmla="*/ 1311965 w 6049531"/>
              <a:gd name="connsiteY1" fmla="*/ 237375 h 4456279"/>
              <a:gd name="connsiteX2" fmla="*/ 3864333 w 6049531"/>
              <a:gd name="connsiteY2" fmla="*/ 94252 h 4456279"/>
              <a:gd name="connsiteX3" fmla="*/ 5915770 w 6049531"/>
              <a:gd name="connsiteY3" fmla="*/ 1255142 h 4456279"/>
              <a:gd name="connsiteX4" fmla="*/ 5732890 w 6049531"/>
              <a:gd name="connsiteY4" fmla="*/ 3020332 h 4456279"/>
              <a:gd name="connsiteX5" fmla="*/ 4778733 w 6049531"/>
              <a:gd name="connsiteY5" fmla="*/ 4117612 h 4456279"/>
              <a:gd name="connsiteX6" fmla="*/ 1773140 w 6049531"/>
              <a:gd name="connsiteY6" fmla="*/ 4276638 h 4456279"/>
              <a:gd name="connsiteX7" fmla="*/ 0 w 6049531"/>
              <a:gd name="connsiteY7" fmla="*/ 1764026 h 4456279"/>
              <a:gd name="connsiteX8" fmla="*/ 0 w 6049531"/>
              <a:gd name="connsiteY8" fmla="*/ 1764026 h 445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49531" h="4456279">
                <a:moveTo>
                  <a:pt x="31805" y="1573195"/>
                </a:moveTo>
                <a:cubicBezTo>
                  <a:pt x="352507" y="1028530"/>
                  <a:pt x="673210" y="483865"/>
                  <a:pt x="1311965" y="237375"/>
                </a:cubicBezTo>
                <a:cubicBezTo>
                  <a:pt x="1950720" y="-9116"/>
                  <a:pt x="3097032" y="-75376"/>
                  <a:pt x="3864333" y="94252"/>
                </a:cubicBezTo>
                <a:cubicBezTo>
                  <a:pt x="4631634" y="263880"/>
                  <a:pt x="5604344" y="767462"/>
                  <a:pt x="5915770" y="1255142"/>
                </a:cubicBezTo>
                <a:cubicBezTo>
                  <a:pt x="6227196" y="1742822"/>
                  <a:pt x="5922396" y="2543254"/>
                  <a:pt x="5732890" y="3020332"/>
                </a:cubicBezTo>
                <a:cubicBezTo>
                  <a:pt x="5543384" y="3497410"/>
                  <a:pt x="5438691" y="3908228"/>
                  <a:pt x="4778733" y="4117612"/>
                </a:cubicBezTo>
                <a:cubicBezTo>
                  <a:pt x="4118775" y="4326996"/>
                  <a:pt x="2569595" y="4668902"/>
                  <a:pt x="1773140" y="4276638"/>
                </a:cubicBezTo>
                <a:cubicBezTo>
                  <a:pt x="976685" y="3884374"/>
                  <a:pt x="0" y="1764026"/>
                  <a:pt x="0" y="1764026"/>
                </a:cubicBezTo>
                <a:lnTo>
                  <a:pt x="0" y="1764026"/>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469B09CB-2988-A592-68CA-5F82E66E6218}"/>
              </a:ext>
            </a:extLst>
          </p:cNvPr>
          <p:cNvSpPr/>
          <p:nvPr/>
        </p:nvSpPr>
        <p:spPr>
          <a:xfrm>
            <a:off x="3078437" y="1233380"/>
            <a:ext cx="1816873" cy="104643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F5CD22C-252D-60F0-D01A-1CA45387C64F}"/>
              </a:ext>
            </a:extLst>
          </p:cNvPr>
          <p:cNvSpPr/>
          <p:nvPr/>
        </p:nvSpPr>
        <p:spPr>
          <a:xfrm>
            <a:off x="5486400" y="2662030"/>
            <a:ext cx="1816873" cy="1106888"/>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575EC33-B7FC-FABE-9EA5-438FE7499BC4}"/>
              </a:ext>
            </a:extLst>
          </p:cNvPr>
          <p:cNvSpPr/>
          <p:nvPr/>
        </p:nvSpPr>
        <p:spPr>
          <a:xfrm>
            <a:off x="5486400" y="3896426"/>
            <a:ext cx="1816873" cy="104783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3383A377-C7CB-00EA-D0E2-2789BF273FD5}"/>
              </a:ext>
            </a:extLst>
          </p:cNvPr>
          <p:cNvSpPr/>
          <p:nvPr/>
        </p:nvSpPr>
        <p:spPr>
          <a:xfrm>
            <a:off x="4635609" y="5114425"/>
            <a:ext cx="1701579" cy="110688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9381F652-75EC-8DDE-2B39-113B66DC2185}"/>
              </a:ext>
            </a:extLst>
          </p:cNvPr>
          <p:cNvSpPr/>
          <p:nvPr/>
        </p:nvSpPr>
        <p:spPr>
          <a:xfrm>
            <a:off x="1614116" y="5179698"/>
            <a:ext cx="2219824" cy="1541778"/>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Inadequate assimilation time</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Patching and</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outdating of rules and practices  </a:t>
            </a:r>
          </a:p>
        </p:txBody>
      </p:sp>
      <p:sp>
        <p:nvSpPr>
          <p:cNvPr id="18" name="Rectangle 17">
            <a:extLst>
              <a:ext uri="{FF2B5EF4-FFF2-40B4-BE49-F238E27FC236}">
                <a16:creationId xmlns:a16="http://schemas.microsoft.com/office/drawing/2014/main" id="{909884E6-B420-256F-CDF4-19333288032B}"/>
              </a:ext>
            </a:extLst>
          </p:cNvPr>
          <p:cNvSpPr/>
          <p:nvPr/>
        </p:nvSpPr>
        <p:spPr>
          <a:xfrm>
            <a:off x="902473" y="3896427"/>
            <a:ext cx="1816873" cy="104783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724184EA-5B04-4915-6803-D0875AADCE32}"/>
              </a:ext>
            </a:extLst>
          </p:cNvPr>
          <p:cNvSpPr/>
          <p:nvPr/>
        </p:nvSpPr>
        <p:spPr>
          <a:xfrm>
            <a:off x="902473" y="2613157"/>
            <a:ext cx="1816873" cy="104783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1F07B18D-CAD7-17CD-B880-A96FE236C12F}"/>
              </a:ext>
            </a:extLst>
          </p:cNvPr>
          <p:cNvSpPr/>
          <p:nvPr/>
        </p:nvSpPr>
        <p:spPr>
          <a:xfrm>
            <a:off x="3387256" y="3244060"/>
            <a:ext cx="1508054" cy="142477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Interlocking Surprises</a:t>
            </a:r>
          </a:p>
        </p:txBody>
      </p:sp>
      <p:sp>
        <p:nvSpPr>
          <p:cNvPr id="5" name="Oval 4">
            <a:extLst>
              <a:ext uri="{FF2B5EF4-FFF2-40B4-BE49-F238E27FC236}">
                <a16:creationId xmlns:a16="http://schemas.microsoft.com/office/drawing/2014/main" id="{A9508EEC-C1DD-851B-0467-05A069418859}"/>
              </a:ext>
            </a:extLst>
          </p:cNvPr>
          <p:cNvSpPr/>
          <p:nvPr/>
        </p:nvSpPr>
        <p:spPr>
          <a:xfrm>
            <a:off x="3535052" y="3244060"/>
            <a:ext cx="357111" cy="3475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508C0A09-96C3-7E86-E6D6-87DCC8F1A614}"/>
              </a:ext>
            </a:extLst>
          </p:cNvPr>
          <p:cNvSpPr/>
          <p:nvPr/>
        </p:nvSpPr>
        <p:spPr>
          <a:xfrm>
            <a:off x="3810792" y="3102429"/>
            <a:ext cx="556181" cy="48918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153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1FE2E-559F-0510-469F-B8530008E068}"/>
              </a:ext>
            </a:extLst>
          </p:cNvPr>
          <p:cNvSpPr>
            <a:spLocks noGrp="1"/>
          </p:cNvSpPr>
          <p:nvPr>
            <p:ph type="title"/>
          </p:nvPr>
        </p:nvSpPr>
        <p:spPr>
          <a:xfrm>
            <a:off x="628650" y="365127"/>
            <a:ext cx="7783830" cy="756008"/>
          </a:xfrm>
          <a:noFill/>
        </p:spPr>
        <p:txBody>
          <a:bodyPr>
            <a:normAutofit fontScale="90000"/>
          </a:bodyPr>
          <a:lstStyle/>
          <a:p>
            <a:r>
              <a:rPr lang="en-US" dirty="0">
                <a:solidFill>
                  <a:schemeClr val="accent1">
                    <a:lumMod val="40000"/>
                    <a:lumOff val="60000"/>
                  </a:schemeClr>
                </a:solidFill>
              </a:rPr>
              <a:t>6.Shifts in boundaries and charters</a:t>
            </a:r>
          </a:p>
        </p:txBody>
      </p:sp>
      <p:sp>
        <p:nvSpPr>
          <p:cNvPr id="4" name="Slide Number Placeholder 3">
            <a:extLst>
              <a:ext uri="{FF2B5EF4-FFF2-40B4-BE49-F238E27FC236}">
                <a16:creationId xmlns:a16="http://schemas.microsoft.com/office/drawing/2014/main" id="{8FA874E2-8D2D-67B0-778F-99FF48B3081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07A811-88F1-477C-8CDE-882836DE8207}" type="slidenum">
              <a:rPr kumimoji="0" lang="en-US" sz="1200" b="0" i="0" u="none" strike="noStrike" kern="1200" cap="none" spc="0" normalizeH="0" baseline="0" noProof="0" smtClean="0">
                <a:ln>
                  <a:noFill/>
                </a:ln>
                <a:solidFill>
                  <a:schemeClr val="accent1">
                    <a:lumMod val="60000"/>
                    <a:lumOff val="40000"/>
                  </a:scheme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chemeClr val="accent1">
                  <a:lumMod val="60000"/>
                  <a:lumOff val="40000"/>
                </a:schemeClr>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0721935A-14A0-9A1B-3CE7-3847947FF985}"/>
              </a:ext>
            </a:extLst>
          </p:cNvPr>
          <p:cNvSpPr/>
          <p:nvPr/>
        </p:nvSpPr>
        <p:spPr>
          <a:xfrm>
            <a:off x="962109" y="1566726"/>
            <a:ext cx="6049531" cy="4456279"/>
          </a:xfrm>
          <a:custGeom>
            <a:avLst/>
            <a:gdLst>
              <a:gd name="connsiteX0" fmla="*/ 31805 w 6049531"/>
              <a:gd name="connsiteY0" fmla="*/ 1573195 h 4456279"/>
              <a:gd name="connsiteX1" fmla="*/ 1311965 w 6049531"/>
              <a:gd name="connsiteY1" fmla="*/ 237375 h 4456279"/>
              <a:gd name="connsiteX2" fmla="*/ 3864333 w 6049531"/>
              <a:gd name="connsiteY2" fmla="*/ 94252 h 4456279"/>
              <a:gd name="connsiteX3" fmla="*/ 5915770 w 6049531"/>
              <a:gd name="connsiteY3" fmla="*/ 1255142 h 4456279"/>
              <a:gd name="connsiteX4" fmla="*/ 5732890 w 6049531"/>
              <a:gd name="connsiteY4" fmla="*/ 3020332 h 4456279"/>
              <a:gd name="connsiteX5" fmla="*/ 4778733 w 6049531"/>
              <a:gd name="connsiteY5" fmla="*/ 4117612 h 4456279"/>
              <a:gd name="connsiteX6" fmla="*/ 1773140 w 6049531"/>
              <a:gd name="connsiteY6" fmla="*/ 4276638 h 4456279"/>
              <a:gd name="connsiteX7" fmla="*/ 0 w 6049531"/>
              <a:gd name="connsiteY7" fmla="*/ 1764026 h 4456279"/>
              <a:gd name="connsiteX8" fmla="*/ 0 w 6049531"/>
              <a:gd name="connsiteY8" fmla="*/ 1764026 h 445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49531" h="4456279">
                <a:moveTo>
                  <a:pt x="31805" y="1573195"/>
                </a:moveTo>
                <a:cubicBezTo>
                  <a:pt x="352507" y="1028530"/>
                  <a:pt x="673210" y="483865"/>
                  <a:pt x="1311965" y="237375"/>
                </a:cubicBezTo>
                <a:cubicBezTo>
                  <a:pt x="1950720" y="-9116"/>
                  <a:pt x="3097032" y="-75376"/>
                  <a:pt x="3864333" y="94252"/>
                </a:cubicBezTo>
                <a:cubicBezTo>
                  <a:pt x="4631634" y="263880"/>
                  <a:pt x="5604344" y="767462"/>
                  <a:pt x="5915770" y="1255142"/>
                </a:cubicBezTo>
                <a:cubicBezTo>
                  <a:pt x="6227196" y="1742822"/>
                  <a:pt x="5922396" y="2543254"/>
                  <a:pt x="5732890" y="3020332"/>
                </a:cubicBezTo>
                <a:cubicBezTo>
                  <a:pt x="5543384" y="3497410"/>
                  <a:pt x="5438691" y="3908228"/>
                  <a:pt x="4778733" y="4117612"/>
                </a:cubicBezTo>
                <a:cubicBezTo>
                  <a:pt x="4118775" y="4326996"/>
                  <a:pt x="2569595" y="4668902"/>
                  <a:pt x="1773140" y="4276638"/>
                </a:cubicBezTo>
                <a:cubicBezTo>
                  <a:pt x="976685" y="3884374"/>
                  <a:pt x="0" y="1764026"/>
                  <a:pt x="0" y="1764026"/>
                </a:cubicBezTo>
                <a:lnTo>
                  <a:pt x="0" y="1764026"/>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469B09CB-2988-A592-68CA-5F82E66E6218}"/>
              </a:ext>
            </a:extLst>
          </p:cNvPr>
          <p:cNvSpPr/>
          <p:nvPr/>
        </p:nvSpPr>
        <p:spPr>
          <a:xfrm>
            <a:off x="3078437" y="1233380"/>
            <a:ext cx="1816873" cy="104643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F5CD22C-252D-60F0-D01A-1CA45387C64F}"/>
              </a:ext>
            </a:extLst>
          </p:cNvPr>
          <p:cNvSpPr/>
          <p:nvPr/>
        </p:nvSpPr>
        <p:spPr>
          <a:xfrm>
            <a:off x="5486400" y="2662030"/>
            <a:ext cx="1816873" cy="1106888"/>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575EC33-B7FC-FABE-9EA5-438FE7499BC4}"/>
              </a:ext>
            </a:extLst>
          </p:cNvPr>
          <p:cNvSpPr/>
          <p:nvPr/>
        </p:nvSpPr>
        <p:spPr>
          <a:xfrm>
            <a:off x="5486400" y="3896426"/>
            <a:ext cx="1816873" cy="104783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3383A377-C7CB-00EA-D0E2-2789BF273FD5}"/>
              </a:ext>
            </a:extLst>
          </p:cNvPr>
          <p:cNvSpPr/>
          <p:nvPr/>
        </p:nvSpPr>
        <p:spPr>
          <a:xfrm>
            <a:off x="4693257" y="5389378"/>
            <a:ext cx="1701579" cy="110688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909884E6-B420-256F-CDF4-19333288032B}"/>
              </a:ext>
            </a:extLst>
          </p:cNvPr>
          <p:cNvSpPr/>
          <p:nvPr/>
        </p:nvSpPr>
        <p:spPr>
          <a:xfrm>
            <a:off x="628650" y="3896426"/>
            <a:ext cx="2535969" cy="142477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*Established jurisdictions are being flexed</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*New inter-organizational connections are revealed </a:t>
            </a:r>
          </a:p>
        </p:txBody>
      </p:sp>
      <p:sp>
        <p:nvSpPr>
          <p:cNvPr id="19" name="Rectangle 18">
            <a:extLst>
              <a:ext uri="{FF2B5EF4-FFF2-40B4-BE49-F238E27FC236}">
                <a16:creationId xmlns:a16="http://schemas.microsoft.com/office/drawing/2014/main" id="{724184EA-5B04-4915-6803-D0875AADCE32}"/>
              </a:ext>
            </a:extLst>
          </p:cNvPr>
          <p:cNvSpPr/>
          <p:nvPr/>
        </p:nvSpPr>
        <p:spPr>
          <a:xfrm>
            <a:off x="902473" y="2613157"/>
            <a:ext cx="1816873" cy="104783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891379EF-6817-BEAD-68D6-0D88A538267F}"/>
              </a:ext>
            </a:extLst>
          </p:cNvPr>
          <p:cNvSpPr/>
          <p:nvPr/>
        </p:nvSpPr>
        <p:spPr>
          <a:xfrm>
            <a:off x="3387256" y="3244060"/>
            <a:ext cx="1508054" cy="142477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Interlocking Surprises</a:t>
            </a:r>
          </a:p>
        </p:txBody>
      </p:sp>
      <p:sp>
        <p:nvSpPr>
          <p:cNvPr id="6" name="Rectangle 5">
            <a:extLst>
              <a:ext uri="{FF2B5EF4-FFF2-40B4-BE49-F238E27FC236}">
                <a16:creationId xmlns:a16="http://schemas.microsoft.com/office/drawing/2014/main" id="{3D2185EE-B938-02C9-43AE-952D9554047C}"/>
              </a:ext>
            </a:extLst>
          </p:cNvPr>
          <p:cNvSpPr/>
          <p:nvPr/>
        </p:nvSpPr>
        <p:spPr>
          <a:xfrm>
            <a:off x="2227647" y="5432025"/>
            <a:ext cx="1701579" cy="1106888"/>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C3A3635F-46C5-596F-74B9-AFB6085F6D83}"/>
              </a:ext>
            </a:extLst>
          </p:cNvPr>
          <p:cNvSpPr/>
          <p:nvPr/>
        </p:nvSpPr>
        <p:spPr>
          <a:xfrm>
            <a:off x="3535052" y="3244060"/>
            <a:ext cx="357111" cy="3475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529506FD-03BB-B021-3BFA-817D3B77690F}"/>
              </a:ext>
            </a:extLst>
          </p:cNvPr>
          <p:cNvSpPr/>
          <p:nvPr/>
        </p:nvSpPr>
        <p:spPr>
          <a:xfrm>
            <a:off x="3810792" y="3102429"/>
            <a:ext cx="556181" cy="48918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083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1FE2E-559F-0510-469F-B8530008E068}"/>
              </a:ext>
            </a:extLst>
          </p:cNvPr>
          <p:cNvSpPr>
            <a:spLocks noGrp="1"/>
          </p:cNvSpPr>
          <p:nvPr>
            <p:ph type="title"/>
          </p:nvPr>
        </p:nvSpPr>
        <p:spPr>
          <a:xfrm>
            <a:off x="445273" y="392290"/>
            <a:ext cx="8348870" cy="756008"/>
          </a:xfrm>
          <a:noFill/>
        </p:spPr>
        <p:txBody>
          <a:bodyPr>
            <a:normAutofit fontScale="90000"/>
          </a:bodyPr>
          <a:lstStyle/>
          <a:p>
            <a:br>
              <a:rPr lang="en-US" sz="4000" dirty="0">
                <a:solidFill>
                  <a:schemeClr val="accent4"/>
                </a:solidFill>
              </a:rPr>
            </a:br>
            <a:r>
              <a:rPr lang="en-US" sz="4000" dirty="0">
                <a:solidFill>
                  <a:schemeClr val="accent1">
                    <a:lumMod val="40000"/>
                    <a:lumOff val="60000"/>
                  </a:schemeClr>
                </a:solidFill>
              </a:rPr>
              <a:t>7.Resource decay and organizational fatigue</a:t>
            </a:r>
            <a:br>
              <a:rPr lang="en-US" dirty="0">
                <a:solidFill>
                  <a:schemeClr val="accent4">
                    <a:lumMod val="60000"/>
                    <a:lumOff val="40000"/>
                  </a:schemeClr>
                </a:solidFill>
              </a:rPr>
            </a:br>
            <a:endParaRPr lang="en-US" dirty="0">
              <a:solidFill>
                <a:schemeClr val="accent4">
                  <a:lumMod val="60000"/>
                  <a:lumOff val="40000"/>
                </a:schemeClr>
              </a:solidFill>
            </a:endParaRPr>
          </a:p>
        </p:txBody>
      </p:sp>
      <p:sp>
        <p:nvSpPr>
          <p:cNvPr id="4" name="Slide Number Placeholder 3">
            <a:extLst>
              <a:ext uri="{FF2B5EF4-FFF2-40B4-BE49-F238E27FC236}">
                <a16:creationId xmlns:a16="http://schemas.microsoft.com/office/drawing/2014/main" id="{8FA874E2-8D2D-67B0-778F-99FF48B3081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07A811-88F1-477C-8CDE-882836DE8207}" type="slidenum">
              <a:rPr kumimoji="0" lang="en-US" sz="1200" b="0" i="0" u="none" strike="noStrike" kern="1200" cap="none" spc="0" normalizeH="0" baseline="0" noProof="0" smtClean="0">
                <a:ln>
                  <a:noFill/>
                </a:ln>
                <a:solidFill>
                  <a:schemeClr val="accent1">
                    <a:lumMod val="60000"/>
                    <a:lumOff val="40000"/>
                  </a:scheme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chemeClr val="accent1">
                  <a:lumMod val="60000"/>
                  <a:lumOff val="40000"/>
                </a:schemeClr>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0721935A-14A0-9A1B-3CE7-3847947FF985}"/>
              </a:ext>
            </a:extLst>
          </p:cNvPr>
          <p:cNvSpPr/>
          <p:nvPr/>
        </p:nvSpPr>
        <p:spPr>
          <a:xfrm>
            <a:off x="962109" y="1566726"/>
            <a:ext cx="6049531" cy="4456279"/>
          </a:xfrm>
          <a:custGeom>
            <a:avLst/>
            <a:gdLst>
              <a:gd name="connsiteX0" fmla="*/ 31805 w 6049531"/>
              <a:gd name="connsiteY0" fmla="*/ 1573195 h 4456279"/>
              <a:gd name="connsiteX1" fmla="*/ 1311965 w 6049531"/>
              <a:gd name="connsiteY1" fmla="*/ 237375 h 4456279"/>
              <a:gd name="connsiteX2" fmla="*/ 3864333 w 6049531"/>
              <a:gd name="connsiteY2" fmla="*/ 94252 h 4456279"/>
              <a:gd name="connsiteX3" fmla="*/ 5915770 w 6049531"/>
              <a:gd name="connsiteY3" fmla="*/ 1255142 h 4456279"/>
              <a:gd name="connsiteX4" fmla="*/ 5732890 w 6049531"/>
              <a:gd name="connsiteY4" fmla="*/ 3020332 h 4456279"/>
              <a:gd name="connsiteX5" fmla="*/ 4778733 w 6049531"/>
              <a:gd name="connsiteY5" fmla="*/ 4117612 h 4456279"/>
              <a:gd name="connsiteX6" fmla="*/ 1773140 w 6049531"/>
              <a:gd name="connsiteY6" fmla="*/ 4276638 h 4456279"/>
              <a:gd name="connsiteX7" fmla="*/ 0 w 6049531"/>
              <a:gd name="connsiteY7" fmla="*/ 1764026 h 4456279"/>
              <a:gd name="connsiteX8" fmla="*/ 0 w 6049531"/>
              <a:gd name="connsiteY8" fmla="*/ 1764026 h 445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49531" h="4456279">
                <a:moveTo>
                  <a:pt x="31805" y="1573195"/>
                </a:moveTo>
                <a:cubicBezTo>
                  <a:pt x="352507" y="1028530"/>
                  <a:pt x="673210" y="483865"/>
                  <a:pt x="1311965" y="237375"/>
                </a:cubicBezTo>
                <a:cubicBezTo>
                  <a:pt x="1950720" y="-9116"/>
                  <a:pt x="3097032" y="-75376"/>
                  <a:pt x="3864333" y="94252"/>
                </a:cubicBezTo>
                <a:cubicBezTo>
                  <a:pt x="4631634" y="263880"/>
                  <a:pt x="5604344" y="767462"/>
                  <a:pt x="5915770" y="1255142"/>
                </a:cubicBezTo>
                <a:cubicBezTo>
                  <a:pt x="6227196" y="1742822"/>
                  <a:pt x="5922396" y="2543254"/>
                  <a:pt x="5732890" y="3020332"/>
                </a:cubicBezTo>
                <a:cubicBezTo>
                  <a:pt x="5543384" y="3497410"/>
                  <a:pt x="5438691" y="3908228"/>
                  <a:pt x="4778733" y="4117612"/>
                </a:cubicBezTo>
                <a:cubicBezTo>
                  <a:pt x="4118775" y="4326996"/>
                  <a:pt x="2569595" y="4668902"/>
                  <a:pt x="1773140" y="4276638"/>
                </a:cubicBezTo>
                <a:cubicBezTo>
                  <a:pt x="976685" y="3884374"/>
                  <a:pt x="0" y="1764026"/>
                  <a:pt x="0" y="1764026"/>
                </a:cubicBezTo>
                <a:lnTo>
                  <a:pt x="0" y="1764026"/>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469B09CB-2988-A592-68CA-5F82E66E6218}"/>
              </a:ext>
            </a:extLst>
          </p:cNvPr>
          <p:cNvSpPr/>
          <p:nvPr/>
        </p:nvSpPr>
        <p:spPr>
          <a:xfrm>
            <a:off x="3078437" y="1233380"/>
            <a:ext cx="1816873" cy="104643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F5CD22C-252D-60F0-D01A-1CA45387C64F}"/>
              </a:ext>
            </a:extLst>
          </p:cNvPr>
          <p:cNvSpPr/>
          <p:nvPr/>
        </p:nvSpPr>
        <p:spPr>
          <a:xfrm>
            <a:off x="5486400" y="2662030"/>
            <a:ext cx="1816873" cy="1106888"/>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575EC33-B7FC-FABE-9EA5-438FE7499BC4}"/>
              </a:ext>
            </a:extLst>
          </p:cNvPr>
          <p:cNvSpPr/>
          <p:nvPr/>
        </p:nvSpPr>
        <p:spPr>
          <a:xfrm>
            <a:off x="5486400" y="3896426"/>
            <a:ext cx="1816873" cy="104783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3383A377-C7CB-00EA-D0E2-2789BF273FD5}"/>
              </a:ext>
            </a:extLst>
          </p:cNvPr>
          <p:cNvSpPr/>
          <p:nvPr/>
        </p:nvSpPr>
        <p:spPr>
          <a:xfrm>
            <a:off x="4635609" y="5114425"/>
            <a:ext cx="1701579" cy="110688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9381F652-75EC-8DDE-2B39-113B66DC2185}"/>
              </a:ext>
            </a:extLst>
          </p:cNvPr>
          <p:cNvSpPr/>
          <p:nvPr/>
        </p:nvSpPr>
        <p:spPr>
          <a:xfrm>
            <a:off x="2190584" y="5114425"/>
            <a:ext cx="1701579" cy="1106888"/>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909884E6-B420-256F-CDF4-19333288032B}"/>
              </a:ext>
            </a:extLst>
          </p:cNvPr>
          <p:cNvSpPr/>
          <p:nvPr/>
        </p:nvSpPr>
        <p:spPr>
          <a:xfrm>
            <a:off x="902473" y="3896427"/>
            <a:ext cx="1816873" cy="104783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724184EA-5B04-4915-6803-D0875AADCE32}"/>
              </a:ext>
            </a:extLst>
          </p:cNvPr>
          <p:cNvSpPr/>
          <p:nvPr/>
        </p:nvSpPr>
        <p:spPr>
          <a:xfrm>
            <a:off x="281354" y="2128036"/>
            <a:ext cx="2437992" cy="1553897"/>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Burnout, fatigue eroding trust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Fewer degrees of freedom</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a:t>
            </a:r>
            <a:r>
              <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rPr>
              <a:t>Starting with</a:t>
            </a:r>
            <a:r>
              <a:rPr kumimoji="0" lang="en-US" sz="1800" b="0" i="0" u="none" strike="noStrike" kern="1200" cap="none" spc="0" normalizeH="0" noProof="0" dirty="0">
                <a:ln>
                  <a:noFill/>
                </a:ln>
                <a:solidFill>
                  <a:schemeClr val="tx1"/>
                </a:solidFill>
                <a:effectLst/>
                <a:uLnTx/>
                <a:uFillTx/>
                <a:latin typeface="Calibri" panose="020F0502020204030204"/>
                <a:ea typeface="+mn-ea"/>
                <a:cs typeface="+mn-cs"/>
              </a:rPr>
              <a:t> a deficit</a:t>
            </a: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F24EF942-EC0D-2CF2-3330-D6486ACD86BF}"/>
              </a:ext>
            </a:extLst>
          </p:cNvPr>
          <p:cNvSpPr/>
          <p:nvPr/>
        </p:nvSpPr>
        <p:spPr>
          <a:xfrm>
            <a:off x="3387256" y="3244060"/>
            <a:ext cx="1508054" cy="142477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Interlocking Surprises</a:t>
            </a:r>
          </a:p>
        </p:txBody>
      </p:sp>
      <p:sp>
        <p:nvSpPr>
          <p:cNvPr id="5" name="Oval 4">
            <a:extLst>
              <a:ext uri="{FF2B5EF4-FFF2-40B4-BE49-F238E27FC236}">
                <a16:creationId xmlns:a16="http://schemas.microsoft.com/office/drawing/2014/main" id="{385D0D0B-70A6-21EE-B8B4-75AEAAD92F16}"/>
              </a:ext>
            </a:extLst>
          </p:cNvPr>
          <p:cNvSpPr/>
          <p:nvPr/>
        </p:nvSpPr>
        <p:spPr>
          <a:xfrm>
            <a:off x="3535052" y="3244060"/>
            <a:ext cx="357111" cy="3475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643B597F-F19E-0B71-8FAE-79FA7A956D77}"/>
              </a:ext>
            </a:extLst>
          </p:cNvPr>
          <p:cNvSpPr/>
          <p:nvPr/>
        </p:nvSpPr>
        <p:spPr>
          <a:xfrm>
            <a:off x="3810792" y="3102429"/>
            <a:ext cx="556181" cy="48918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person in a blue shirt&#10;&#10;Description automatically generated with low confidence">
            <a:extLst>
              <a:ext uri="{FF2B5EF4-FFF2-40B4-BE49-F238E27FC236}">
                <a16:creationId xmlns:a16="http://schemas.microsoft.com/office/drawing/2014/main" id="{7F2D1731-6095-E386-9A41-2551E9CFC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450" y="1246226"/>
            <a:ext cx="1144679" cy="857404"/>
          </a:xfrm>
          <a:prstGeom prst="rect">
            <a:avLst/>
          </a:prstGeom>
        </p:spPr>
      </p:pic>
    </p:spTree>
    <p:extLst>
      <p:ext uri="{BB962C8B-B14F-4D97-AF65-F5344CB8AC3E}">
        <p14:creationId xmlns:p14="http://schemas.microsoft.com/office/powerpoint/2010/main" val="132191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7A23CFD-9719-4A1C-A7A9-D204A61FECE1}"/>
              </a:ext>
            </a:extLst>
          </p:cNvPr>
          <p:cNvSpPr/>
          <p:nvPr/>
        </p:nvSpPr>
        <p:spPr>
          <a:xfrm>
            <a:off x="2469991" y="443294"/>
            <a:ext cx="3781418" cy="582069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D2BC3E6E-5214-49B8-BC52-C83EF76BDD71}"/>
              </a:ext>
            </a:extLst>
          </p:cNvPr>
          <p:cNvSpPr/>
          <p:nvPr/>
        </p:nvSpPr>
        <p:spPr>
          <a:xfrm>
            <a:off x="3966668" y="5928461"/>
            <a:ext cx="788065" cy="211361"/>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3BA473FA-D84B-4660-93C9-9FBA7A7808CC}"/>
              </a:ext>
            </a:extLst>
          </p:cNvPr>
          <p:cNvSpPr/>
          <p:nvPr/>
        </p:nvSpPr>
        <p:spPr>
          <a:xfrm>
            <a:off x="5079076" y="711182"/>
            <a:ext cx="680883" cy="9030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677D1BDB-0740-4D33-8E39-BFF5BBE43932}"/>
              </a:ext>
            </a:extLst>
          </p:cNvPr>
          <p:cNvSpPr/>
          <p:nvPr/>
        </p:nvSpPr>
        <p:spPr>
          <a:xfrm>
            <a:off x="2911408" y="662809"/>
            <a:ext cx="147484" cy="17239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8F6CA197-1B4D-441C-A6EB-64F6FD9E7A56}"/>
              </a:ext>
            </a:extLst>
          </p:cNvPr>
          <p:cNvSpPr/>
          <p:nvPr/>
        </p:nvSpPr>
        <p:spPr>
          <a:xfrm flipH="1">
            <a:off x="3241694" y="684101"/>
            <a:ext cx="90949" cy="8046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A4101D43-004C-44FB-8B79-6540A0E89E3D}"/>
              </a:ext>
            </a:extLst>
          </p:cNvPr>
          <p:cNvSpPr/>
          <p:nvPr/>
        </p:nvSpPr>
        <p:spPr>
          <a:xfrm>
            <a:off x="2600699" y="996744"/>
            <a:ext cx="3450209" cy="4829738"/>
          </a:xfrm>
          <a:prstGeom prst="rect">
            <a:avLst/>
          </a:prstGeom>
          <a:solidFill>
            <a:srgbClr val="3568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srgbClr val="FFC000"/>
                </a:solidFill>
                <a:effectLst/>
                <a:uLnTx/>
                <a:uFillTx/>
                <a:latin typeface="Calibri" panose="020F0502020204030204"/>
                <a:ea typeface="+mn-ea"/>
                <a:cs typeface="+mn-cs"/>
              </a:rPr>
              <a:t>S</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S U R P R I S E 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srgbClr val="FFC000"/>
                </a:solidFill>
                <a:effectLst/>
                <a:uLnTx/>
                <a:uFillTx/>
                <a:latin typeface="Calibri" panose="020F0502020204030204"/>
                <a:ea typeface="+mn-ea"/>
                <a:cs typeface="+mn-cs"/>
              </a:rPr>
              <a:t>R</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srgbClr val="92D050"/>
                </a:solidFill>
                <a:effectLst/>
                <a:uLnTx/>
                <a:uFillTx/>
                <a:latin typeface="Calibri" panose="020F0502020204030204"/>
                <a:ea typeface="+mn-ea"/>
                <a:cs typeface="+mn-cs"/>
              </a:rPr>
              <a:t>S U R P R  I S E 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srgbClr val="FFC000"/>
                </a:solidFill>
                <a:effectLst/>
                <a:uLnTx/>
                <a:uFillTx/>
                <a:latin typeface="Calibri" panose="020F0502020204030204"/>
                <a:ea typeface="+mn-ea"/>
                <a:cs typeface="+mn-cs"/>
              </a:rPr>
              <a:t>R</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F0"/>
                </a:solidFill>
                <a:effectLst/>
                <a:uLnTx/>
                <a:uFillTx/>
                <a:latin typeface="Calibri" panose="020F0502020204030204"/>
                <a:ea typeface="+mn-ea"/>
                <a:cs typeface="+mn-cs"/>
              </a:rPr>
              <a:t>S U R P R I S E 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srgbClr val="FFC000"/>
                </a:solidFill>
                <a:effectLst/>
                <a:uLnTx/>
                <a:uFillTx/>
                <a:latin typeface="Calibri" panose="020F0502020204030204"/>
                <a:ea typeface="+mn-ea"/>
                <a:cs typeface="+mn-cs"/>
              </a:rPr>
              <a:t>S</a:t>
            </a: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    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srgbClr val="FFC000"/>
                </a:solidFill>
                <a:effectLst/>
                <a:uLnTx/>
                <a:uFillTx/>
                <a:latin typeface="Calibri" panose="020F0502020204030204"/>
                <a:ea typeface="+mn-ea"/>
                <a:cs typeface="+mn-cs"/>
              </a:rPr>
              <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srgbClr val="FFC000"/>
                </a:solidFill>
                <a:effectLst/>
                <a:uLnTx/>
                <a:uFillTx/>
                <a:latin typeface="Calibri" panose="020F0502020204030204"/>
                <a:ea typeface="+mn-ea"/>
                <a:cs typeface="+mn-cs"/>
              </a:rPr>
              <a: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53C7797F-6BD0-42FB-A800-BC30DD2E67C0}"/>
              </a:ext>
            </a:extLst>
          </p:cNvPr>
          <p:cNvPicPr>
            <a:picLocks noChangeAspect="1"/>
          </p:cNvPicPr>
          <p:nvPr/>
        </p:nvPicPr>
        <p:blipFill>
          <a:blip r:embed="rId3"/>
          <a:stretch>
            <a:fillRect/>
          </a:stretch>
        </p:blipFill>
        <p:spPr>
          <a:xfrm>
            <a:off x="2911408" y="1095130"/>
            <a:ext cx="2828789" cy="493819"/>
          </a:xfrm>
          <a:prstGeom prst="rect">
            <a:avLst/>
          </a:prstGeom>
        </p:spPr>
      </p:pic>
      <p:sp>
        <p:nvSpPr>
          <p:cNvPr id="8" name="Slide Number Placeholder 7">
            <a:extLst>
              <a:ext uri="{FF2B5EF4-FFF2-40B4-BE49-F238E27FC236}">
                <a16:creationId xmlns:a16="http://schemas.microsoft.com/office/drawing/2014/main" id="{E5A3D087-178A-4B34-8333-3036AF29B6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1F87D2-F8DF-4E9D-B970-0FD528CCE228}" type="slidenum">
              <a:rPr kumimoji="0" lang="en-US" sz="1400" b="0" i="0" u="none" strike="noStrike" kern="1200" cap="none" spc="0" normalizeH="0" baseline="0" noProof="0" smtClean="0">
                <a:ln>
                  <a:noFill/>
                </a:ln>
                <a:solidFill>
                  <a:schemeClr val="accent1">
                    <a:lumMod val="60000"/>
                    <a:lumOff val="40000"/>
                  </a:scheme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dirty="0">
              <a:ln>
                <a:noFill/>
              </a:ln>
              <a:solidFill>
                <a:schemeClr val="accent1">
                  <a:lumMod val="60000"/>
                  <a:lumOff val="40000"/>
                </a:schemeClr>
              </a:solidFill>
              <a:effectLst/>
              <a:uLnTx/>
              <a:uFillTx/>
              <a:latin typeface="Calibri" panose="020F0502020204030204"/>
              <a:ea typeface="+mn-ea"/>
              <a:cs typeface="+mn-cs"/>
            </a:endParaRPr>
          </a:p>
        </p:txBody>
      </p:sp>
      <p:pic>
        <p:nvPicPr>
          <p:cNvPr id="4" name="Picture 3" descr="Text&#10;&#10;Description automatically generated with low confidence">
            <a:extLst>
              <a:ext uri="{FF2B5EF4-FFF2-40B4-BE49-F238E27FC236}">
                <a16:creationId xmlns:a16="http://schemas.microsoft.com/office/drawing/2014/main" id="{2F4B8868-1623-C6BC-F27A-265D6E9B4C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758" y="601543"/>
            <a:ext cx="1455567" cy="2115650"/>
          </a:xfrm>
          <a:prstGeom prst="rect">
            <a:avLst/>
          </a:prstGeom>
        </p:spPr>
      </p:pic>
      <p:pic>
        <p:nvPicPr>
          <p:cNvPr id="9" name="Picture 8" descr="A person wearing glasses&#10;&#10;Description automatically generated with medium confidence">
            <a:extLst>
              <a:ext uri="{FF2B5EF4-FFF2-40B4-BE49-F238E27FC236}">
                <a16:creationId xmlns:a16="http://schemas.microsoft.com/office/drawing/2014/main" id="{F479BF07-507B-06F7-16A4-D030B731E1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4537" y="601543"/>
            <a:ext cx="2251212" cy="1686236"/>
          </a:xfrm>
          <a:prstGeom prst="rect">
            <a:avLst/>
          </a:prstGeom>
        </p:spPr>
      </p:pic>
      <p:sp>
        <p:nvSpPr>
          <p:cNvPr id="10" name="TextBox 9">
            <a:extLst>
              <a:ext uri="{FF2B5EF4-FFF2-40B4-BE49-F238E27FC236}">
                <a16:creationId xmlns:a16="http://schemas.microsoft.com/office/drawing/2014/main" id="{2A018170-5233-0B6B-2133-8206883CA8AF}"/>
              </a:ext>
            </a:extLst>
          </p:cNvPr>
          <p:cNvSpPr txBox="1"/>
          <p:nvPr/>
        </p:nvSpPr>
        <p:spPr>
          <a:xfrm>
            <a:off x="1206541" y="6193708"/>
            <a:ext cx="689099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4">
                    <a:lumMod val="40000"/>
                    <a:lumOff val="60000"/>
                  </a:schemeClr>
                </a:solidFill>
                <a:effectLst/>
                <a:uLnTx/>
                <a:uFillTx/>
                <a:latin typeface="Calibri" panose="020F0502020204030204"/>
                <a:ea typeface="+mn-ea"/>
                <a:cs typeface="+mn-cs"/>
              </a:rPr>
              <a:t>“The Ecology of Unexpected: Creative Destruction and The Smartphone Revolution Revisited”</a:t>
            </a:r>
          </a:p>
        </p:txBody>
      </p:sp>
      <p:pic>
        <p:nvPicPr>
          <p:cNvPr id="3" name="Picture 2" descr="A group of people sitting at tables&#10;&#10;Description automatically generated with medium confidence">
            <a:extLst>
              <a:ext uri="{FF2B5EF4-FFF2-40B4-BE49-F238E27FC236}">
                <a16:creationId xmlns:a16="http://schemas.microsoft.com/office/drawing/2014/main" id="{860D925B-DDE3-5664-D254-B6416175D4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54537" y="3954603"/>
            <a:ext cx="2188866" cy="1231237"/>
          </a:xfrm>
          <a:prstGeom prst="rect">
            <a:avLst/>
          </a:prstGeom>
        </p:spPr>
      </p:pic>
      <p:sp>
        <p:nvSpPr>
          <p:cNvPr id="5" name="TextBox 4">
            <a:extLst>
              <a:ext uri="{FF2B5EF4-FFF2-40B4-BE49-F238E27FC236}">
                <a16:creationId xmlns:a16="http://schemas.microsoft.com/office/drawing/2014/main" id="{7BC8D857-B8E9-6FE1-F405-1D7368538C5D}"/>
              </a:ext>
            </a:extLst>
          </p:cNvPr>
          <p:cNvSpPr txBox="1"/>
          <p:nvPr/>
        </p:nvSpPr>
        <p:spPr>
          <a:xfrm>
            <a:off x="6935053" y="5135776"/>
            <a:ext cx="162783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chemeClr val="accent4">
                    <a:lumMod val="40000"/>
                    <a:lumOff val="60000"/>
                  </a:schemeClr>
                </a:solidFill>
                <a:effectLst/>
                <a:uLnTx/>
                <a:uFillTx/>
                <a:latin typeface="Calibri" panose="020F0502020204030204"/>
                <a:ea typeface="+mn-ea"/>
                <a:cs typeface="+mn-cs"/>
              </a:rPr>
              <a:t>FonCSI</a:t>
            </a:r>
            <a:r>
              <a:rPr kumimoji="0" lang="en-US" sz="1800" b="1" i="0" u="none" strike="noStrike" kern="1200" cap="none" spc="0" normalizeH="0" baseline="0" noProof="0" dirty="0">
                <a:ln>
                  <a:noFill/>
                </a:ln>
                <a:solidFill>
                  <a:schemeClr val="accent4">
                    <a:lumMod val="40000"/>
                    <a:lumOff val="60000"/>
                  </a:schemeClr>
                </a:solidFill>
                <a:effectLst/>
                <a:uLnTx/>
                <a:uFillTx/>
                <a:latin typeface="Calibri" panose="020F0502020204030204"/>
                <a:ea typeface="+mn-ea"/>
                <a:cs typeface="+mn-cs"/>
              </a:rPr>
              <a:t>, Paris</a:t>
            </a:r>
          </a:p>
        </p:txBody>
      </p:sp>
      <p:sp>
        <p:nvSpPr>
          <p:cNvPr id="2" name="Oval 1">
            <a:extLst>
              <a:ext uri="{FF2B5EF4-FFF2-40B4-BE49-F238E27FC236}">
                <a16:creationId xmlns:a16="http://schemas.microsoft.com/office/drawing/2014/main" id="{D2ABE53A-A3E1-298C-64E2-BE8ACCDB5A98}"/>
              </a:ext>
            </a:extLst>
          </p:cNvPr>
          <p:cNvSpPr/>
          <p:nvPr/>
        </p:nvSpPr>
        <p:spPr>
          <a:xfrm>
            <a:off x="86972" y="3000795"/>
            <a:ext cx="1307589" cy="1235947"/>
          </a:xfrm>
          <a:prstGeom prst="ellipse">
            <a:avLst/>
          </a:prstGeom>
          <a:noFill/>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solidFill>
                  <a:schemeClr val="accent1">
                    <a:lumMod val="40000"/>
                    <a:lumOff val="60000"/>
                  </a:schemeClr>
                </a:solidFill>
              </a:rPr>
              <a:t>Strategy</a:t>
            </a:r>
          </a:p>
        </p:txBody>
      </p:sp>
      <p:sp>
        <p:nvSpPr>
          <p:cNvPr id="7" name="Oval 6">
            <a:extLst>
              <a:ext uri="{FF2B5EF4-FFF2-40B4-BE49-F238E27FC236}">
                <a16:creationId xmlns:a16="http://schemas.microsoft.com/office/drawing/2014/main" id="{7EBE5747-E00D-D39E-D5C0-0B037ABEDDC3}"/>
              </a:ext>
            </a:extLst>
          </p:cNvPr>
          <p:cNvSpPr/>
          <p:nvPr/>
        </p:nvSpPr>
        <p:spPr>
          <a:xfrm>
            <a:off x="194804" y="4037762"/>
            <a:ext cx="1328271" cy="1254370"/>
          </a:xfrm>
          <a:prstGeom prst="ellipse">
            <a:avLst/>
          </a:prstGeom>
          <a:noFill/>
          <a:ln>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solidFill>
                  <a:schemeClr val="accent6">
                    <a:lumMod val="60000"/>
                    <a:lumOff val="40000"/>
                  </a:schemeClr>
                </a:solidFill>
              </a:rPr>
              <a:t>Organization </a:t>
            </a:r>
          </a:p>
        </p:txBody>
      </p:sp>
      <p:sp>
        <p:nvSpPr>
          <p:cNvPr id="11" name="Oval 10">
            <a:extLst>
              <a:ext uri="{FF2B5EF4-FFF2-40B4-BE49-F238E27FC236}">
                <a16:creationId xmlns:a16="http://schemas.microsoft.com/office/drawing/2014/main" id="{940D4AAC-6EDB-A7CE-B8D8-8875CC5B01D5}"/>
              </a:ext>
            </a:extLst>
          </p:cNvPr>
          <p:cNvSpPr/>
          <p:nvPr/>
        </p:nvSpPr>
        <p:spPr>
          <a:xfrm>
            <a:off x="978607" y="3428999"/>
            <a:ext cx="1362870" cy="1404257"/>
          </a:xfrm>
          <a:prstGeom prst="ellipse">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solidFill>
                  <a:schemeClr val="tx1"/>
                </a:solidFill>
              </a:rPr>
              <a:t>Innovation &amp; change</a:t>
            </a:r>
          </a:p>
        </p:txBody>
      </p:sp>
    </p:spTree>
    <p:extLst>
      <p:ext uri="{BB962C8B-B14F-4D97-AF65-F5344CB8AC3E}">
        <p14:creationId xmlns:p14="http://schemas.microsoft.com/office/powerpoint/2010/main" val="182714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1000"/>
                                        <p:tgtEl>
                                          <p:spTgt spid="3"/>
                                        </p:tgtEl>
                                      </p:cBhvr>
                                    </p:animEffect>
                                    <p:anim calcmode="lin" valueType="num">
                                      <p:cBhvr>
                                        <p:cTn id="45" dur="1000" fill="hold"/>
                                        <p:tgtEl>
                                          <p:spTgt spid="3"/>
                                        </p:tgtEl>
                                        <p:attrNameLst>
                                          <p:attrName>ppt_x</p:attrName>
                                        </p:attrNameLst>
                                      </p:cBhvr>
                                      <p:tavLst>
                                        <p:tav tm="0">
                                          <p:val>
                                            <p:strVal val="#ppt_x"/>
                                          </p:val>
                                        </p:tav>
                                        <p:tav tm="100000">
                                          <p:val>
                                            <p:strVal val="#ppt_x"/>
                                          </p:val>
                                        </p:tav>
                                      </p:tavLst>
                                    </p:anim>
                                    <p:anim calcmode="lin" valueType="num">
                                      <p:cBhvr>
                                        <p:cTn id="4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1000"/>
                                        <p:tgtEl>
                                          <p:spTgt spid="5"/>
                                        </p:tgtEl>
                                      </p:cBhvr>
                                    </p:animEffect>
                                    <p:anim calcmode="lin" valueType="num">
                                      <p:cBhvr>
                                        <p:cTn id="52" dur="1000" fill="hold"/>
                                        <p:tgtEl>
                                          <p:spTgt spid="5"/>
                                        </p:tgtEl>
                                        <p:attrNameLst>
                                          <p:attrName>ppt_x</p:attrName>
                                        </p:attrNameLst>
                                      </p:cBhvr>
                                      <p:tavLst>
                                        <p:tav tm="0">
                                          <p:val>
                                            <p:strVal val="#ppt_x"/>
                                          </p:val>
                                        </p:tav>
                                        <p:tav tm="100000">
                                          <p:val>
                                            <p:strVal val="#ppt_x"/>
                                          </p:val>
                                        </p:tav>
                                      </p:tavLst>
                                    </p:anim>
                                    <p:anim calcmode="lin" valueType="num">
                                      <p:cBhvr>
                                        <p:cTn id="5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7" grpId="0" animBg="1"/>
      <p:bldP spid="15" grpId="0" animBg="1"/>
      <p:bldP spid="18" grpId="0" animBg="1"/>
      <p:bldP spid="21" grpId="0" animBg="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1FE2E-559F-0510-469F-B8530008E068}"/>
              </a:ext>
            </a:extLst>
          </p:cNvPr>
          <p:cNvSpPr>
            <a:spLocks noGrp="1"/>
          </p:cNvSpPr>
          <p:nvPr>
            <p:ph type="ctrTitle"/>
          </p:nvPr>
        </p:nvSpPr>
        <p:spPr>
          <a:noFill/>
        </p:spPr>
        <p:txBody>
          <a:bodyPr/>
          <a:lstStyle/>
          <a:p>
            <a:r>
              <a:rPr lang="en-US" dirty="0">
                <a:solidFill>
                  <a:schemeClr val="accent1">
                    <a:lumMod val="40000"/>
                    <a:lumOff val="60000"/>
                  </a:schemeClr>
                </a:solidFill>
              </a:rPr>
              <a:t>III. Potential Responses</a:t>
            </a:r>
          </a:p>
        </p:txBody>
      </p:sp>
      <p:sp>
        <p:nvSpPr>
          <p:cNvPr id="3" name="Subtitle 2">
            <a:extLst>
              <a:ext uri="{FF2B5EF4-FFF2-40B4-BE49-F238E27FC236}">
                <a16:creationId xmlns:a16="http://schemas.microsoft.com/office/drawing/2014/main" id="{AF70B27F-4982-1143-52DB-413340EA119E}"/>
              </a:ext>
            </a:extLst>
          </p:cNvPr>
          <p:cNvSpPr>
            <a:spLocks noGrp="1"/>
          </p:cNvSpPr>
          <p:nvPr>
            <p:ph type="subTitle" idx="1"/>
          </p:nvPr>
        </p:nvSpPr>
        <p:spPr/>
        <p:txBody>
          <a:bodyPr/>
          <a:lstStyle/>
          <a:p>
            <a:r>
              <a:rPr lang="en-US" dirty="0"/>
              <a:t>The phenomenon of interlocking surprises highlights the need for adaptive responses, innovative solutions, and holistic approaches to navigate and thrive in a rapidly changing world.</a:t>
            </a:r>
          </a:p>
          <a:p>
            <a:endParaRPr lang="en-US" dirty="0"/>
          </a:p>
        </p:txBody>
      </p:sp>
      <p:sp>
        <p:nvSpPr>
          <p:cNvPr id="4" name="Slide Number Placeholder 3">
            <a:extLst>
              <a:ext uri="{FF2B5EF4-FFF2-40B4-BE49-F238E27FC236}">
                <a16:creationId xmlns:a16="http://schemas.microsoft.com/office/drawing/2014/main" id="{8FA874E2-8D2D-67B0-778F-99FF48B3081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07A811-88F1-477C-8CDE-882836DE8207}" type="slidenum">
              <a:rPr kumimoji="0" lang="en-US" sz="1200" b="0" i="0" u="none" strike="noStrike" kern="1200" cap="none" spc="0" normalizeH="0" baseline="0" noProof="0" smtClean="0">
                <a:ln>
                  <a:noFill/>
                </a:ln>
                <a:solidFill>
                  <a:schemeClr val="accent1">
                    <a:lumMod val="60000"/>
                    <a:lumOff val="40000"/>
                  </a:scheme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chemeClr val="accent1">
                  <a:lumMod val="60000"/>
                  <a:lumOff val="4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92932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CC6C7B-CFA2-917D-F30A-5DD8A9203DA4}"/>
              </a:ext>
            </a:extLst>
          </p:cNvPr>
          <p:cNvSpPr>
            <a:spLocks noGrp="1"/>
          </p:cNvSpPr>
          <p:nvPr>
            <p:ph type="title"/>
          </p:nvPr>
        </p:nvSpPr>
        <p:spPr/>
        <p:txBody>
          <a:bodyPr/>
          <a:lstStyle/>
          <a:p>
            <a:br>
              <a:rPr lang="en-US" dirty="0"/>
            </a:br>
            <a:r>
              <a:rPr lang="en-US" dirty="0">
                <a:solidFill>
                  <a:schemeClr val="accent1">
                    <a:lumMod val="40000"/>
                    <a:lumOff val="60000"/>
                  </a:schemeClr>
                </a:solidFill>
              </a:rPr>
              <a:t>Potential Responses</a:t>
            </a:r>
          </a:p>
        </p:txBody>
      </p:sp>
      <p:sp>
        <p:nvSpPr>
          <p:cNvPr id="6" name="Content Placeholder 5">
            <a:extLst>
              <a:ext uri="{FF2B5EF4-FFF2-40B4-BE49-F238E27FC236}">
                <a16:creationId xmlns:a16="http://schemas.microsoft.com/office/drawing/2014/main" id="{03BE75A3-5284-2635-9E65-2D3F285E45BB}"/>
              </a:ext>
            </a:extLst>
          </p:cNvPr>
          <p:cNvSpPr>
            <a:spLocks noGrp="1"/>
          </p:cNvSpPr>
          <p:nvPr>
            <p:ph idx="1"/>
          </p:nvPr>
        </p:nvSpPr>
        <p:spPr/>
        <p:txBody>
          <a:bodyPr>
            <a:normAutofit/>
          </a:bodyPr>
          <a:lstStyle/>
          <a:p>
            <a:r>
              <a:rPr lang="en-US" dirty="0"/>
              <a:t>A  full proof robust system is an ideal rather than a real possibility</a:t>
            </a:r>
          </a:p>
          <a:p>
            <a:r>
              <a:rPr lang="en-US" dirty="0"/>
              <a:t>Awareness of the nature and potential implications of interlocking surprises is a step in the right direction</a:t>
            </a:r>
          </a:p>
          <a:p>
            <a:r>
              <a:rPr lang="en-US" dirty="0"/>
              <a:t>Other, potentially effective, responses are offered next:</a:t>
            </a:r>
          </a:p>
        </p:txBody>
      </p:sp>
      <p:sp>
        <p:nvSpPr>
          <p:cNvPr id="7" name="Slide Number Placeholder 6">
            <a:extLst>
              <a:ext uri="{FF2B5EF4-FFF2-40B4-BE49-F238E27FC236}">
                <a16:creationId xmlns:a16="http://schemas.microsoft.com/office/drawing/2014/main" id="{2B7A7E25-5CFD-4E42-47C2-C8162A3F8FA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07A811-88F1-477C-8CDE-882836DE8207}" type="slidenum">
              <a:rPr kumimoji="0" lang="en-US" sz="1200" b="0" i="0" u="none" strike="noStrike" kern="1200" cap="none" spc="0" normalizeH="0" baseline="0" noProof="0" smtClean="0">
                <a:ln>
                  <a:noFill/>
                </a:ln>
                <a:solidFill>
                  <a:schemeClr val="accent1">
                    <a:lumMod val="60000"/>
                    <a:lumOff val="40000"/>
                  </a:scheme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chemeClr val="accent1">
                  <a:lumMod val="60000"/>
                  <a:lumOff val="4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99435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CC6C7B-CFA2-917D-F30A-5DD8A9203DA4}"/>
              </a:ext>
            </a:extLst>
          </p:cNvPr>
          <p:cNvSpPr>
            <a:spLocks noGrp="1"/>
          </p:cNvSpPr>
          <p:nvPr>
            <p:ph type="title"/>
          </p:nvPr>
        </p:nvSpPr>
        <p:spPr>
          <a:xfrm>
            <a:off x="629840" y="365126"/>
            <a:ext cx="8235863" cy="1325563"/>
          </a:xfrm>
        </p:spPr>
        <p:txBody>
          <a:bodyPr>
            <a:noAutofit/>
          </a:bodyPr>
          <a:lstStyle/>
          <a:p>
            <a:r>
              <a:rPr lang="en-US" sz="2800" dirty="0">
                <a:solidFill>
                  <a:schemeClr val="accent1">
                    <a:lumMod val="40000"/>
                    <a:lumOff val="60000"/>
                  </a:schemeClr>
                </a:solidFill>
              </a:rPr>
              <a:t>Two broad and complementary strategies for mitigating the potentially negative effects of interlocking surprises</a:t>
            </a:r>
          </a:p>
        </p:txBody>
      </p:sp>
      <p:sp>
        <p:nvSpPr>
          <p:cNvPr id="4" name="Text Placeholder 3">
            <a:extLst>
              <a:ext uri="{FF2B5EF4-FFF2-40B4-BE49-F238E27FC236}">
                <a16:creationId xmlns:a16="http://schemas.microsoft.com/office/drawing/2014/main" id="{BD0260DB-4172-23BD-F11F-04CEFE70AFF4}"/>
              </a:ext>
            </a:extLst>
          </p:cNvPr>
          <p:cNvSpPr>
            <a:spLocks noGrp="1"/>
          </p:cNvSpPr>
          <p:nvPr>
            <p:ph type="body" idx="1"/>
          </p:nvPr>
        </p:nvSpPr>
        <p:spPr>
          <a:xfrm>
            <a:off x="627459" y="1681163"/>
            <a:ext cx="3868340" cy="493395"/>
          </a:xfrm>
        </p:spPr>
        <p:txBody>
          <a:bodyPr>
            <a:noAutofit/>
          </a:bodyPr>
          <a:lstStyle/>
          <a:p>
            <a:r>
              <a:rPr lang="en-US" dirty="0"/>
              <a:t>Building Requisite Variety</a:t>
            </a:r>
          </a:p>
        </p:txBody>
      </p:sp>
      <p:sp>
        <p:nvSpPr>
          <p:cNvPr id="8" name="Content Placeholder 7">
            <a:extLst>
              <a:ext uri="{FF2B5EF4-FFF2-40B4-BE49-F238E27FC236}">
                <a16:creationId xmlns:a16="http://schemas.microsoft.com/office/drawing/2014/main" id="{0891796B-EA63-C857-CCF3-1357DAC3E809}"/>
              </a:ext>
            </a:extLst>
          </p:cNvPr>
          <p:cNvSpPr>
            <a:spLocks noGrp="1"/>
          </p:cNvSpPr>
          <p:nvPr>
            <p:ph sz="half" idx="2"/>
          </p:nvPr>
        </p:nvSpPr>
        <p:spPr/>
        <p:txBody>
          <a:bodyPr>
            <a:normAutofit/>
          </a:bodyPr>
          <a:lstStyle/>
          <a:p>
            <a:pPr marL="457200" indent="-457200">
              <a:buFont typeface="+mj-lt"/>
              <a:buAutoNum type="arabicPeriod"/>
            </a:pPr>
            <a:r>
              <a:rPr lang="en-US" sz="2400" dirty="0"/>
              <a:t>Anticipation, mapping, sensing </a:t>
            </a:r>
          </a:p>
          <a:p>
            <a:pPr marL="457200" indent="-457200">
              <a:buFont typeface="+mj-lt"/>
              <a:buAutoNum type="arabicPeriod"/>
            </a:pPr>
            <a:r>
              <a:rPr lang="en-US" sz="2400" dirty="0"/>
              <a:t>Structural solutions</a:t>
            </a:r>
          </a:p>
          <a:p>
            <a:pPr marL="457200" indent="-457200">
              <a:buFont typeface="+mj-lt"/>
              <a:buAutoNum type="arabicPeriod"/>
            </a:pPr>
            <a:r>
              <a:rPr lang="en-US" sz="2400" dirty="0"/>
              <a:t>Resources, skills and capabilities</a:t>
            </a:r>
          </a:p>
          <a:p>
            <a:pPr marL="457200" indent="-457200">
              <a:buFont typeface="+mj-lt"/>
              <a:buAutoNum type="arabicPeriod"/>
            </a:pPr>
            <a:r>
              <a:rPr lang="en-US" sz="2400" dirty="0"/>
              <a:t>Dual (external/internal) orientation</a:t>
            </a:r>
          </a:p>
        </p:txBody>
      </p:sp>
      <p:sp>
        <p:nvSpPr>
          <p:cNvPr id="9" name="Text Placeholder 8">
            <a:extLst>
              <a:ext uri="{FF2B5EF4-FFF2-40B4-BE49-F238E27FC236}">
                <a16:creationId xmlns:a16="http://schemas.microsoft.com/office/drawing/2014/main" id="{42959390-08B8-940E-848F-D7702E4B4E82}"/>
              </a:ext>
            </a:extLst>
          </p:cNvPr>
          <p:cNvSpPr>
            <a:spLocks noGrp="1"/>
          </p:cNvSpPr>
          <p:nvPr>
            <p:ph type="body" sz="quarter" idx="3"/>
          </p:nvPr>
        </p:nvSpPr>
        <p:spPr>
          <a:xfrm>
            <a:off x="4627959" y="1681162"/>
            <a:ext cx="3887391" cy="493396"/>
          </a:xfrm>
        </p:spPr>
        <p:txBody>
          <a:bodyPr>
            <a:normAutofit fontScale="25000" lnSpcReduction="20000"/>
          </a:bodyPr>
          <a:lstStyle/>
          <a:p>
            <a:endParaRPr lang="en-US" dirty="0"/>
          </a:p>
          <a:p>
            <a:endParaRPr lang="en-US" sz="8600" dirty="0"/>
          </a:p>
          <a:p>
            <a:r>
              <a:rPr lang="en-US" sz="9600" dirty="0"/>
              <a:t>Adopting “Smart” Solutions</a:t>
            </a:r>
          </a:p>
        </p:txBody>
      </p:sp>
      <p:sp>
        <p:nvSpPr>
          <p:cNvPr id="10" name="Content Placeholder 9">
            <a:extLst>
              <a:ext uri="{FF2B5EF4-FFF2-40B4-BE49-F238E27FC236}">
                <a16:creationId xmlns:a16="http://schemas.microsoft.com/office/drawing/2014/main" id="{593A42A4-C60F-9B91-DDE0-50A5EC1F3AC9}"/>
              </a:ext>
            </a:extLst>
          </p:cNvPr>
          <p:cNvSpPr>
            <a:spLocks noGrp="1"/>
          </p:cNvSpPr>
          <p:nvPr>
            <p:ph sz="quarter" idx="4"/>
          </p:nvPr>
        </p:nvSpPr>
        <p:spPr/>
        <p:txBody>
          <a:bodyPr>
            <a:normAutofit/>
          </a:bodyPr>
          <a:lstStyle/>
          <a:p>
            <a:pPr marL="457200" indent="-457200">
              <a:buFont typeface="+mj-lt"/>
              <a:buAutoNum type="alphaLcPeriod"/>
            </a:pPr>
            <a:r>
              <a:rPr lang="en-US" sz="2400" dirty="0"/>
              <a:t>Robust responses</a:t>
            </a:r>
          </a:p>
          <a:p>
            <a:pPr marL="457200" indent="-457200">
              <a:buFont typeface="+mj-lt"/>
              <a:buAutoNum type="alphaLcPeriod"/>
            </a:pPr>
            <a:r>
              <a:rPr lang="en-US" sz="2400" dirty="0"/>
              <a:t>Breaking affinities</a:t>
            </a:r>
          </a:p>
          <a:p>
            <a:pPr marL="457200" indent="-457200">
              <a:buFont typeface="+mj-lt"/>
              <a:buAutoNum type="alphaLcPeriod"/>
            </a:pPr>
            <a:r>
              <a:rPr lang="en-US" sz="2400" dirty="0"/>
              <a:t>Innovation and experimentation</a:t>
            </a:r>
          </a:p>
        </p:txBody>
      </p:sp>
      <p:sp>
        <p:nvSpPr>
          <p:cNvPr id="7" name="Slide Number Placeholder 6">
            <a:extLst>
              <a:ext uri="{FF2B5EF4-FFF2-40B4-BE49-F238E27FC236}">
                <a16:creationId xmlns:a16="http://schemas.microsoft.com/office/drawing/2014/main" id="{2B7A7E25-5CFD-4E42-47C2-C8162A3F8FA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07A811-88F1-477C-8CDE-882836DE8207}" type="slidenum">
              <a:rPr kumimoji="0" lang="en-US" sz="1200" b="0" i="0" u="none" strike="noStrike" kern="1200" cap="none" spc="0" normalizeH="0" baseline="0" noProof="0" smtClean="0">
                <a:ln>
                  <a:noFill/>
                </a:ln>
                <a:solidFill>
                  <a:schemeClr val="accent1">
                    <a:lumMod val="60000"/>
                    <a:lumOff val="40000"/>
                  </a:scheme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chemeClr val="accent1">
                  <a:lumMod val="60000"/>
                  <a:lumOff val="4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94322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1FE2E-559F-0510-469F-B8530008E068}"/>
              </a:ext>
            </a:extLst>
          </p:cNvPr>
          <p:cNvSpPr>
            <a:spLocks noGrp="1"/>
          </p:cNvSpPr>
          <p:nvPr>
            <p:ph type="title"/>
          </p:nvPr>
        </p:nvSpPr>
        <p:spPr>
          <a:noFill/>
        </p:spPr>
        <p:txBody>
          <a:bodyPr>
            <a:normAutofit/>
          </a:bodyPr>
          <a:lstStyle/>
          <a:p>
            <a:r>
              <a:rPr lang="en-US" sz="5400" dirty="0">
                <a:solidFill>
                  <a:schemeClr val="accent1">
                    <a:lumMod val="40000"/>
                    <a:lumOff val="60000"/>
                  </a:schemeClr>
                </a:solidFill>
              </a:rPr>
              <a:t>Building Requisite Variety</a:t>
            </a:r>
          </a:p>
        </p:txBody>
      </p:sp>
      <p:sp>
        <p:nvSpPr>
          <p:cNvPr id="10" name="Text Placeholder 9">
            <a:extLst>
              <a:ext uri="{FF2B5EF4-FFF2-40B4-BE49-F238E27FC236}">
                <a16:creationId xmlns:a16="http://schemas.microsoft.com/office/drawing/2014/main" id="{697C849A-57EA-9F3B-FB63-937E2A09D14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FA874E2-8D2D-67B0-778F-99FF48B3081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07A811-88F1-477C-8CDE-882836DE8207}" type="slidenum">
              <a:rPr kumimoji="0" lang="en-US" sz="1200" b="0" i="0" u="none" strike="noStrike" kern="1200" cap="none" spc="0" normalizeH="0" baseline="0" noProof="0" smtClean="0">
                <a:ln>
                  <a:noFill/>
                </a:ln>
                <a:solidFill>
                  <a:schemeClr val="accent1">
                    <a:lumMod val="60000"/>
                    <a:lumOff val="40000"/>
                  </a:scheme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schemeClr val="accent1">
                  <a:lumMod val="60000"/>
                  <a:lumOff val="4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19502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3119205-B60D-D068-2F93-2FF792DB242A}"/>
              </a:ext>
            </a:extLst>
          </p:cNvPr>
          <p:cNvSpPr>
            <a:spLocks noGrp="1"/>
          </p:cNvSpPr>
          <p:nvPr>
            <p:ph type="title"/>
          </p:nvPr>
        </p:nvSpPr>
        <p:spPr/>
        <p:txBody>
          <a:bodyPr/>
          <a:lstStyle/>
          <a:p>
            <a:r>
              <a:rPr lang="en-US" dirty="0">
                <a:solidFill>
                  <a:schemeClr val="accent1">
                    <a:lumMod val="40000"/>
                    <a:lumOff val="60000"/>
                  </a:schemeClr>
                </a:solidFill>
              </a:rPr>
              <a:t>1.Anticipation, mapping, sensing </a:t>
            </a:r>
          </a:p>
        </p:txBody>
      </p:sp>
      <p:sp>
        <p:nvSpPr>
          <p:cNvPr id="7" name="Slide Number Placeholder 6">
            <a:extLst>
              <a:ext uri="{FF2B5EF4-FFF2-40B4-BE49-F238E27FC236}">
                <a16:creationId xmlns:a16="http://schemas.microsoft.com/office/drawing/2014/main" id="{2B7A7E25-5CFD-4E42-47C2-C8162A3F8FA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07A811-88F1-477C-8CDE-882836DE8207}" type="slidenum">
              <a:rPr kumimoji="0" lang="en-US" sz="1200" b="0" i="0" u="none" strike="noStrike" kern="1200" cap="none" spc="0" normalizeH="0" baseline="0" noProof="0" smtClean="0">
                <a:ln>
                  <a:noFill/>
                </a:ln>
                <a:solidFill>
                  <a:schemeClr val="accent1">
                    <a:lumMod val="60000"/>
                    <a:lumOff val="40000"/>
                  </a:scheme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schemeClr val="accent1">
                  <a:lumMod val="60000"/>
                  <a:lumOff val="40000"/>
                </a:schemeClr>
              </a:solidFill>
              <a:effectLst/>
              <a:uLnTx/>
              <a:uFillTx/>
              <a:latin typeface="Calibri" panose="020F0502020204030204"/>
              <a:ea typeface="+mn-ea"/>
              <a:cs typeface="+mn-cs"/>
            </a:endParaRPr>
          </a:p>
        </p:txBody>
      </p:sp>
      <p:pic>
        <p:nvPicPr>
          <p:cNvPr id="10" name="Picture 9" descr="Diagram&#10;&#10;Description automatically generated">
            <a:extLst>
              <a:ext uri="{FF2B5EF4-FFF2-40B4-BE49-F238E27FC236}">
                <a16:creationId xmlns:a16="http://schemas.microsoft.com/office/drawing/2014/main" id="{4DA53556-B721-BCC6-35FA-7864A329A2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387123" y="2534069"/>
            <a:ext cx="2870428" cy="2195773"/>
          </a:xfrm>
          <a:prstGeom prst="rect">
            <a:avLst/>
          </a:prstGeom>
        </p:spPr>
      </p:pic>
      <p:sp>
        <p:nvSpPr>
          <p:cNvPr id="11" name="TextBox 10">
            <a:extLst>
              <a:ext uri="{FF2B5EF4-FFF2-40B4-BE49-F238E27FC236}">
                <a16:creationId xmlns:a16="http://schemas.microsoft.com/office/drawing/2014/main" id="{D1F1B33E-79F9-0EB0-51EE-3B6AD42D3F4C}"/>
              </a:ext>
            </a:extLst>
          </p:cNvPr>
          <p:cNvSpPr txBox="1"/>
          <p:nvPr/>
        </p:nvSpPr>
        <p:spPr>
          <a:xfrm>
            <a:off x="830376" y="2041071"/>
            <a:ext cx="198392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4">
                    <a:lumMod val="60000"/>
                    <a:lumOff val="40000"/>
                  </a:schemeClr>
                </a:solidFill>
                <a:effectLst/>
                <a:uLnTx/>
                <a:uFillTx/>
                <a:latin typeface="Calibri" panose="020F0502020204030204"/>
                <a:ea typeface="+mn-ea"/>
                <a:cs typeface="+mn-cs"/>
              </a:rPr>
              <a:t>System dynamics</a:t>
            </a:r>
          </a:p>
        </p:txBody>
      </p:sp>
      <p:pic>
        <p:nvPicPr>
          <p:cNvPr id="13" name="Picture 12" descr="A picture containing text, clock&#10;&#10;Description automatically generated">
            <a:extLst>
              <a:ext uri="{FF2B5EF4-FFF2-40B4-BE49-F238E27FC236}">
                <a16:creationId xmlns:a16="http://schemas.microsoft.com/office/drawing/2014/main" id="{C5A2C7AC-BE4F-9115-679F-FC51F5F7E4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3442" y="2557462"/>
            <a:ext cx="2628900" cy="1743075"/>
          </a:xfrm>
          <a:prstGeom prst="rect">
            <a:avLst/>
          </a:prstGeom>
        </p:spPr>
      </p:pic>
      <p:sp>
        <p:nvSpPr>
          <p:cNvPr id="14" name="TextBox 13">
            <a:extLst>
              <a:ext uri="{FF2B5EF4-FFF2-40B4-BE49-F238E27FC236}">
                <a16:creationId xmlns:a16="http://schemas.microsoft.com/office/drawing/2014/main" id="{79648548-EBC3-CE0B-8C37-E6E53820FD92}"/>
              </a:ext>
            </a:extLst>
          </p:cNvPr>
          <p:cNvSpPr txBox="1"/>
          <p:nvPr/>
        </p:nvSpPr>
        <p:spPr>
          <a:xfrm>
            <a:off x="3840481" y="2041071"/>
            <a:ext cx="189240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4">
                    <a:lumMod val="60000"/>
                    <a:lumOff val="40000"/>
                  </a:schemeClr>
                </a:solidFill>
                <a:effectLst/>
                <a:uLnTx/>
                <a:uFillTx/>
                <a:latin typeface="Calibri" panose="020F0502020204030204"/>
                <a:ea typeface="+mn-ea"/>
                <a:cs typeface="+mn-cs"/>
              </a:rPr>
              <a:t>Graph theory</a:t>
            </a:r>
          </a:p>
        </p:txBody>
      </p:sp>
      <p:sp>
        <p:nvSpPr>
          <p:cNvPr id="15" name="Rectangle 14">
            <a:extLst>
              <a:ext uri="{FF2B5EF4-FFF2-40B4-BE49-F238E27FC236}">
                <a16:creationId xmlns:a16="http://schemas.microsoft.com/office/drawing/2014/main" id="{908488C8-E552-A410-743A-05F448E76C93}"/>
              </a:ext>
            </a:extLst>
          </p:cNvPr>
          <p:cNvSpPr/>
          <p:nvPr/>
        </p:nvSpPr>
        <p:spPr>
          <a:xfrm>
            <a:off x="6583680" y="2767054"/>
            <a:ext cx="2173197" cy="17430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id="{6956C04D-18E0-B572-DD75-280023E91EE0}"/>
              </a:ext>
            </a:extLst>
          </p:cNvPr>
          <p:cNvCxnSpPr>
            <a:stCxn id="15" idx="0"/>
            <a:endCxn id="15" idx="2"/>
          </p:cNvCxnSpPr>
          <p:nvPr/>
        </p:nvCxnSpPr>
        <p:spPr>
          <a:xfrm>
            <a:off x="7670279" y="2767054"/>
            <a:ext cx="0" cy="1743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D557ED8-D751-03F8-6AC6-7CEDBC509032}"/>
              </a:ext>
            </a:extLst>
          </p:cNvPr>
          <p:cNvCxnSpPr>
            <a:cxnSpLocks/>
            <a:endCxn id="15" idx="1"/>
          </p:cNvCxnSpPr>
          <p:nvPr/>
        </p:nvCxnSpPr>
        <p:spPr>
          <a:xfrm flipH="1">
            <a:off x="6583680" y="3638591"/>
            <a:ext cx="2147939"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57D6C63-826B-2DFC-7242-914834DB3576}"/>
              </a:ext>
            </a:extLst>
          </p:cNvPr>
          <p:cNvSpPr txBox="1"/>
          <p:nvPr/>
        </p:nvSpPr>
        <p:spPr>
          <a:xfrm>
            <a:off x="7135274" y="1895517"/>
            <a:ext cx="136983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4">
                    <a:lumMod val="60000"/>
                    <a:lumOff val="40000"/>
                  </a:schemeClr>
                </a:solidFill>
                <a:effectLst/>
                <a:uLnTx/>
                <a:uFillTx/>
                <a:latin typeface="Calibri" panose="020F0502020204030204"/>
                <a:ea typeface="+mn-ea"/>
                <a:cs typeface="+mn-cs"/>
              </a:rPr>
              <a:t>Scenario construction</a:t>
            </a:r>
          </a:p>
        </p:txBody>
      </p:sp>
      <p:sp>
        <p:nvSpPr>
          <p:cNvPr id="21" name="TextBox 20">
            <a:extLst>
              <a:ext uri="{FF2B5EF4-FFF2-40B4-BE49-F238E27FC236}">
                <a16:creationId xmlns:a16="http://schemas.microsoft.com/office/drawing/2014/main" id="{2DD6CAA5-C9CB-591E-B20E-507368D25005}"/>
              </a:ext>
            </a:extLst>
          </p:cNvPr>
          <p:cNvSpPr txBox="1"/>
          <p:nvPr/>
        </p:nvSpPr>
        <p:spPr>
          <a:xfrm>
            <a:off x="7222505" y="2734216"/>
            <a:ext cx="895545"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Vulnerability to Covid</a:t>
            </a:r>
          </a:p>
        </p:txBody>
      </p:sp>
      <p:sp>
        <p:nvSpPr>
          <p:cNvPr id="22" name="TextBox 21">
            <a:extLst>
              <a:ext uri="{FF2B5EF4-FFF2-40B4-BE49-F238E27FC236}">
                <a16:creationId xmlns:a16="http://schemas.microsoft.com/office/drawing/2014/main" id="{B0325937-BC59-0645-3598-CA3A30785A09}"/>
              </a:ext>
            </a:extLst>
          </p:cNvPr>
          <p:cNvSpPr txBox="1"/>
          <p:nvPr/>
        </p:nvSpPr>
        <p:spPr>
          <a:xfrm>
            <a:off x="6589932" y="3479713"/>
            <a:ext cx="845103"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Vulnerability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to cyber</a:t>
            </a:r>
          </a:p>
        </p:txBody>
      </p:sp>
      <p:pic>
        <p:nvPicPr>
          <p:cNvPr id="24" name="Picture 23">
            <a:extLst>
              <a:ext uri="{FF2B5EF4-FFF2-40B4-BE49-F238E27FC236}">
                <a16:creationId xmlns:a16="http://schemas.microsoft.com/office/drawing/2014/main" id="{208E03D0-A711-DAA7-9021-5CDCC8B427EA}"/>
              </a:ext>
            </a:extLst>
          </p:cNvPr>
          <p:cNvPicPr>
            <a:picLocks noChangeAspect="1"/>
          </p:cNvPicPr>
          <p:nvPr/>
        </p:nvPicPr>
        <p:blipFill>
          <a:blip r:embed="rId4"/>
          <a:stretch>
            <a:fillRect/>
          </a:stretch>
        </p:blipFill>
        <p:spPr>
          <a:xfrm>
            <a:off x="3390592" y="4978875"/>
            <a:ext cx="2514600" cy="1819275"/>
          </a:xfrm>
          <a:prstGeom prst="rect">
            <a:avLst/>
          </a:prstGeom>
        </p:spPr>
      </p:pic>
      <p:sp>
        <p:nvSpPr>
          <p:cNvPr id="25" name="TextBox 24">
            <a:extLst>
              <a:ext uri="{FF2B5EF4-FFF2-40B4-BE49-F238E27FC236}">
                <a16:creationId xmlns:a16="http://schemas.microsoft.com/office/drawing/2014/main" id="{B8F6B2E2-A755-BF2D-C35E-FF42B8C4CCA9}"/>
              </a:ext>
            </a:extLst>
          </p:cNvPr>
          <p:cNvSpPr txBox="1"/>
          <p:nvPr/>
        </p:nvSpPr>
        <p:spPr>
          <a:xfrm>
            <a:off x="3731070" y="4510129"/>
            <a:ext cx="168185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4">
                    <a:lumMod val="60000"/>
                    <a:lumOff val="40000"/>
                  </a:schemeClr>
                </a:solidFill>
                <a:effectLst/>
                <a:uLnTx/>
                <a:uFillTx/>
                <a:latin typeface="Calibri" panose="020F0502020204030204"/>
                <a:ea typeface="+mn-ea"/>
                <a:cs typeface="+mn-cs"/>
              </a:rPr>
              <a:t>Live documents</a:t>
            </a:r>
          </a:p>
        </p:txBody>
      </p:sp>
      <p:sp>
        <p:nvSpPr>
          <p:cNvPr id="26" name="TextBox 25">
            <a:extLst>
              <a:ext uri="{FF2B5EF4-FFF2-40B4-BE49-F238E27FC236}">
                <a16:creationId xmlns:a16="http://schemas.microsoft.com/office/drawing/2014/main" id="{37C95D40-6274-2345-44F8-A6C8A521B5ED}"/>
              </a:ext>
            </a:extLst>
          </p:cNvPr>
          <p:cNvSpPr txBox="1"/>
          <p:nvPr/>
        </p:nvSpPr>
        <p:spPr>
          <a:xfrm>
            <a:off x="6938128" y="3134326"/>
            <a:ext cx="28437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a:t>
            </a:r>
          </a:p>
        </p:txBody>
      </p:sp>
      <p:sp>
        <p:nvSpPr>
          <p:cNvPr id="27" name="TextBox 26">
            <a:extLst>
              <a:ext uri="{FF2B5EF4-FFF2-40B4-BE49-F238E27FC236}">
                <a16:creationId xmlns:a16="http://schemas.microsoft.com/office/drawing/2014/main" id="{49F9AFE1-000B-0AA8-0100-CD6D411A0A20}"/>
              </a:ext>
            </a:extLst>
          </p:cNvPr>
          <p:cNvSpPr txBox="1"/>
          <p:nvPr/>
        </p:nvSpPr>
        <p:spPr>
          <a:xfrm>
            <a:off x="8073860" y="3142028"/>
            <a:ext cx="3256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II</a:t>
            </a:r>
          </a:p>
        </p:txBody>
      </p:sp>
      <p:sp>
        <p:nvSpPr>
          <p:cNvPr id="29" name="TextBox 28">
            <a:extLst>
              <a:ext uri="{FF2B5EF4-FFF2-40B4-BE49-F238E27FC236}">
                <a16:creationId xmlns:a16="http://schemas.microsoft.com/office/drawing/2014/main" id="{3A7F9304-D4A1-B0EC-F544-A7B59157CE15}"/>
              </a:ext>
            </a:extLst>
          </p:cNvPr>
          <p:cNvSpPr txBox="1"/>
          <p:nvPr/>
        </p:nvSpPr>
        <p:spPr>
          <a:xfrm>
            <a:off x="6938122" y="4005863"/>
            <a:ext cx="42421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III</a:t>
            </a:r>
          </a:p>
        </p:txBody>
      </p:sp>
      <p:sp>
        <p:nvSpPr>
          <p:cNvPr id="30" name="TextBox 29">
            <a:extLst>
              <a:ext uri="{FF2B5EF4-FFF2-40B4-BE49-F238E27FC236}">
                <a16:creationId xmlns:a16="http://schemas.microsoft.com/office/drawing/2014/main" id="{794379F2-2ACF-A8CF-233F-82D917C6A64E}"/>
              </a:ext>
            </a:extLst>
          </p:cNvPr>
          <p:cNvSpPr txBox="1"/>
          <p:nvPr/>
        </p:nvSpPr>
        <p:spPr>
          <a:xfrm>
            <a:off x="8073860" y="4005863"/>
            <a:ext cx="43124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IV</a:t>
            </a:r>
          </a:p>
        </p:txBody>
      </p:sp>
      <p:pic>
        <p:nvPicPr>
          <p:cNvPr id="5" name="Picture 4" descr="A deck of cards on a green surface&#10;&#10;Description automatically generated with medium confidence">
            <a:extLst>
              <a:ext uri="{FF2B5EF4-FFF2-40B4-BE49-F238E27FC236}">
                <a16:creationId xmlns:a16="http://schemas.microsoft.com/office/drawing/2014/main" id="{61E99EF4-4962-F92E-DAF2-D31B324420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276590" y="4582440"/>
            <a:ext cx="1007240" cy="755430"/>
          </a:xfrm>
          <a:prstGeom prst="rect">
            <a:avLst/>
          </a:prstGeom>
        </p:spPr>
      </p:pic>
    </p:spTree>
    <p:extLst>
      <p:ext uri="{BB962C8B-B14F-4D97-AF65-F5344CB8AC3E}">
        <p14:creationId xmlns:p14="http://schemas.microsoft.com/office/powerpoint/2010/main" val="24896327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erson sitting in a chair&#10;&#10;Description automatically generated">
            <a:extLst>
              <a:ext uri="{FF2B5EF4-FFF2-40B4-BE49-F238E27FC236}">
                <a16:creationId xmlns:a16="http://schemas.microsoft.com/office/drawing/2014/main" id="{A6044A86-2310-D895-3691-CE599C0EBA77}"/>
              </a:ext>
            </a:extLst>
          </p:cNvPr>
          <p:cNvPicPr>
            <a:picLocks noChangeAspect="1"/>
          </p:cNvPicPr>
          <p:nvPr/>
        </p:nvPicPr>
        <p:blipFill rotWithShape="1">
          <a:blip r:embed="rId2">
            <a:extLst>
              <a:ext uri="{28A0092B-C50C-407E-A947-70E740481C1C}">
                <a14:useLocalDpi xmlns:a14="http://schemas.microsoft.com/office/drawing/2010/main" val="0"/>
              </a:ext>
            </a:extLst>
          </a:blip>
          <a:srcRect l="14280" r="28409" b="9091"/>
          <a:stretch/>
        </p:blipFill>
        <p:spPr>
          <a:xfrm>
            <a:off x="2642616" y="10"/>
            <a:ext cx="6501384" cy="6857990"/>
          </a:xfrm>
          <a:prstGeom prst="rect">
            <a:avLst/>
          </a:prstGeom>
          <a:solidFill>
            <a:schemeClr val="accent2"/>
          </a:solidFill>
        </p:spPr>
      </p:pic>
      <p:sp>
        <p:nvSpPr>
          <p:cNvPr id="20" name="Rectangle 19">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a:extLst>
              <a:ext uri="{FF2B5EF4-FFF2-40B4-BE49-F238E27FC236}">
                <a16:creationId xmlns:a16="http://schemas.microsoft.com/office/drawing/2014/main" id="{AD7B0FF5-E0A5-94D2-1FEA-5CB17F4129A2}"/>
              </a:ext>
            </a:extLst>
          </p:cNvPr>
          <p:cNvSpPr>
            <a:spLocks noGrp="1"/>
          </p:cNvSpPr>
          <p:nvPr>
            <p:ph type="title"/>
          </p:nvPr>
        </p:nvSpPr>
        <p:spPr>
          <a:xfrm>
            <a:off x="358485" y="1122363"/>
            <a:ext cx="3017520" cy="3204134"/>
          </a:xfrm>
        </p:spPr>
        <p:txBody>
          <a:bodyPr vert="horz" lIns="91440" tIns="45720" rIns="91440" bIns="45720" rtlCol="0" anchor="b">
            <a:normAutofit/>
          </a:bodyPr>
          <a:lstStyle/>
          <a:p>
            <a:pPr marL="0" marR="0" lvl="0" indent="0" fontAlgn="auto">
              <a:spcAft>
                <a:spcPts val="0"/>
              </a:spcAft>
              <a:tabLst/>
              <a:defRPr/>
            </a:pPr>
            <a:r>
              <a:rPr kumimoji="0" lang="en-US" sz="2000" b="0" i="0" u="none" strike="noStrike" cap="none" spc="0" normalizeH="0" baseline="0" noProof="0" dirty="0">
                <a:ln>
                  <a:noFill/>
                </a:ln>
                <a:solidFill>
                  <a:schemeClr val="accent4">
                    <a:lumMod val="60000"/>
                    <a:lumOff val="40000"/>
                  </a:schemeClr>
                </a:solidFill>
                <a:effectLst/>
                <a:uLnTx/>
                <a:uFillTx/>
              </a:rPr>
              <a:t>“It turned out to be a biological virus, which didn’t mostly kill people but kept them home. It could have been an internet virus which shut down our routers, and Disney, with theme parks, would be fine.” </a:t>
            </a:r>
            <a:br>
              <a:rPr kumimoji="0" lang="en-US" sz="2000" b="0" i="0" u="none" strike="noStrike" cap="none" spc="0" normalizeH="0" baseline="0" noProof="0" dirty="0">
                <a:ln>
                  <a:noFill/>
                </a:ln>
                <a:solidFill>
                  <a:schemeClr val="accent4">
                    <a:lumMod val="60000"/>
                    <a:lumOff val="40000"/>
                  </a:schemeClr>
                </a:solidFill>
                <a:effectLst/>
                <a:uLnTx/>
                <a:uFillTx/>
              </a:rPr>
            </a:br>
            <a:endParaRPr lang="en-US" sz="2000" dirty="0">
              <a:solidFill>
                <a:schemeClr val="accent4">
                  <a:lumMod val="60000"/>
                  <a:lumOff val="40000"/>
                </a:schemeClr>
              </a:solidFill>
            </a:endParaRPr>
          </a:p>
        </p:txBody>
      </p:sp>
      <p:sp>
        <p:nvSpPr>
          <p:cNvPr id="2" name="Content Placeholder 1">
            <a:extLst>
              <a:ext uri="{FF2B5EF4-FFF2-40B4-BE49-F238E27FC236}">
                <a16:creationId xmlns:a16="http://schemas.microsoft.com/office/drawing/2014/main" id="{07CAE73D-399A-0475-CFE4-E3FEE5E454BD}"/>
              </a:ext>
            </a:extLst>
          </p:cNvPr>
          <p:cNvSpPr>
            <a:spLocks noGrp="1"/>
          </p:cNvSpPr>
          <p:nvPr>
            <p:ph type="body" idx="1"/>
          </p:nvPr>
        </p:nvSpPr>
        <p:spPr>
          <a:xfrm>
            <a:off x="358485" y="4872922"/>
            <a:ext cx="3017519" cy="1208141"/>
          </a:xfrm>
        </p:spPr>
        <p:txBody>
          <a:bodyPr vert="horz" lIns="91440" tIns="45720" rIns="91440" bIns="45720" rtlCol="0">
            <a:normAutofit/>
          </a:bodyPr>
          <a:lstStyle/>
          <a:p>
            <a:r>
              <a:rPr lang="en-US" sz="1700" dirty="0"/>
              <a:t>Reed Hastings, Netflix’s CEO, Sept 2020</a:t>
            </a:r>
          </a:p>
        </p:txBody>
      </p:sp>
      <p:sp>
        <p:nvSpPr>
          <p:cNvPr id="22" name="Rectangle 2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B7A7E25-5CFD-4E42-47C2-C8162A3F8FAC}"/>
              </a:ext>
            </a:extLst>
          </p:cNvPr>
          <p:cNvSpPr>
            <a:spLocks noGrp="1"/>
          </p:cNvSpPr>
          <p:nvPr>
            <p:ph type="sldNum" sz="quarter" idx="12"/>
          </p:nvPr>
        </p:nvSpPr>
        <p:spPr>
          <a:xfrm>
            <a:off x="6728114" y="6356350"/>
            <a:ext cx="2057400" cy="365125"/>
          </a:xfrm>
        </p:spPr>
        <p:txBody>
          <a:bodyPr vert="horz" lIns="91440" tIns="45720" rIns="91440" bIns="45720" rtlCol="0" anchor="ctr">
            <a:normAutofit/>
          </a:bodyPr>
          <a:lstStyle/>
          <a:p>
            <a:pPr defTabSz="914400">
              <a:spcAft>
                <a:spcPts val="600"/>
              </a:spcAft>
              <a:defRPr/>
            </a:pPr>
            <a:fld id="{C507A811-88F1-477C-8CDE-882836DE8207}" type="slidenum">
              <a:rPr lang="en-US" sz="1000">
                <a:solidFill>
                  <a:schemeClr val="tx1"/>
                </a:solidFill>
                <a:latin typeface="Calibri" panose="020F0502020204030204"/>
              </a:rPr>
              <a:pPr defTabSz="914400">
                <a:spcAft>
                  <a:spcPts val="600"/>
                </a:spcAft>
                <a:defRPr/>
              </a:pPr>
              <a:t>35</a:t>
            </a:fld>
            <a:endParaRPr lang="en-US" sz="1000" dirty="0">
              <a:solidFill>
                <a:schemeClr val="tx1"/>
              </a:solidFill>
              <a:latin typeface="Calibri" panose="020F0502020204030204"/>
            </a:endParaRPr>
          </a:p>
        </p:txBody>
      </p:sp>
    </p:spTree>
    <p:extLst>
      <p:ext uri="{BB962C8B-B14F-4D97-AF65-F5344CB8AC3E}">
        <p14:creationId xmlns:p14="http://schemas.microsoft.com/office/powerpoint/2010/main" val="1103223060"/>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1D18921-ABF2-421F-8885-EAFA930C242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D3E4F3-05B8-4A8E-A200-970FC5CFB3BE}" type="slidenum">
              <a:rPr kumimoji="0" lang="en-US" sz="1000" b="0" i="0" u="none" strike="noStrike" kern="1200" cap="none" spc="0" normalizeH="0" baseline="0" noProof="0" smtClean="0">
                <a:ln>
                  <a:noFill/>
                </a:ln>
                <a:solidFill>
                  <a:schemeClr val="accent1">
                    <a:lumMod val="60000"/>
                    <a:lumOff val="40000"/>
                  </a:schemeClr>
                </a:solidFill>
                <a:effectLst>
                  <a:outerShdw blurRad="50800" dist="38100" dir="2700000" algn="tl" rotWithShape="0">
                    <a:prstClr val="black">
                      <a:alpha val="43000"/>
                    </a:prstClr>
                  </a:outerShdw>
                </a:effectLst>
                <a:uLnTx/>
                <a:uFillTx/>
                <a:latin typeface="Calisto MT" panose="0204060305050503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000" b="0" i="0" u="none" strike="noStrike" kern="1200" cap="none" spc="0" normalizeH="0" baseline="0" noProof="0" dirty="0">
              <a:ln>
                <a:noFill/>
              </a:ln>
              <a:solidFill>
                <a:schemeClr val="accent1">
                  <a:lumMod val="60000"/>
                  <a:lumOff val="40000"/>
                </a:schemeClr>
              </a:solidFill>
              <a:effectLst>
                <a:outerShdw blurRad="50800" dist="38100" dir="2700000" algn="tl" rotWithShape="0">
                  <a:prstClr val="black">
                    <a:alpha val="43000"/>
                  </a:prstClr>
                </a:outerShdw>
              </a:effectLst>
              <a:uLnTx/>
              <a:uFillTx/>
              <a:latin typeface="Calisto MT" panose="02040603050505030304"/>
              <a:ea typeface="+mn-ea"/>
              <a:cs typeface="+mn-cs"/>
            </a:endParaRPr>
          </a:p>
        </p:txBody>
      </p:sp>
      <p:cxnSp>
        <p:nvCxnSpPr>
          <p:cNvPr id="7" name="Straight Connector 6">
            <a:extLst>
              <a:ext uri="{FF2B5EF4-FFF2-40B4-BE49-F238E27FC236}">
                <a16:creationId xmlns:a16="http://schemas.microsoft.com/office/drawing/2014/main" id="{86BDAD18-684C-4468-A5F0-5E1611EB671E}"/>
              </a:ext>
            </a:extLst>
          </p:cNvPr>
          <p:cNvCxnSpPr>
            <a:cxnSpLocks/>
          </p:cNvCxnSpPr>
          <p:nvPr/>
        </p:nvCxnSpPr>
        <p:spPr>
          <a:xfrm>
            <a:off x="4439798" y="1661057"/>
            <a:ext cx="0" cy="342624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717AAA1-9B69-44BF-9BC7-8F2320B48654}"/>
              </a:ext>
            </a:extLst>
          </p:cNvPr>
          <p:cNvCxnSpPr>
            <a:cxnSpLocks/>
          </p:cNvCxnSpPr>
          <p:nvPr/>
        </p:nvCxnSpPr>
        <p:spPr>
          <a:xfrm flipH="1">
            <a:off x="2743200" y="3374180"/>
            <a:ext cx="339319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F53330C-4DCB-45B0-AC74-6EB94B195A0F}"/>
              </a:ext>
            </a:extLst>
          </p:cNvPr>
          <p:cNvSpPr txBox="1"/>
          <p:nvPr/>
        </p:nvSpPr>
        <p:spPr>
          <a:xfrm>
            <a:off x="3187671" y="568469"/>
            <a:ext cx="297638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rPr>
              <a:t>Vulnerability to Covid-19</a:t>
            </a:r>
          </a:p>
        </p:txBody>
      </p:sp>
      <p:sp>
        <p:nvSpPr>
          <p:cNvPr id="11" name="Rectangle 10">
            <a:extLst>
              <a:ext uri="{FF2B5EF4-FFF2-40B4-BE49-F238E27FC236}">
                <a16:creationId xmlns:a16="http://schemas.microsoft.com/office/drawing/2014/main" id="{06E59EEE-E0D7-4DC5-8C7D-92F18973239B}"/>
              </a:ext>
            </a:extLst>
          </p:cNvPr>
          <p:cNvSpPr/>
          <p:nvPr/>
        </p:nvSpPr>
        <p:spPr>
          <a:xfrm>
            <a:off x="3828362" y="1104165"/>
            <a:ext cx="1222872" cy="43516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rPr>
              <a:t>High</a:t>
            </a:r>
          </a:p>
        </p:txBody>
      </p:sp>
      <p:sp>
        <p:nvSpPr>
          <p:cNvPr id="12" name="Rectangle 11">
            <a:extLst>
              <a:ext uri="{FF2B5EF4-FFF2-40B4-BE49-F238E27FC236}">
                <a16:creationId xmlns:a16="http://schemas.microsoft.com/office/drawing/2014/main" id="{1DF46B79-8AA0-4CC9-81B3-71218A7C2656}"/>
              </a:ext>
            </a:extLst>
          </p:cNvPr>
          <p:cNvSpPr/>
          <p:nvPr/>
        </p:nvSpPr>
        <p:spPr>
          <a:xfrm>
            <a:off x="3960564" y="5293344"/>
            <a:ext cx="1222872" cy="43516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rPr>
              <a:t>Low</a:t>
            </a:r>
          </a:p>
        </p:txBody>
      </p:sp>
      <p:sp>
        <p:nvSpPr>
          <p:cNvPr id="13" name="Rectangle 12">
            <a:extLst>
              <a:ext uri="{FF2B5EF4-FFF2-40B4-BE49-F238E27FC236}">
                <a16:creationId xmlns:a16="http://schemas.microsoft.com/office/drawing/2014/main" id="{A8232B67-E9A3-45F1-AF05-2F195EE36DF4}"/>
              </a:ext>
            </a:extLst>
          </p:cNvPr>
          <p:cNvSpPr/>
          <p:nvPr/>
        </p:nvSpPr>
        <p:spPr>
          <a:xfrm>
            <a:off x="6566052" y="3109514"/>
            <a:ext cx="1222872" cy="43516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sto MT" panose="02040603050505030304"/>
                <a:ea typeface="+mn-ea"/>
                <a:cs typeface="+mn-cs"/>
              </a:rPr>
              <a:t>High</a:t>
            </a:r>
          </a:p>
        </p:txBody>
      </p:sp>
      <p:sp>
        <p:nvSpPr>
          <p:cNvPr id="14" name="Rectangle 13">
            <a:extLst>
              <a:ext uri="{FF2B5EF4-FFF2-40B4-BE49-F238E27FC236}">
                <a16:creationId xmlns:a16="http://schemas.microsoft.com/office/drawing/2014/main" id="{BAC57FF3-5317-4771-BC3C-7DC3D406345C}"/>
              </a:ext>
            </a:extLst>
          </p:cNvPr>
          <p:cNvSpPr/>
          <p:nvPr/>
        </p:nvSpPr>
        <p:spPr>
          <a:xfrm>
            <a:off x="1387667" y="3109514"/>
            <a:ext cx="1222872" cy="43516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sto MT" panose="02040603050505030304"/>
                <a:ea typeface="+mn-ea"/>
                <a:cs typeface="+mn-cs"/>
              </a:rPr>
              <a:t>Low</a:t>
            </a:r>
          </a:p>
        </p:txBody>
      </p:sp>
      <p:sp>
        <p:nvSpPr>
          <p:cNvPr id="15" name="TextBox 14">
            <a:extLst>
              <a:ext uri="{FF2B5EF4-FFF2-40B4-BE49-F238E27FC236}">
                <a16:creationId xmlns:a16="http://schemas.microsoft.com/office/drawing/2014/main" id="{C64331DF-1B4F-408A-840E-9252C2FA889F}"/>
              </a:ext>
            </a:extLst>
          </p:cNvPr>
          <p:cNvSpPr txBox="1"/>
          <p:nvPr/>
        </p:nvSpPr>
        <p:spPr>
          <a:xfrm>
            <a:off x="12674" y="3003928"/>
            <a:ext cx="1677132"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rPr>
              <a:t>Vulnerability to computer virus</a:t>
            </a:r>
          </a:p>
        </p:txBody>
      </p:sp>
      <p:sp>
        <p:nvSpPr>
          <p:cNvPr id="23" name="TextBox 22">
            <a:extLst>
              <a:ext uri="{FF2B5EF4-FFF2-40B4-BE49-F238E27FC236}">
                <a16:creationId xmlns:a16="http://schemas.microsoft.com/office/drawing/2014/main" id="{9AB618A9-6A1A-4131-AA94-9FA386BE567B}"/>
              </a:ext>
            </a:extLst>
          </p:cNvPr>
          <p:cNvSpPr txBox="1"/>
          <p:nvPr/>
        </p:nvSpPr>
        <p:spPr>
          <a:xfrm>
            <a:off x="2737693" y="1851517"/>
            <a:ext cx="1222871"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4">
                    <a:lumMod val="60000"/>
                    <a:lumOff val="40000"/>
                  </a:schemeClr>
                </a:solidFill>
                <a:effectLst/>
                <a:uLnTx/>
                <a:uFillTx/>
                <a:latin typeface="Calisto MT" panose="02040603050505030304"/>
                <a:ea typeface="+mn-ea"/>
                <a:cs typeface="+mn-cs"/>
              </a:rPr>
              <a:t>Disney’s theme parks</a:t>
            </a:r>
          </a:p>
        </p:txBody>
      </p:sp>
      <p:sp>
        <p:nvSpPr>
          <p:cNvPr id="24" name="TextBox 23">
            <a:extLst>
              <a:ext uri="{FF2B5EF4-FFF2-40B4-BE49-F238E27FC236}">
                <a16:creationId xmlns:a16="http://schemas.microsoft.com/office/drawing/2014/main" id="{C3727903-6AB5-48ED-BCE5-52E721FD2023}"/>
              </a:ext>
            </a:extLst>
          </p:cNvPr>
          <p:cNvSpPr txBox="1"/>
          <p:nvPr/>
        </p:nvSpPr>
        <p:spPr>
          <a:xfrm>
            <a:off x="5183436" y="3998686"/>
            <a:ext cx="115676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4">
                    <a:lumMod val="60000"/>
                    <a:lumOff val="40000"/>
                  </a:schemeClr>
                </a:solidFill>
                <a:effectLst/>
                <a:uLnTx/>
                <a:uFillTx/>
                <a:latin typeface="Calisto MT" panose="02040603050505030304"/>
                <a:ea typeface="+mn-ea"/>
                <a:cs typeface="+mn-cs"/>
              </a:rPr>
              <a:t>Netflix, Zoom</a:t>
            </a:r>
          </a:p>
        </p:txBody>
      </p:sp>
      <p:sp>
        <p:nvSpPr>
          <p:cNvPr id="3" name="TextBox 2">
            <a:extLst>
              <a:ext uri="{FF2B5EF4-FFF2-40B4-BE49-F238E27FC236}">
                <a16:creationId xmlns:a16="http://schemas.microsoft.com/office/drawing/2014/main" id="{882A2608-B776-717E-4C18-1FB8B1B717A2}"/>
              </a:ext>
            </a:extLst>
          </p:cNvPr>
          <p:cNvSpPr txBox="1"/>
          <p:nvPr/>
        </p:nvSpPr>
        <p:spPr>
          <a:xfrm>
            <a:off x="5761819" y="1922871"/>
            <a:ext cx="240179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effectLst/>
                <a:uLnTx/>
                <a:uFillTx/>
                <a:latin typeface="Calibri"/>
                <a:ea typeface="+mn-ea"/>
                <a:cs typeface="+mn-cs"/>
              </a:rPr>
              <a:t>Interlocking surprises</a:t>
            </a:r>
          </a:p>
        </p:txBody>
      </p:sp>
      <p:sp>
        <p:nvSpPr>
          <p:cNvPr id="4" name="TextBox 3">
            <a:extLst>
              <a:ext uri="{FF2B5EF4-FFF2-40B4-BE49-F238E27FC236}">
                <a16:creationId xmlns:a16="http://schemas.microsoft.com/office/drawing/2014/main" id="{E3AF1AA9-6D05-8EB7-7EC8-8AF36573F293}"/>
              </a:ext>
            </a:extLst>
          </p:cNvPr>
          <p:cNvSpPr txBox="1"/>
          <p:nvPr/>
        </p:nvSpPr>
        <p:spPr>
          <a:xfrm>
            <a:off x="1175658" y="130629"/>
            <a:ext cx="733969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accent1">
                    <a:lumMod val="40000"/>
                    <a:lumOff val="60000"/>
                  </a:schemeClr>
                </a:solidFill>
                <a:effectLst/>
                <a:uLnTx/>
                <a:uFillTx/>
                <a:latin typeface="Calibri"/>
                <a:ea typeface="+mn-ea"/>
                <a:cs typeface="+mn-cs"/>
              </a:rPr>
              <a:t>From a single surprise or challenge to multiple ones</a:t>
            </a:r>
          </a:p>
        </p:txBody>
      </p:sp>
    </p:spTree>
    <p:extLst>
      <p:ext uri="{BB962C8B-B14F-4D97-AF65-F5344CB8AC3E}">
        <p14:creationId xmlns:p14="http://schemas.microsoft.com/office/powerpoint/2010/main" val="150945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1000"/>
                                        <p:tgtEl>
                                          <p:spTgt spid="24"/>
                                        </p:tgtEl>
                                      </p:cBhvr>
                                    </p:animEffect>
                                    <p:anim calcmode="lin" valueType="num">
                                      <p:cBhvr>
                                        <p:cTn id="71" dur="1000" fill="hold"/>
                                        <p:tgtEl>
                                          <p:spTgt spid="24"/>
                                        </p:tgtEl>
                                        <p:attrNameLst>
                                          <p:attrName>ppt_x</p:attrName>
                                        </p:attrNameLst>
                                      </p:cBhvr>
                                      <p:tavLst>
                                        <p:tav tm="0">
                                          <p:val>
                                            <p:strVal val="#ppt_x"/>
                                          </p:val>
                                        </p:tav>
                                        <p:tav tm="100000">
                                          <p:val>
                                            <p:strVal val="#ppt_x"/>
                                          </p:val>
                                        </p:tav>
                                      </p:tavLst>
                                    </p:anim>
                                    <p:anim calcmode="lin" valueType="num">
                                      <p:cBhvr>
                                        <p:cTn id="7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fade">
                                      <p:cBhvr>
                                        <p:cTn id="77" dur="1000"/>
                                        <p:tgtEl>
                                          <p:spTgt spid="3"/>
                                        </p:tgtEl>
                                      </p:cBhvr>
                                    </p:animEffect>
                                    <p:anim calcmode="lin" valueType="num">
                                      <p:cBhvr>
                                        <p:cTn id="78" dur="1000" fill="hold"/>
                                        <p:tgtEl>
                                          <p:spTgt spid="3"/>
                                        </p:tgtEl>
                                        <p:attrNameLst>
                                          <p:attrName>ppt_x</p:attrName>
                                        </p:attrNameLst>
                                      </p:cBhvr>
                                      <p:tavLst>
                                        <p:tav tm="0">
                                          <p:val>
                                            <p:strVal val="#ppt_x"/>
                                          </p:val>
                                        </p:tav>
                                        <p:tav tm="100000">
                                          <p:val>
                                            <p:strVal val="#ppt_x"/>
                                          </p:val>
                                        </p:tav>
                                      </p:tavLst>
                                    </p:anim>
                                    <p:anim calcmode="lin" valueType="num">
                                      <p:cBhvr>
                                        <p:cTn id="7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animBg="1"/>
      <p:bldP spid="14" grpId="0" animBg="1"/>
      <p:bldP spid="15" grpId="0"/>
      <p:bldP spid="23" grpId="0"/>
      <p:bldP spid="24" grpId="0"/>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B13AE93-D571-87F3-A0B6-E2E1F9C420C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2A81E5-5B78-41EE-B2CC-6FCAFD06F802}" type="slidenum">
              <a:rPr kumimoji="0" lang="en-US" sz="1200" b="1" i="0" u="none" strike="noStrike" kern="1200" cap="none" spc="0" normalizeH="0" baseline="0" noProof="0" smtClean="0">
                <a:ln>
                  <a:noFill/>
                </a:ln>
                <a:solidFill>
                  <a:schemeClr val="accent1">
                    <a:lumMod val="60000"/>
                    <a:lumOff val="40000"/>
                  </a:scheme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1" i="0" u="none" strike="noStrike" kern="1200" cap="none" spc="0" normalizeH="0" baseline="0" noProof="0" dirty="0">
              <a:ln>
                <a:noFill/>
              </a:ln>
              <a:solidFill>
                <a:schemeClr val="accent1">
                  <a:lumMod val="60000"/>
                  <a:lumOff val="40000"/>
                </a:scheme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EFC488F-9526-1BD5-1CFC-8093BF969AF4}"/>
              </a:ext>
            </a:extLst>
          </p:cNvPr>
          <p:cNvSpPr txBox="1"/>
          <p:nvPr/>
        </p:nvSpPr>
        <p:spPr>
          <a:xfrm>
            <a:off x="31880" y="278507"/>
            <a:ext cx="8951345" cy="461665"/>
          </a:xfrm>
          <a:prstGeom prst="rect">
            <a:avLst/>
          </a:prstGeom>
          <a:noFill/>
        </p:spPr>
        <p:txBody>
          <a:bodyPr wrap="square">
            <a:spAutoFit/>
          </a:bodyPr>
          <a:lstStyle/>
          <a:p>
            <a:r>
              <a:rPr lang="en-US" sz="2400" dirty="0">
                <a:solidFill>
                  <a:schemeClr val="accent1">
                    <a:lumMod val="60000"/>
                    <a:lumOff val="40000"/>
                  </a:schemeClr>
                </a:solidFill>
                <a:effectLst/>
                <a:latin typeface="Times New Roman" panose="02020603050405020304" pitchFamily="18" charset="0"/>
                <a:ea typeface="Calibri" panose="020F0502020204030204" pitchFamily="34" charset="0"/>
              </a:rPr>
              <a:t>Overlapping surprises, existential threats, temporality, and mitigation </a:t>
            </a:r>
            <a:r>
              <a:rPr lang="en-US" sz="2400" dirty="0">
                <a:solidFill>
                  <a:schemeClr val="bg1"/>
                </a:solidFill>
                <a:effectLst/>
                <a:latin typeface="Times New Roman" panose="02020603050405020304" pitchFamily="18" charset="0"/>
                <a:ea typeface="Calibri" panose="020F0502020204030204" pitchFamily="34" charset="0"/>
              </a:rPr>
              <a:t>*</a:t>
            </a:r>
            <a:endParaRPr lang="en-US" sz="2400" dirty="0">
              <a:solidFill>
                <a:schemeClr val="bg1"/>
              </a:solidFill>
            </a:endParaRPr>
          </a:p>
        </p:txBody>
      </p:sp>
      <p:sp>
        <p:nvSpPr>
          <p:cNvPr id="26" name="TextBox 25">
            <a:extLst>
              <a:ext uri="{FF2B5EF4-FFF2-40B4-BE49-F238E27FC236}">
                <a16:creationId xmlns:a16="http://schemas.microsoft.com/office/drawing/2014/main" id="{DFEC5532-4B9A-F40C-87D2-DBA5F036D2CA}"/>
              </a:ext>
            </a:extLst>
          </p:cNvPr>
          <p:cNvSpPr txBox="1"/>
          <p:nvPr/>
        </p:nvSpPr>
        <p:spPr>
          <a:xfrm>
            <a:off x="31880" y="834051"/>
            <a:ext cx="6189784" cy="463397"/>
          </a:xfrm>
          <a:prstGeom prst="rect">
            <a:avLst/>
          </a:prstGeom>
          <a:noFill/>
        </p:spPr>
        <p:txBody>
          <a:bodyPr wrap="square">
            <a:spAutoFit/>
          </a:bodyPr>
          <a:lstStyle/>
          <a:p>
            <a:pPr marL="0" marR="0" algn="ctr">
              <a:lnSpc>
                <a:spcPct val="150000"/>
              </a:lnSpc>
              <a:spcBef>
                <a:spcPts val="0"/>
              </a:spcBef>
              <a:spcAft>
                <a:spcPts val="800"/>
              </a:spcAft>
            </a:pPr>
            <a:r>
              <a:rPr lang="en-US" dirty="0">
                <a:solidFill>
                  <a:schemeClr val="bg1"/>
                </a:solidFill>
                <a:effectLst/>
                <a:latin typeface="Times New Roman" panose="02020603050405020304" pitchFamily="18" charset="0"/>
                <a:ea typeface="Calibri" panose="020F0502020204030204" pitchFamily="34" charset="0"/>
              </a:rPr>
              <a:t>Panel A: Generative AI’s effects precede those of climate change</a:t>
            </a:r>
            <a:endParaRPr lang="en-US" dirty="0">
              <a:solidFill>
                <a:schemeClr val="bg1"/>
              </a:solidFill>
              <a:effectLst/>
              <a:latin typeface="Calibri" panose="020F0502020204030204" pitchFamily="34" charset="0"/>
              <a:ea typeface="Calibri" panose="020F0502020204030204" pitchFamily="34" charset="0"/>
            </a:endParaRPr>
          </a:p>
        </p:txBody>
      </p:sp>
      <p:sp>
        <p:nvSpPr>
          <p:cNvPr id="46" name="TextBox 45">
            <a:extLst>
              <a:ext uri="{FF2B5EF4-FFF2-40B4-BE49-F238E27FC236}">
                <a16:creationId xmlns:a16="http://schemas.microsoft.com/office/drawing/2014/main" id="{C8F19017-C0AA-7733-C38C-EBEEC26EC76B}"/>
              </a:ext>
            </a:extLst>
          </p:cNvPr>
          <p:cNvSpPr txBox="1"/>
          <p:nvPr/>
        </p:nvSpPr>
        <p:spPr>
          <a:xfrm>
            <a:off x="-103155" y="3813555"/>
            <a:ext cx="6189783" cy="463397"/>
          </a:xfrm>
          <a:prstGeom prst="rect">
            <a:avLst/>
          </a:prstGeom>
          <a:noFill/>
        </p:spPr>
        <p:txBody>
          <a:bodyPr wrap="square">
            <a:spAutoFit/>
          </a:bodyPr>
          <a:lstStyle/>
          <a:p>
            <a:pPr marL="0" marR="0" algn="ctr">
              <a:lnSpc>
                <a:spcPct val="150000"/>
              </a:lnSpc>
              <a:spcBef>
                <a:spcPts val="0"/>
              </a:spcBef>
              <a:spcAft>
                <a:spcPts val="800"/>
              </a:spcAft>
            </a:pPr>
            <a:r>
              <a:rPr lang="en-US" dirty="0">
                <a:solidFill>
                  <a:schemeClr val="bg1"/>
                </a:solidFill>
                <a:effectLst/>
                <a:latin typeface="Times New Roman" panose="02020603050405020304" pitchFamily="18" charset="0"/>
                <a:ea typeface="Calibri" panose="020F0502020204030204" pitchFamily="34" charset="0"/>
              </a:rPr>
              <a:t>Panel B: Climate change effects precede those of Generative AI  </a:t>
            </a:r>
            <a:endParaRPr lang="en-US" dirty="0">
              <a:solidFill>
                <a:schemeClr val="bg1"/>
              </a:solidFill>
              <a:effectLst/>
              <a:latin typeface="Calibri" panose="020F0502020204030204" pitchFamily="34" charset="0"/>
              <a:ea typeface="Calibri" panose="020F0502020204030204" pitchFamily="34" charset="0"/>
            </a:endParaRPr>
          </a:p>
        </p:txBody>
      </p:sp>
      <p:grpSp>
        <p:nvGrpSpPr>
          <p:cNvPr id="47" name="Canvas 1">
            <a:extLst>
              <a:ext uri="{FF2B5EF4-FFF2-40B4-BE49-F238E27FC236}">
                <a16:creationId xmlns:a16="http://schemas.microsoft.com/office/drawing/2014/main" id="{1DF81785-B030-03A7-18A8-8E2E81759D25}"/>
              </a:ext>
            </a:extLst>
          </p:cNvPr>
          <p:cNvGrpSpPr/>
          <p:nvPr/>
        </p:nvGrpSpPr>
        <p:grpSpPr>
          <a:xfrm>
            <a:off x="383572" y="1357091"/>
            <a:ext cx="5486400" cy="2570479"/>
            <a:chOff x="0" y="0"/>
            <a:chExt cx="5486400" cy="3200400"/>
          </a:xfrm>
        </p:grpSpPr>
        <p:sp>
          <p:nvSpPr>
            <p:cNvPr id="48" name="Rectangle 47">
              <a:extLst>
                <a:ext uri="{FF2B5EF4-FFF2-40B4-BE49-F238E27FC236}">
                  <a16:creationId xmlns:a16="http://schemas.microsoft.com/office/drawing/2014/main" id="{7EE4F2B1-3FC5-A038-E443-64352C4A69AB}"/>
                </a:ext>
              </a:extLst>
            </p:cNvPr>
            <p:cNvSpPr/>
            <p:nvPr/>
          </p:nvSpPr>
          <p:spPr>
            <a:xfrm>
              <a:off x="0" y="0"/>
              <a:ext cx="5486400" cy="3200400"/>
            </a:xfrm>
            <a:prstGeom prst="rect">
              <a:avLst/>
            </a:prstGeom>
            <a:solidFill>
              <a:prstClr val="white"/>
            </a:solidFill>
            <a:ln>
              <a:solidFill>
                <a:sysClr val="windowText" lastClr="000000"/>
              </a:solidFill>
            </a:ln>
          </p:spPr>
        </p:sp>
        <p:cxnSp>
          <p:nvCxnSpPr>
            <p:cNvPr id="49" name="Straight Connector 48">
              <a:extLst>
                <a:ext uri="{FF2B5EF4-FFF2-40B4-BE49-F238E27FC236}">
                  <a16:creationId xmlns:a16="http://schemas.microsoft.com/office/drawing/2014/main" id="{9A92B9D9-8940-F032-B830-29C51C7AE6B4}"/>
                </a:ext>
              </a:extLst>
            </p:cNvPr>
            <p:cNvCxnSpPr/>
            <p:nvPr/>
          </p:nvCxnSpPr>
          <p:spPr>
            <a:xfrm flipH="1">
              <a:off x="596347" y="389614"/>
              <a:ext cx="7952" cy="2337683"/>
            </a:xfrm>
            <a:prstGeom prst="line">
              <a:avLst/>
            </a:prstGeom>
            <a:noFill/>
            <a:ln w="6350" cap="flat" cmpd="sng" algn="ctr">
              <a:solidFill>
                <a:sysClr val="windowText" lastClr="000000"/>
              </a:solidFill>
              <a:prstDash val="solid"/>
              <a:miter lim="800000"/>
            </a:ln>
            <a:effectLst/>
          </p:spPr>
        </p:cxnSp>
        <p:cxnSp>
          <p:nvCxnSpPr>
            <p:cNvPr id="50" name="Straight Connector 49">
              <a:extLst>
                <a:ext uri="{FF2B5EF4-FFF2-40B4-BE49-F238E27FC236}">
                  <a16:creationId xmlns:a16="http://schemas.microsoft.com/office/drawing/2014/main" id="{7A1AE635-1C6D-C36B-D959-27507F1DBFD0}"/>
                </a:ext>
              </a:extLst>
            </p:cNvPr>
            <p:cNvCxnSpPr/>
            <p:nvPr/>
          </p:nvCxnSpPr>
          <p:spPr>
            <a:xfrm flipH="1" flipV="1">
              <a:off x="612250" y="2751151"/>
              <a:ext cx="4622919" cy="19224"/>
            </a:xfrm>
            <a:prstGeom prst="line">
              <a:avLst/>
            </a:prstGeom>
            <a:noFill/>
            <a:ln w="6350" cap="flat" cmpd="sng" algn="ctr">
              <a:solidFill>
                <a:sysClr val="windowText" lastClr="000000"/>
              </a:solidFill>
              <a:prstDash val="solid"/>
              <a:miter lim="800000"/>
              <a:headEnd type="triangle"/>
            </a:ln>
            <a:effectLst/>
          </p:spPr>
        </p:cxnSp>
        <p:sp>
          <p:nvSpPr>
            <p:cNvPr id="51" name="Text Box 1548349279">
              <a:extLst>
                <a:ext uri="{FF2B5EF4-FFF2-40B4-BE49-F238E27FC236}">
                  <a16:creationId xmlns:a16="http://schemas.microsoft.com/office/drawing/2014/main" id="{6B7F11EC-527C-F0D5-838A-D25A6696BB6E}"/>
                </a:ext>
              </a:extLst>
            </p:cNvPr>
            <p:cNvSpPr txBox="1"/>
            <p:nvPr/>
          </p:nvSpPr>
          <p:spPr>
            <a:xfrm>
              <a:off x="1447137" y="2838616"/>
              <a:ext cx="826936" cy="254442"/>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rPr>
                <a:t>2028</a:t>
              </a:r>
            </a:p>
          </p:txBody>
        </p:sp>
        <p:sp>
          <p:nvSpPr>
            <p:cNvPr id="52" name="Text Box 1">
              <a:extLst>
                <a:ext uri="{FF2B5EF4-FFF2-40B4-BE49-F238E27FC236}">
                  <a16:creationId xmlns:a16="http://schemas.microsoft.com/office/drawing/2014/main" id="{E0208343-15C8-04BC-B6D2-76988F0D9FB2}"/>
                </a:ext>
              </a:extLst>
            </p:cNvPr>
            <p:cNvSpPr txBox="1"/>
            <p:nvPr/>
          </p:nvSpPr>
          <p:spPr>
            <a:xfrm>
              <a:off x="3885308" y="2819832"/>
              <a:ext cx="535617" cy="328884"/>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6000"/>
                </a:lnSpc>
                <a:spcBef>
                  <a:spcPts val="0"/>
                </a:spcBef>
                <a:spcAft>
                  <a:spcPts val="800"/>
                </a:spcAft>
                <a:buClrTx/>
                <a:buSzTx/>
                <a:buFontTx/>
                <a:buNone/>
                <a:tabLst/>
                <a:defRPr/>
              </a:pPr>
              <a:r>
                <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rPr>
                <a:t>2035</a:t>
              </a:r>
            </a:p>
          </p:txBody>
        </p:sp>
        <p:cxnSp>
          <p:nvCxnSpPr>
            <p:cNvPr id="53" name="Straight Connector 52">
              <a:extLst>
                <a:ext uri="{FF2B5EF4-FFF2-40B4-BE49-F238E27FC236}">
                  <a16:creationId xmlns:a16="http://schemas.microsoft.com/office/drawing/2014/main" id="{C866609E-F446-3445-6662-DD0B063368B7}"/>
                </a:ext>
              </a:extLst>
            </p:cNvPr>
            <p:cNvCxnSpPr/>
            <p:nvPr/>
          </p:nvCxnSpPr>
          <p:spPr>
            <a:xfrm flipV="1">
              <a:off x="641176" y="824055"/>
              <a:ext cx="3424260" cy="7620"/>
            </a:xfrm>
            <a:prstGeom prst="line">
              <a:avLst/>
            </a:prstGeom>
            <a:noFill/>
            <a:ln w="6350" cap="flat" cmpd="sng" algn="ctr">
              <a:solidFill>
                <a:sysClr val="windowText" lastClr="000000"/>
              </a:solidFill>
              <a:prstDash val="solid"/>
              <a:miter lim="800000"/>
              <a:tailEnd type="triangle"/>
            </a:ln>
            <a:effectLst/>
          </p:spPr>
        </p:cxnSp>
        <p:sp>
          <p:nvSpPr>
            <p:cNvPr id="54" name="Text Box 64">
              <a:extLst>
                <a:ext uri="{FF2B5EF4-FFF2-40B4-BE49-F238E27FC236}">
                  <a16:creationId xmlns:a16="http://schemas.microsoft.com/office/drawing/2014/main" id="{74648617-1346-489B-F365-D3160E5FAA96}"/>
                </a:ext>
              </a:extLst>
            </p:cNvPr>
            <p:cNvSpPr txBox="1"/>
            <p:nvPr/>
          </p:nvSpPr>
          <p:spPr>
            <a:xfrm>
              <a:off x="967179" y="498053"/>
              <a:ext cx="1082040" cy="259080"/>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base" latinLnBrk="0" hangingPunct="1">
                <a:lnSpc>
                  <a:spcPct val="106000"/>
                </a:lnSpc>
                <a:spcBef>
                  <a:spcPts val="0"/>
                </a:spcBef>
                <a:spcAft>
                  <a:spcPts val="800"/>
                </a:spcAft>
                <a:buClrTx/>
                <a:buSzTx/>
                <a:buFontTx/>
                <a:buNone/>
                <a:tabLst/>
                <a:defRPr/>
              </a:pPr>
              <a:r>
                <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Climate change</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endParaRPr>
            </a:p>
          </p:txBody>
        </p:sp>
        <p:cxnSp>
          <p:nvCxnSpPr>
            <p:cNvPr id="55" name="Straight Connector 54">
              <a:extLst>
                <a:ext uri="{FF2B5EF4-FFF2-40B4-BE49-F238E27FC236}">
                  <a16:creationId xmlns:a16="http://schemas.microsoft.com/office/drawing/2014/main" id="{6545A3F6-2986-E11D-E661-20C81EC0A3F5}"/>
                </a:ext>
              </a:extLst>
            </p:cNvPr>
            <p:cNvCxnSpPr/>
            <p:nvPr/>
          </p:nvCxnSpPr>
          <p:spPr>
            <a:xfrm>
              <a:off x="4092042" y="824055"/>
              <a:ext cx="1052451" cy="0"/>
            </a:xfrm>
            <a:prstGeom prst="line">
              <a:avLst/>
            </a:prstGeom>
            <a:noFill/>
            <a:ln w="6350" cap="flat" cmpd="sng" algn="ctr">
              <a:solidFill>
                <a:sysClr val="windowText" lastClr="000000"/>
              </a:solidFill>
              <a:prstDash val="solid"/>
              <a:miter lim="800000"/>
              <a:tailEnd type="triangle"/>
            </a:ln>
            <a:effectLst/>
          </p:spPr>
        </p:cxnSp>
        <p:cxnSp>
          <p:nvCxnSpPr>
            <p:cNvPr id="56" name="Straight Arrow Connector 55">
              <a:extLst>
                <a:ext uri="{FF2B5EF4-FFF2-40B4-BE49-F238E27FC236}">
                  <a16:creationId xmlns:a16="http://schemas.microsoft.com/office/drawing/2014/main" id="{B93CFC3E-2B59-B1A3-086C-18C784F46C7F}"/>
                </a:ext>
              </a:extLst>
            </p:cNvPr>
            <p:cNvCxnSpPr/>
            <p:nvPr/>
          </p:nvCxnSpPr>
          <p:spPr>
            <a:xfrm>
              <a:off x="4028431" y="871764"/>
              <a:ext cx="10831" cy="448153"/>
            </a:xfrm>
            <a:prstGeom prst="straightConnector1">
              <a:avLst/>
            </a:prstGeom>
            <a:noFill/>
            <a:ln w="6350" cap="flat" cmpd="sng" algn="ctr">
              <a:solidFill>
                <a:sysClr val="windowText" lastClr="000000"/>
              </a:solidFill>
              <a:prstDash val="dash"/>
              <a:miter lim="800000"/>
              <a:tailEnd type="triangle"/>
            </a:ln>
            <a:effectLst/>
          </p:spPr>
        </p:cxnSp>
        <p:sp>
          <p:nvSpPr>
            <p:cNvPr id="57" name="Text Box 58">
              <a:extLst>
                <a:ext uri="{FF2B5EF4-FFF2-40B4-BE49-F238E27FC236}">
                  <a16:creationId xmlns:a16="http://schemas.microsoft.com/office/drawing/2014/main" id="{4D6D487E-419B-43C5-C362-41B1AED68528}"/>
                </a:ext>
              </a:extLst>
            </p:cNvPr>
            <p:cNvSpPr txBox="1"/>
            <p:nvPr/>
          </p:nvSpPr>
          <p:spPr>
            <a:xfrm>
              <a:off x="3885308" y="380669"/>
              <a:ext cx="1267137" cy="342900"/>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base" latinLnBrk="0" hangingPunct="1">
                <a:lnSpc>
                  <a:spcPct val="105000"/>
                </a:lnSpc>
                <a:spcBef>
                  <a:spcPts val="0"/>
                </a:spcBef>
                <a:spcAft>
                  <a:spcPts val="800"/>
                </a:spcAft>
                <a:buClrTx/>
                <a:buSzTx/>
                <a:buFontTx/>
                <a:buNone/>
                <a:tabLst/>
                <a:defRPr/>
              </a:pPr>
              <a:r>
                <a:rPr kumimoji="0" lang="en-US" sz="1100" b="0" i="0" u="none" strike="noStrike" kern="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Humanity survives</a:t>
              </a:r>
              <a:endParaRPr kumimoji="0" lang="en-US" sz="1100" b="0" i="0" u="none" strike="noStrike" kern="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endParaRPr>
            </a:p>
          </p:txBody>
        </p:sp>
        <p:sp>
          <p:nvSpPr>
            <p:cNvPr id="58" name="Text Box 58">
              <a:extLst>
                <a:ext uri="{FF2B5EF4-FFF2-40B4-BE49-F238E27FC236}">
                  <a16:creationId xmlns:a16="http://schemas.microsoft.com/office/drawing/2014/main" id="{4D6D487E-419B-43C5-C362-41B1AED68528}"/>
                </a:ext>
              </a:extLst>
            </p:cNvPr>
            <p:cNvSpPr txBox="1"/>
            <p:nvPr/>
          </p:nvSpPr>
          <p:spPr>
            <a:xfrm>
              <a:off x="3485837" y="1355800"/>
              <a:ext cx="1674559" cy="342900"/>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base" latinLnBrk="0" hangingPunct="1">
                <a:lnSpc>
                  <a:spcPct val="105000"/>
                </a:lnSpc>
                <a:spcBef>
                  <a:spcPts val="0"/>
                </a:spcBef>
                <a:spcAft>
                  <a:spcPts val="800"/>
                </a:spcAft>
                <a:buClrTx/>
                <a:buSzTx/>
                <a:buFontTx/>
                <a:buNone/>
                <a:tabLst/>
                <a:defRPr/>
              </a:pPr>
              <a:r>
                <a:rPr kumimoji="0" lang="en-US" sz="1100" b="0" i="0" u="none" strike="noStrike" kern="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Humanity is devastated </a:t>
              </a:r>
              <a:endParaRPr kumimoji="0" lang="en-US" sz="1100" b="0" i="0" u="none" strike="noStrike" kern="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endParaRPr>
            </a:p>
          </p:txBody>
        </p:sp>
        <p:cxnSp>
          <p:nvCxnSpPr>
            <p:cNvPr id="59" name="Straight Connector 58">
              <a:extLst>
                <a:ext uri="{FF2B5EF4-FFF2-40B4-BE49-F238E27FC236}">
                  <a16:creationId xmlns:a16="http://schemas.microsoft.com/office/drawing/2014/main" id="{C866609E-F446-3445-6662-DD0B063368B7}"/>
                </a:ext>
              </a:extLst>
            </p:cNvPr>
            <p:cNvCxnSpPr/>
            <p:nvPr/>
          </p:nvCxnSpPr>
          <p:spPr>
            <a:xfrm>
              <a:off x="566735" y="2191348"/>
              <a:ext cx="1322796" cy="11163"/>
            </a:xfrm>
            <a:prstGeom prst="line">
              <a:avLst/>
            </a:prstGeom>
            <a:noFill/>
            <a:ln w="6350" cap="flat" cmpd="sng" algn="ctr">
              <a:solidFill>
                <a:sysClr val="windowText" lastClr="000000"/>
              </a:solidFill>
              <a:prstDash val="solid"/>
              <a:miter lim="800000"/>
              <a:tailEnd type="triangle"/>
            </a:ln>
            <a:effectLst/>
          </p:spPr>
        </p:cxnSp>
        <p:sp>
          <p:nvSpPr>
            <p:cNvPr id="60" name="Text Box 64">
              <a:extLst>
                <a:ext uri="{FF2B5EF4-FFF2-40B4-BE49-F238E27FC236}">
                  <a16:creationId xmlns:a16="http://schemas.microsoft.com/office/drawing/2014/main" id="{74648617-1346-489B-F365-D3160E5FAA96}"/>
                </a:ext>
              </a:extLst>
            </p:cNvPr>
            <p:cNvSpPr txBox="1"/>
            <p:nvPr/>
          </p:nvSpPr>
          <p:spPr>
            <a:xfrm>
              <a:off x="712738" y="1910071"/>
              <a:ext cx="1082040" cy="259080"/>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base" latinLnBrk="0" hangingPunct="1">
                <a:lnSpc>
                  <a:spcPct val="105000"/>
                </a:lnSpc>
                <a:spcBef>
                  <a:spcPts val="0"/>
                </a:spcBef>
                <a:spcAft>
                  <a:spcPts val="800"/>
                </a:spcAft>
                <a:buClrTx/>
                <a:buSzTx/>
                <a:buFontTx/>
                <a:buNone/>
                <a:tabLst/>
                <a:defRPr/>
              </a:pPr>
              <a:r>
                <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Generative AI</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endParaRPr>
            </a:p>
          </p:txBody>
        </p:sp>
        <p:cxnSp>
          <p:nvCxnSpPr>
            <p:cNvPr id="61" name="Straight Connector 60">
              <a:extLst>
                <a:ext uri="{FF2B5EF4-FFF2-40B4-BE49-F238E27FC236}">
                  <a16:creationId xmlns:a16="http://schemas.microsoft.com/office/drawing/2014/main" id="{6545A3F6-2986-E11D-E661-20C81EC0A3F5}"/>
                </a:ext>
              </a:extLst>
            </p:cNvPr>
            <p:cNvCxnSpPr/>
            <p:nvPr/>
          </p:nvCxnSpPr>
          <p:spPr>
            <a:xfrm flipV="1">
              <a:off x="1937238" y="2191348"/>
              <a:ext cx="1895290" cy="11163"/>
            </a:xfrm>
            <a:prstGeom prst="line">
              <a:avLst/>
            </a:prstGeom>
            <a:noFill/>
            <a:ln w="6350" cap="flat" cmpd="sng" algn="ctr">
              <a:solidFill>
                <a:sysClr val="windowText" lastClr="000000"/>
              </a:solidFill>
              <a:prstDash val="solid"/>
              <a:miter lim="800000"/>
              <a:tailEnd type="triangle"/>
            </a:ln>
            <a:effectLst/>
          </p:spPr>
        </p:cxnSp>
        <p:cxnSp>
          <p:nvCxnSpPr>
            <p:cNvPr id="62" name="Straight Arrow Connector 61">
              <a:extLst>
                <a:ext uri="{FF2B5EF4-FFF2-40B4-BE49-F238E27FC236}">
                  <a16:creationId xmlns:a16="http://schemas.microsoft.com/office/drawing/2014/main" id="{B93CFC3E-2B59-B1A3-086C-18C784F46C7F}"/>
                </a:ext>
              </a:extLst>
            </p:cNvPr>
            <p:cNvCxnSpPr/>
            <p:nvPr/>
          </p:nvCxnSpPr>
          <p:spPr>
            <a:xfrm flipH="1">
              <a:off x="1868556" y="2263241"/>
              <a:ext cx="13023" cy="368641"/>
            </a:xfrm>
            <a:prstGeom prst="straightConnector1">
              <a:avLst/>
            </a:prstGeom>
            <a:noFill/>
            <a:ln w="6350" cap="flat" cmpd="sng" algn="ctr">
              <a:solidFill>
                <a:sysClr val="windowText" lastClr="000000"/>
              </a:solidFill>
              <a:prstDash val="dash"/>
              <a:miter lim="800000"/>
              <a:tailEnd type="triangle"/>
            </a:ln>
            <a:effectLst/>
          </p:spPr>
        </p:cxnSp>
        <p:sp>
          <p:nvSpPr>
            <p:cNvPr id="63" name="Text Box 58">
              <a:extLst>
                <a:ext uri="{FF2B5EF4-FFF2-40B4-BE49-F238E27FC236}">
                  <a16:creationId xmlns:a16="http://schemas.microsoft.com/office/drawing/2014/main" id="{4D6D487E-419B-43C5-C362-41B1AED68528}"/>
                </a:ext>
              </a:extLst>
            </p:cNvPr>
            <p:cNvSpPr txBox="1"/>
            <p:nvPr/>
          </p:nvSpPr>
          <p:spPr>
            <a:xfrm>
              <a:off x="2080362" y="1762308"/>
              <a:ext cx="1266825" cy="342900"/>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base" latinLnBrk="0" hangingPunct="1">
                <a:lnSpc>
                  <a:spcPct val="105000"/>
                </a:lnSpc>
                <a:spcBef>
                  <a:spcPts val="0"/>
                </a:spcBef>
                <a:spcAft>
                  <a:spcPts val="800"/>
                </a:spcAft>
                <a:buClrTx/>
                <a:buSzTx/>
                <a:buFontTx/>
                <a:buNone/>
                <a:tabLst/>
                <a:defRPr/>
              </a:pPr>
              <a:r>
                <a:rPr kumimoji="0" lang="en-US" sz="1100" b="0" i="0" u="none" strike="noStrike" kern="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Humanity survives</a:t>
              </a:r>
              <a:endParaRPr kumimoji="0" lang="en-US" sz="1100" b="0" i="0" u="none" strike="noStrike" kern="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endParaRPr>
            </a:p>
          </p:txBody>
        </p:sp>
        <p:sp>
          <p:nvSpPr>
            <p:cNvPr id="64" name="Text Box 58">
              <a:extLst>
                <a:ext uri="{FF2B5EF4-FFF2-40B4-BE49-F238E27FC236}">
                  <a16:creationId xmlns:a16="http://schemas.microsoft.com/office/drawing/2014/main" id="{4D6D487E-419B-43C5-C362-41B1AED68528}"/>
                </a:ext>
              </a:extLst>
            </p:cNvPr>
            <p:cNvSpPr txBox="1"/>
            <p:nvPr/>
          </p:nvSpPr>
          <p:spPr>
            <a:xfrm>
              <a:off x="1905434" y="2384397"/>
              <a:ext cx="1640847" cy="342900"/>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base" latinLnBrk="0" hangingPunct="1">
                <a:lnSpc>
                  <a:spcPct val="105000"/>
                </a:lnSpc>
                <a:spcBef>
                  <a:spcPts val="0"/>
                </a:spcBef>
                <a:spcAft>
                  <a:spcPts val="800"/>
                </a:spcAft>
                <a:buClrTx/>
                <a:buSzTx/>
                <a:buFontTx/>
                <a:buNone/>
                <a:tabLst/>
                <a:defRPr/>
              </a:pPr>
              <a:r>
                <a:rPr kumimoji="0" lang="en-US" sz="1100" b="0" i="0" u="none" strike="noStrike" kern="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Humanity is devastated </a:t>
              </a:r>
              <a:endParaRPr kumimoji="0" lang="en-US" sz="1100" b="0" i="0" u="none" strike="noStrike" kern="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endParaRPr>
            </a:p>
          </p:txBody>
        </p:sp>
      </p:grpSp>
      <p:grpSp>
        <p:nvGrpSpPr>
          <p:cNvPr id="65" name="Canvas 178637371">
            <a:extLst>
              <a:ext uri="{FF2B5EF4-FFF2-40B4-BE49-F238E27FC236}">
                <a16:creationId xmlns:a16="http://schemas.microsoft.com/office/drawing/2014/main" id="{ED12A040-BCE3-BD36-8640-A6FCA6B3B18D}"/>
              </a:ext>
            </a:extLst>
          </p:cNvPr>
          <p:cNvGrpSpPr/>
          <p:nvPr/>
        </p:nvGrpSpPr>
        <p:grpSpPr>
          <a:xfrm>
            <a:off x="354146" y="4235049"/>
            <a:ext cx="5486400" cy="2397133"/>
            <a:chOff x="0" y="0"/>
            <a:chExt cx="5486400" cy="3200400"/>
          </a:xfrm>
        </p:grpSpPr>
        <p:sp>
          <p:nvSpPr>
            <p:cNvPr id="66" name="Rectangle 65">
              <a:extLst>
                <a:ext uri="{FF2B5EF4-FFF2-40B4-BE49-F238E27FC236}">
                  <a16:creationId xmlns:a16="http://schemas.microsoft.com/office/drawing/2014/main" id="{A20D6BEC-CAA3-5660-EDCF-AA54D83EFE33}"/>
                </a:ext>
              </a:extLst>
            </p:cNvPr>
            <p:cNvSpPr/>
            <p:nvPr/>
          </p:nvSpPr>
          <p:spPr>
            <a:xfrm>
              <a:off x="0" y="0"/>
              <a:ext cx="5486400" cy="3200400"/>
            </a:xfrm>
            <a:prstGeom prst="rect">
              <a:avLst/>
            </a:prstGeom>
            <a:solidFill>
              <a:prstClr val="white"/>
            </a:solidFill>
            <a:ln>
              <a:solidFill>
                <a:sysClr val="windowText" lastClr="000000"/>
              </a:solidFill>
            </a:ln>
          </p:spPr>
        </p:sp>
        <p:cxnSp>
          <p:nvCxnSpPr>
            <p:cNvPr id="67" name="Straight Connector 66">
              <a:extLst>
                <a:ext uri="{FF2B5EF4-FFF2-40B4-BE49-F238E27FC236}">
                  <a16:creationId xmlns:a16="http://schemas.microsoft.com/office/drawing/2014/main" id="{AE3B4887-2262-0011-8CAF-5801DF54CF00}"/>
                </a:ext>
              </a:extLst>
            </p:cNvPr>
            <p:cNvCxnSpPr/>
            <p:nvPr/>
          </p:nvCxnSpPr>
          <p:spPr>
            <a:xfrm>
              <a:off x="566735" y="453225"/>
              <a:ext cx="0" cy="2358215"/>
            </a:xfrm>
            <a:prstGeom prst="line">
              <a:avLst/>
            </a:prstGeom>
            <a:noFill/>
            <a:ln w="6350" cap="flat" cmpd="sng" algn="ctr">
              <a:solidFill>
                <a:sysClr val="windowText" lastClr="000000"/>
              </a:solidFill>
              <a:prstDash val="solid"/>
              <a:miter lim="800000"/>
            </a:ln>
            <a:effectLst/>
          </p:spPr>
        </p:cxnSp>
        <p:cxnSp>
          <p:nvCxnSpPr>
            <p:cNvPr id="68" name="Straight Connector 67">
              <a:extLst>
                <a:ext uri="{FF2B5EF4-FFF2-40B4-BE49-F238E27FC236}">
                  <a16:creationId xmlns:a16="http://schemas.microsoft.com/office/drawing/2014/main" id="{5B2C6D6C-E4FC-87DE-657F-598295EAC113}"/>
                </a:ext>
              </a:extLst>
            </p:cNvPr>
            <p:cNvCxnSpPr/>
            <p:nvPr/>
          </p:nvCxnSpPr>
          <p:spPr>
            <a:xfrm flipH="1" flipV="1">
              <a:off x="604299" y="2811440"/>
              <a:ext cx="4622919" cy="19224"/>
            </a:xfrm>
            <a:prstGeom prst="line">
              <a:avLst/>
            </a:prstGeom>
            <a:noFill/>
            <a:ln w="6350" cap="flat" cmpd="sng" algn="ctr">
              <a:solidFill>
                <a:sysClr val="windowText" lastClr="000000"/>
              </a:solidFill>
              <a:prstDash val="solid"/>
              <a:miter lim="800000"/>
              <a:headEnd type="triangle"/>
            </a:ln>
            <a:effectLst/>
          </p:spPr>
        </p:cxnSp>
        <p:sp>
          <p:nvSpPr>
            <p:cNvPr id="69" name="Text Box 9862327">
              <a:extLst>
                <a:ext uri="{FF2B5EF4-FFF2-40B4-BE49-F238E27FC236}">
                  <a16:creationId xmlns:a16="http://schemas.microsoft.com/office/drawing/2014/main" id="{18664387-2032-38E8-E081-6AD94AD8E6B5}"/>
                </a:ext>
              </a:extLst>
            </p:cNvPr>
            <p:cNvSpPr txBox="1"/>
            <p:nvPr/>
          </p:nvSpPr>
          <p:spPr>
            <a:xfrm>
              <a:off x="1470991" y="2854518"/>
              <a:ext cx="826936" cy="254442"/>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rPr>
                <a:t>2028</a:t>
              </a:r>
            </a:p>
          </p:txBody>
        </p:sp>
        <p:sp>
          <p:nvSpPr>
            <p:cNvPr id="70" name="Text Box 1">
              <a:extLst>
                <a:ext uri="{FF2B5EF4-FFF2-40B4-BE49-F238E27FC236}">
                  <a16:creationId xmlns:a16="http://schemas.microsoft.com/office/drawing/2014/main" id="{921AFCEC-2D64-0A41-C26E-B7D4779B7EC7}"/>
                </a:ext>
              </a:extLst>
            </p:cNvPr>
            <p:cNvSpPr txBox="1"/>
            <p:nvPr/>
          </p:nvSpPr>
          <p:spPr>
            <a:xfrm>
              <a:off x="3901210" y="2854517"/>
              <a:ext cx="535617" cy="328884"/>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6000"/>
                </a:lnSpc>
                <a:spcBef>
                  <a:spcPts val="0"/>
                </a:spcBef>
                <a:spcAft>
                  <a:spcPts val="800"/>
                </a:spcAft>
                <a:buClrTx/>
                <a:buSzTx/>
                <a:buFontTx/>
                <a:buNone/>
                <a:tabLst/>
                <a:defRPr/>
              </a:pPr>
              <a:r>
                <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rPr>
                <a:t>2035</a:t>
              </a:r>
            </a:p>
          </p:txBody>
        </p:sp>
        <p:cxnSp>
          <p:nvCxnSpPr>
            <p:cNvPr id="71" name="Straight Connector 70">
              <a:extLst>
                <a:ext uri="{FF2B5EF4-FFF2-40B4-BE49-F238E27FC236}">
                  <a16:creationId xmlns:a16="http://schemas.microsoft.com/office/drawing/2014/main" id="{C866609E-F446-3445-6662-DD0B063368B7}"/>
                </a:ext>
              </a:extLst>
            </p:cNvPr>
            <p:cNvCxnSpPr/>
            <p:nvPr/>
          </p:nvCxnSpPr>
          <p:spPr>
            <a:xfrm>
              <a:off x="612250" y="816105"/>
              <a:ext cx="3395207" cy="0"/>
            </a:xfrm>
            <a:prstGeom prst="line">
              <a:avLst/>
            </a:prstGeom>
            <a:noFill/>
            <a:ln w="6350" cap="flat" cmpd="sng" algn="ctr">
              <a:solidFill>
                <a:sysClr val="windowText" lastClr="000000"/>
              </a:solidFill>
              <a:prstDash val="solid"/>
              <a:miter lim="800000"/>
              <a:tailEnd type="triangle"/>
            </a:ln>
            <a:effectLst/>
          </p:spPr>
        </p:cxnSp>
        <p:sp>
          <p:nvSpPr>
            <p:cNvPr id="72" name="Text Box 64">
              <a:extLst>
                <a:ext uri="{FF2B5EF4-FFF2-40B4-BE49-F238E27FC236}">
                  <a16:creationId xmlns:a16="http://schemas.microsoft.com/office/drawing/2014/main" id="{74648617-1346-489B-F365-D3160E5FAA96}"/>
                </a:ext>
              </a:extLst>
            </p:cNvPr>
            <p:cNvSpPr txBox="1"/>
            <p:nvPr/>
          </p:nvSpPr>
          <p:spPr>
            <a:xfrm>
              <a:off x="807491" y="482149"/>
              <a:ext cx="1082040" cy="259080"/>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base" latinLnBrk="0" hangingPunct="1">
                <a:lnSpc>
                  <a:spcPct val="105000"/>
                </a:lnSpc>
                <a:spcBef>
                  <a:spcPts val="0"/>
                </a:spcBef>
                <a:spcAft>
                  <a:spcPts val="800"/>
                </a:spcAft>
                <a:buClrTx/>
                <a:buSzTx/>
                <a:buFontTx/>
                <a:buNone/>
                <a:tabLst/>
                <a:defRPr/>
              </a:pPr>
              <a:r>
                <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Generative AI</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endParaRPr>
            </a:p>
          </p:txBody>
        </p:sp>
        <p:cxnSp>
          <p:nvCxnSpPr>
            <p:cNvPr id="73" name="Straight Connector 72">
              <a:extLst>
                <a:ext uri="{FF2B5EF4-FFF2-40B4-BE49-F238E27FC236}">
                  <a16:creationId xmlns:a16="http://schemas.microsoft.com/office/drawing/2014/main" id="{6545A3F6-2986-E11D-E661-20C81EC0A3F5}"/>
                </a:ext>
              </a:extLst>
            </p:cNvPr>
            <p:cNvCxnSpPr/>
            <p:nvPr/>
          </p:nvCxnSpPr>
          <p:spPr>
            <a:xfrm flipV="1">
              <a:off x="4039262" y="816105"/>
              <a:ext cx="938254" cy="9746"/>
            </a:xfrm>
            <a:prstGeom prst="line">
              <a:avLst/>
            </a:prstGeom>
            <a:noFill/>
            <a:ln w="6350" cap="flat" cmpd="sng" algn="ctr">
              <a:solidFill>
                <a:sysClr val="windowText" lastClr="000000"/>
              </a:solidFill>
              <a:prstDash val="solid"/>
              <a:miter lim="800000"/>
              <a:tailEnd type="triangle"/>
            </a:ln>
            <a:effectLst/>
          </p:spPr>
        </p:cxnSp>
        <p:cxnSp>
          <p:nvCxnSpPr>
            <p:cNvPr id="74" name="Straight Arrow Connector 73">
              <a:extLst>
                <a:ext uri="{FF2B5EF4-FFF2-40B4-BE49-F238E27FC236}">
                  <a16:creationId xmlns:a16="http://schemas.microsoft.com/office/drawing/2014/main" id="{B93CFC3E-2B59-B1A3-086C-18C784F46C7F}"/>
                </a:ext>
              </a:extLst>
            </p:cNvPr>
            <p:cNvCxnSpPr/>
            <p:nvPr/>
          </p:nvCxnSpPr>
          <p:spPr>
            <a:xfrm>
              <a:off x="3970081" y="962108"/>
              <a:ext cx="0" cy="291318"/>
            </a:xfrm>
            <a:prstGeom prst="straightConnector1">
              <a:avLst/>
            </a:prstGeom>
            <a:noFill/>
            <a:ln w="6350" cap="flat" cmpd="sng" algn="ctr">
              <a:solidFill>
                <a:sysClr val="windowText" lastClr="000000"/>
              </a:solidFill>
              <a:prstDash val="dash"/>
              <a:miter lim="800000"/>
              <a:tailEnd type="triangle"/>
            </a:ln>
            <a:effectLst/>
          </p:spPr>
        </p:cxnSp>
        <p:sp>
          <p:nvSpPr>
            <p:cNvPr id="75" name="Text Box 58">
              <a:extLst>
                <a:ext uri="{FF2B5EF4-FFF2-40B4-BE49-F238E27FC236}">
                  <a16:creationId xmlns:a16="http://schemas.microsoft.com/office/drawing/2014/main" id="{4D6D487E-419B-43C5-C362-41B1AED68528}"/>
                </a:ext>
              </a:extLst>
            </p:cNvPr>
            <p:cNvSpPr txBox="1"/>
            <p:nvPr/>
          </p:nvSpPr>
          <p:spPr>
            <a:xfrm>
              <a:off x="4028431" y="331075"/>
              <a:ext cx="1266825" cy="342900"/>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base" latinLnBrk="0" hangingPunct="1">
                <a:lnSpc>
                  <a:spcPct val="105000"/>
                </a:lnSpc>
                <a:spcBef>
                  <a:spcPts val="0"/>
                </a:spcBef>
                <a:spcAft>
                  <a:spcPts val="800"/>
                </a:spcAft>
                <a:buClrTx/>
                <a:buSzTx/>
                <a:buFontTx/>
                <a:buNone/>
                <a:tabLst/>
                <a:defRPr/>
              </a:pPr>
              <a:r>
                <a:rPr kumimoji="0" lang="en-US" sz="1100" b="0" i="0" u="none" strike="noStrike" kern="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Humanity survives</a:t>
              </a:r>
              <a:endParaRPr kumimoji="0" lang="en-US" sz="1100" b="0" i="0" u="none" strike="noStrike" kern="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endParaRPr>
            </a:p>
          </p:txBody>
        </p:sp>
        <p:sp>
          <p:nvSpPr>
            <p:cNvPr id="76" name="Text Box 58">
              <a:extLst>
                <a:ext uri="{FF2B5EF4-FFF2-40B4-BE49-F238E27FC236}">
                  <a16:creationId xmlns:a16="http://schemas.microsoft.com/office/drawing/2014/main" id="{4D6D487E-419B-43C5-C362-41B1AED68528}"/>
                </a:ext>
              </a:extLst>
            </p:cNvPr>
            <p:cNvSpPr txBox="1"/>
            <p:nvPr/>
          </p:nvSpPr>
          <p:spPr>
            <a:xfrm>
              <a:off x="3347187" y="1277280"/>
              <a:ext cx="1685988" cy="342900"/>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base" latinLnBrk="0" hangingPunct="1">
                <a:lnSpc>
                  <a:spcPct val="105000"/>
                </a:lnSpc>
                <a:spcBef>
                  <a:spcPts val="0"/>
                </a:spcBef>
                <a:spcAft>
                  <a:spcPts val="800"/>
                </a:spcAft>
                <a:buClrTx/>
                <a:buSzTx/>
                <a:buFontTx/>
                <a:buNone/>
                <a:tabLst/>
                <a:defRPr/>
              </a:pPr>
              <a:r>
                <a:rPr kumimoji="0" lang="en-US" sz="1100" b="0" i="0" u="none" strike="noStrike" kern="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Humanity is devastated </a:t>
              </a:r>
              <a:endParaRPr kumimoji="0" lang="en-US" sz="1100" b="0" i="0" u="none" strike="noStrike" kern="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endParaRPr>
            </a:p>
          </p:txBody>
        </p:sp>
        <p:cxnSp>
          <p:nvCxnSpPr>
            <p:cNvPr id="77" name="Straight Connector 76">
              <a:extLst>
                <a:ext uri="{FF2B5EF4-FFF2-40B4-BE49-F238E27FC236}">
                  <a16:creationId xmlns:a16="http://schemas.microsoft.com/office/drawing/2014/main" id="{C866609E-F446-3445-6662-DD0B063368B7}"/>
                </a:ext>
              </a:extLst>
            </p:cNvPr>
            <p:cNvCxnSpPr/>
            <p:nvPr/>
          </p:nvCxnSpPr>
          <p:spPr>
            <a:xfrm>
              <a:off x="649127" y="2215534"/>
              <a:ext cx="1322705" cy="10795"/>
            </a:xfrm>
            <a:prstGeom prst="line">
              <a:avLst/>
            </a:prstGeom>
            <a:noFill/>
            <a:ln w="6350" cap="flat" cmpd="sng" algn="ctr">
              <a:solidFill>
                <a:sysClr val="windowText" lastClr="000000"/>
              </a:solidFill>
              <a:prstDash val="solid"/>
              <a:miter lim="800000"/>
              <a:tailEnd type="triangle"/>
            </a:ln>
            <a:effectLst/>
          </p:spPr>
        </p:cxnSp>
        <p:cxnSp>
          <p:nvCxnSpPr>
            <p:cNvPr id="78" name="Straight Connector 77">
              <a:extLst>
                <a:ext uri="{FF2B5EF4-FFF2-40B4-BE49-F238E27FC236}">
                  <a16:creationId xmlns:a16="http://schemas.microsoft.com/office/drawing/2014/main" id="{6545A3F6-2986-E11D-E661-20C81EC0A3F5}"/>
                </a:ext>
              </a:extLst>
            </p:cNvPr>
            <p:cNvCxnSpPr/>
            <p:nvPr/>
          </p:nvCxnSpPr>
          <p:spPr>
            <a:xfrm>
              <a:off x="2011211" y="2226329"/>
              <a:ext cx="986430" cy="0"/>
            </a:xfrm>
            <a:prstGeom prst="line">
              <a:avLst/>
            </a:prstGeom>
            <a:noFill/>
            <a:ln w="6350" cap="flat" cmpd="sng" algn="ctr">
              <a:solidFill>
                <a:sysClr val="windowText" lastClr="000000"/>
              </a:solidFill>
              <a:prstDash val="solid"/>
              <a:miter lim="800000"/>
              <a:tailEnd type="triangle"/>
            </a:ln>
            <a:effectLst/>
          </p:spPr>
        </p:cxnSp>
        <p:cxnSp>
          <p:nvCxnSpPr>
            <p:cNvPr id="79" name="Straight Arrow Connector 78">
              <a:extLst>
                <a:ext uri="{FF2B5EF4-FFF2-40B4-BE49-F238E27FC236}">
                  <a16:creationId xmlns:a16="http://schemas.microsoft.com/office/drawing/2014/main" id="{B93CFC3E-2B59-B1A3-086C-18C784F46C7F}"/>
                </a:ext>
              </a:extLst>
            </p:cNvPr>
            <p:cNvCxnSpPr/>
            <p:nvPr/>
          </p:nvCxnSpPr>
          <p:spPr>
            <a:xfrm flipH="1">
              <a:off x="1987826" y="2302998"/>
              <a:ext cx="12361" cy="336835"/>
            </a:xfrm>
            <a:prstGeom prst="straightConnector1">
              <a:avLst/>
            </a:prstGeom>
            <a:noFill/>
            <a:ln w="6350" cap="flat" cmpd="sng" algn="ctr">
              <a:solidFill>
                <a:sysClr val="windowText" lastClr="000000"/>
              </a:solidFill>
              <a:prstDash val="dash"/>
              <a:miter lim="800000"/>
              <a:tailEnd type="triangle"/>
            </a:ln>
            <a:effectLst/>
          </p:spPr>
        </p:cxnSp>
        <p:sp>
          <p:nvSpPr>
            <p:cNvPr id="80" name="Text Box 58">
              <a:extLst>
                <a:ext uri="{FF2B5EF4-FFF2-40B4-BE49-F238E27FC236}">
                  <a16:creationId xmlns:a16="http://schemas.microsoft.com/office/drawing/2014/main" id="{4D6D487E-419B-43C5-C362-41B1AED68528}"/>
                </a:ext>
              </a:extLst>
            </p:cNvPr>
            <p:cNvSpPr txBox="1"/>
            <p:nvPr/>
          </p:nvSpPr>
          <p:spPr>
            <a:xfrm>
              <a:off x="2167826" y="2414317"/>
              <a:ext cx="1935047" cy="342900"/>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base" latinLnBrk="0" hangingPunct="1">
                <a:lnSpc>
                  <a:spcPct val="105000"/>
                </a:lnSpc>
                <a:spcBef>
                  <a:spcPts val="0"/>
                </a:spcBef>
                <a:spcAft>
                  <a:spcPts val="800"/>
                </a:spcAft>
                <a:buClrTx/>
                <a:buSzTx/>
                <a:buFontTx/>
                <a:buNone/>
                <a:tabLst/>
                <a:defRPr/>
              </a:pPr>
              <a:r>
                <a:rPr kumimoji="0" lang="en-US" sz="1100" b="0" i="0" u="none" strike="noStrike" kern="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Humanity is devastated </a:t>
              </a:r>
              <a:endParaRPr kumimoji="0" lang="en-US" sz="1100" b="0" i="0" u="none" strike="noStrike" kern="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endParaRPr>
            </a:p>
          </p:txBody>
        </p:sp>
        <p:sp>
          <p:nvSpPr>
            <p:cNvPr id="81" name="Text Box 58">
              <a:extLst>
                <a:ext uri="{FF2B5EF4-FFF2-40B4-BE49-F238E27FC236}">
                  <a16:creationId xmlns:a16="http://schemas.microsoft.com/office/drawing/2014/main" id="{4D6D487E-419B-43C5-C362-41B1AED68528}"/>
                </a:ext>
              </a:extLst>
            </p:cNvPr>
            <p:cNvSpPr txBox="1"/>
            <p:nvPr/>
          </p:nvSpPr>
          <p:spPr>
            <a:xfrm>
              <a:off x="2167603" y="1817969"/>
              <a:ext cx="1266825" cy="342900"/>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base" latinLnBrk="0" hangingPunct="1">
                <a:lnSpc>
                  <a:spcPct val="105000"/>
                </a:lnSpc>
                <a:spcBef>
                  <a:spcPts val="0"/>
                </a:spcBef>
                <a:spcAft>
                  <a:spcPts val="800"/>
                </a:spcAft>
                <a:buClrTx/>
                <a:buSzTx/>
                <a:buFontTx/>
                <a:buNone/>
                <a:tabLst/>
                <a:defRPr/>
              </a:pPr>
              <a:r>
                <a:rPr kumimoji="0" lang="en-US" sz="1100" b="0" i="0" u="none" strike="noStrike" kern="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Arial" panose="020B0604020202020204" pitchFamily="34" charset="0"/>
                </a:rPr>
                <a:t>Humanity survives</a:t>
              </a:r>
              <a:endParaRPr kumimoji="0" lang="en-US" sz="1100" b="0" i="0" u="none" strike="noStrike" kern="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endParaRPr>
            </a:p>
          </p:txBody>
        </p:sp>
        <p:sp>
          <p:nvSpPr>
            <p:cNvPr id="82" name="Text Box 64">
              <a:extLst>
                <a:ext uri="{FF2B5EF4-FFF2-40B4-BE49-F238E27FC236}">
                  <a16:creationId xmlns:a16="http://schemas.microsoft.com/office/drawing/2014/main" id="{74648617-1346-489B-F365-D3160E5FAA96}"/>
                </a:ext>
              </a:extLst>
            </p:cNvPr>
            <p:cNvSpPr txBox="1"/>
            <p:nvPr/>
          </p:nvSpPr>
          <p:spPr>
            <a:xfrm>
              <a:off x="728640" y="1841823"/>
              <a:ext cx="1082040" cy="259080"/>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base" latinLnBrk="0" hangingPunct="1">
                <a:lnSpc>
                  <a:spcPct val="105000"/>
                </a:lnSpc>
                <a:spcBef>
                  <a:spcPts val="0"/>
                </a:spcBef>
                <a:spcAft>
                  <a:spcPts val="800"/>
                </a:spcAft>
                <a:buClrTx/>
                <a:buSzTx/>
                <a:buFontTx/>
                <a:buNone/>
                <a:tabLst/>
                <a:defRPr/>
              </a:pPr>
              <a:r>
                <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Climate change</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endParaRPr>
            </a:p>
          </p:txBody>
        </p:sp>
      </p:grpSp>
      <p:sp>
        <p:nvSpPr>
          <p:cNvPr id="4" name="Text Box 2">
            <a:extLst>
              <a:ext uri="{FF2B5EF4-FFF2-40B4-BE49-F238E27FC236}">
                <a16:creationId xmlns:a16="http://schemas.microsoft.com/office/drawing/2014/main" id="{9995801F-263C-8A44-08CD-B20164B1929A}"/>
              </a:ext>
            </a:extLst>
          </p:cNvPr>
          <p:cNvSpPr txBox="1"/>
          <p:nvPr/>
        </p:nvSpPr>
        <p:spPr>
          <a:xfrm>
            <a:off x="6891871" y="3250248"/>
            <a:ext cx="1975208" cy="296206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rPr>
              <a:t>* The scenarios and dates are hypothetical and serve to illustrate the importance of ordering effects and prioritizing.</a:t>
            </a:r>
            <a:endPar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112380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fade">
                                      <p:cBhvr>
                                        <p:cTn id="14" dur="1000"/>
                                        <p:tgtEl>
                                          <p:spTgt spid="47"/>
                                        </p:tgtEl>
                                      </p:cBhvr>
                                    </p:animEffect>
                                    <p:anim calcmode="lin" valueType="num">
                                      <p:cBhvr>
                                        <p:cTn id="15" dur="1000" fill="hold"/>
                                        <p:tgtEl>
                                          <p:spTgt spid="47"/>
                                        </p:tgtEl>
                                        <p:attrNameLst>
                                          <p:attrName>ppt_x</p:attrName>
                                        </p:attrNameLst>
                                      </p:cBhvr>
                                      <p:tavLst>
                                        <p:tav tm="0">
                                          <p:val>
                                            <p:strVal val="#ppt_x"/>
                                          </p:val>
                                        </p:tav>
                                        <p:tav tm="100000">
                                          <p:val>
                                            <p:strVal val="#ppt_x"/>
                                          </p:val>
                                        </p:tav>
                                      </p:tavLst>
                                    </p:anim>
                                    <p:anim calcmode="lin" valueType="num">
                                      <p:cBhvr>
                                        <p:cTn id="16"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1000"/>
                                        <p:tgtEl>
                                          <p:spTgt spid="46"/>
                                        </p:tgtEl>
                                      </p:cBhvr>
                                    </p:animEffect>
                                    <p:anim calcmode="lin" valueType="num">
                                      <p:cBhvr>
                                        <p:cTn id="22" dur="1000" fill="hold"/>
                                        <p:tgtEl>
                                          <p:spTgt spid="46"/>
                                        </p:tgtEl>
                                        <p:attrNameLst>
                                          <p:attrName>ppt_x</p:attrName>
                                        </p:attrNameLst>
                                      </p:cBhvr>
                                      <p:tavLst>
                                        <p:tav tm="0">
                                          <p:val>
                                            <p:strVal val="#ppt_x"/>
                                          </p:val>
                                        </p:tav>
                                        <p:tav tm="100000">
                                          <p:val>
                                            <p:strVal val="#ppt_x"/>
                                          </p:val>
                                        </p:tav>
                                      </p:tavLst>
                                    </p:anim>
                                    <p:anim calcmode="lin" valueType="num">
                                      <p:cBhvr>
                                        <p:cTn id="2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fade">
                                      <p:cBhvr>
                                        <p:cTn id="28" dur="1000"/>
                                        <p:tgtEl>
                                          <p:spTgt spid="65"/>
                                        </p:tgtEl>
                                      </p:cBhvr>
                                    </p:animEffect>
                                    <p:anim calcmode="lin" valueType="num">
                                      <p:cBhvr>
                                        <p:cTn id="29" dur="1000" fill="hold"/>
                                        <p:tgtEl>
                                          <p:spTgt spid="65"/>
                                        </p:tgtEl>
                                        <p:attrNameLst>
                                          <p:attrName>ppt_x</p:attrName>
                                        </p:attrNameLst>
                                      </p:cBhvr>
                                      <p:tavLst>
                                        <p:tav tm="0">
                                          <p:val>
                                            <p:strVal val="#ppt_x"/>
                                          </p:val>
                                        </p:tav>
                                        <p:tav tm="100000">
                                          <p:val>
                                            <p:strVal val="#ppt_x"/>
                                          </p:val>
                                        </p:tav>
                                      </p:tavLst>
                                    </p:anim>
                                    <p:anim calcmode="lin" valueType="num">
                                      <p:cBhvr>
                                        <p:cTn id="30"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3119205-B60D-D068-2F93-2FF792DB242A}"/>
              </a:ext>
            </a:extLst>
          </p:cNvPr>
          <p:cNvSpPr>
            <a:spLocks noGrp="1"/>
          </p:cNvSpPr>
          <p:nvPr>
            <p:ph type="title"/>
          </p:nvPr>
        </p:nvSpPr>
        <p:spPr/>
        <p:txBody>
          <a:bodyPr/>
          <a:lstStyle/>
          <a:p>
            <a:r>
              <a:rPr lang="en-US" dirty="0">
                <a:solidFill>
                  <a:schemeClr val="accent1">
                    <a:lumMod val="60000"/>
                    <a:lumOff val="40000"/>
                  </a:schemeClr>
                </a:solidFill>
              </a:rPr>
              <a:t>2.Structural solutions</a:t>
            </a:r>
          </a:p>
        </p:txBody>
      </p:sp>
      <p:sp>
        <p:nvSpPr>
          <p:cNvPr id="2" name="Content Placeholder 1">
            <a:extLst>
              <a:ext uri="{FF2B5EF4-FFF2-40B4-BE49-F238E27FC236}">
                <a16:creationId xmlns:a16="http://schemas.microsoft.com/office/drawing/2014/main" id="{07CAE73D-399A-0475-CFE4-E3FEE5E454BD}"/>
              </a:ext>
            </a:extLst>
          </p:cNvPr>
          <p:cNvSpPr>
            <a:spLocks noGrp="1"/>
          </p:cNvSpPr>
          <p:nvPr>
            <p:ph idx="1"/>
          </p:nvPr>
        </p:nvSpPr>
        <p:spPr/>
        <p:txBody>
          <a:bodyPr/>
          <a:lstStyle/>
          <a:p>
            <a:r>
              <a:rPr lang="en-US" dirty="0"/>
              <a:t>Internal overlap</a:t>
            </a:r>
          </a:p>
          <a:p>
            <a:endParaRPr lang="en-US" dirty="0"/>
          </a:p>
          <a:p>
            <a:r>
              <a:rPr lang="en-US" dirty="0"/>
              <a:t>Organized contestation/skepticism  </a:t>
            </a:r>
          </a:p>
          <a:p>
            <a:endParaRPr lang="en-US" dirty="0"/>
          </a:p>
          <a:p>
            <a:r>
              <a:rPr lang="en-US" dirty="0"/>
              <a:t>Unorthodox alliances </a:t>
            </a:r>
          </a:p>
          <a:p>
            <a:endParaRPr lang="en-US" dirty="0"/>
          </a:p>
        </p:txBody>
      </p:sp>
      <p:sp>
        <p:nvSpPr>
          <p:cNvPr id="7" name="Slide Number Placeholder 6">
            <a:extLst>
              <a:ext uri="{FF2B5EF4-FFF2-40B4-BE49-F238E27FC236}">
                <a16:creationId xmlns:a16="http://schemas.microsoft.com/office/drawing/2014/main" id="{2B7A7E25-5CFD-4E42-47C2-C8162A3F8FA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07A811-88F1-477C-8CDE-882836DE8207}" type="slidenum">
              <a:rPr kumimoji="0" lang="en-US" sz="1200" b="0" i="0" u="none" strike="noStrike" kern="1200" cap="none" spc="0" normalizeH="0" baseline="0" noProof="0" smtClean="0">
                <a:ln>
                  <a:noFill/>
                </a:ln>
                <a:solidFill>
                  <a:schemeClr val="accent1">
                    <a:lumMod val="60000"/>
                    <a:lumOff val="40000"/>
                  </a:scheme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schemeClr val="accent1">
                  <a:lumMod val="60000"/>
                  <a:lumOff val="4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46342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3119205-B60D-D068-2F93-2FF792DB242A}"/>
              </a:ext>
            </a:extLst>
          </p:cNvPr>
          <p:cNvSpPr>
            <a:spLocks noGrp="1"/>
          </p:cNvSpPr>
          <p:nvPr>
            <p:ph type="title"/>
          </p:nvPr>
        </p:nvSpPr>
        <p:spPr/>
        <p:txBody>
          <a:bodyPr/>
          <a:lstStyle/>
          <a:p>
            <a:r>
              <a:rPr lang="en-US" dirty="0">
                <a:solidFill>
                  <a:schemeClr val="accent1">
                    <a:lumMod val="60000"/>
                    <a:lumOff val="40000"/>
                  </a:schemeClr>
                </a:solidFill>
              </a:rPr>
              <a:t>3.Resources, skills and capabilities</a:t>
            </a:r>
          </a:p>
        </p:txBody>
      </p:sp>
      <p:sp>
        <p:nvSpPr>
          <p:cNvPr id="2" name="Content Placeholder 1">
            <a:extLst>
              <a:ext uri="{FF2B5EF4-FFF2-40B4-BE49-F238E27FC236}">
                <a16:creationId xmlns:a16="http://schemas.microsoft.com/office/drawing/2014/main" id="{07CAE73D-399A-0475-CFE4-E3FEE5E454BD}"/>
              </a:ext>
            </a:extLst>
          </p:cNvPr>
          <p:cNvSpPr>
            <a:spLocks noGrp="1"/>
          </p:cNvSpPr>
          <p:nvPr>
            <p:ph idx="1"/>
          </p:nvPr>
        </p:nvSpPr>
        <p:spPr/>
        <p:txBody>
          <a:bodyPr/>
          <a:lstStyle/>
          <a:p>
            <a:r>
              <a:rPr lang="en-US" dirty="0"/>
              <a:t>Broader menu</a:t>
            </a:r>
          </a:p>
          <a:p>
            <a:endParaRPr lang="en-US" dirty="0"/>
          </a:p>
          <a:p>
            <a:r>
              <a:rPr lang="en-US" dirty="0"/>
              <a:t>Resource mobilization, repurposing, recombination </a:t>
            </a:r>
          </a:p>
          <a:p>
            <a:endParaRPr lang="en-US" dirty="0"/>
          </a:p>
          <a:p>
            <a:r>
              <a:rPr lang="en-US" dirty="0"/>
              <a:t>Watch for deskilling and resource atrophy </a:t>
            </a:r>
          </a:p>
        </p:txBody>
      </p:sp>
      <p:sp>
        <p:nvSpPr>
          <p:cNvPr id="7" name="Slide Number Placeholder 6">
            <a:extLst>
              <a:ext uri="{FF2B5EF4-FFF2-40B4-BE49-F238E27FC236}">
                <a16:creationId xmlns:a16="http://schemas.microsoft.com/office/drawing/2014/main" id="{2B7A7E25-5CFD-4E42-47C2-C8162A3F8FA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07A811-88F1-477C-8CDE-882836DE8207}" type="slidenum">
              <a:rPr kumimoji="0" lang="en-US" sz="1200" b="0" i="0" u="none" strike="noStrike" kern="1200" cap="none" spc="0" normalizeH="0" baseline="0" noProof="0" smtClean="0">
                <a:ln>
                  <a:noFill/>
                </a:ln>
                <a:solidFill>
                  <a:schemeClr val="accent1">
                    <a:lumMod val="60000"/>
                    <a:lumOff val="40000"/>
                  </a:scheme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schemeClr val="accent1">
                  <a:lumMod val="60000"/>
                  <a:lumOff val="4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620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806CA7F-19F3-B83B-38A5-7AE1247AAB7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07A811-88F1-477C-8CDE-882836DE8207}" type="slidenum">
              <a:rPr kumimoji="0" lang="en-US" sz="1200" b="0" i="0" u="none" strike="noStrike" kern="1200" cap="none" spc="0" normalizeH="0" baseline="0" noProof="0" smtClean="0">
                <a:ln>
                  <a:noFill/>
                </a:ln>
                <a:solidFill>
                  <a:schemeClr val="accent1">
                    <a:lumMod val="60000"/>
                    <a:lumOff val="40000"/>
                  </a:scheme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chemeClr val="accent1">
                  <a:lumMod val="60000"/>
                  <a:lumOff val="40000"/>
                </a:schemeClr>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C18ABB23-2CAB-C1E5-8BD6-F8CAE3F61630}"/>
              </a:ext>
            </a:extLst>
          </p:cNvPr>
          <p:cNvSpPr>
            <a:spLocks noGrp="1"/>
          </p:cNvSpPr>
          <p:nvPr>
            <p:ph idx="4294967295"/>
          </p:nvPr>
        </p:nvSpPr>
        <p:spPr>
          <a:xfrm>
            <a:off x="72879" y="1644302"/>
            <a:ext cx="5282892" cy="2795565"/>
          </a:xfrm>
        </p:spPr>
        <p:txBody>
          <a:bodyPr>
            <a:normAutofit/>
          </a:bodyPr>
          <a:lstStyle/>
          <a:p>
            <a:r>
              <a:rPr lang="en-US" sz="2400" dirty="0">
                <a:solidFill>
                  <a:schemeClr val="accent4">
                    <a:lumMod val="40000"/>
                    <a:lumOff val="60000"/>
                  </a:schemeClr>
                </a:solidFill>
              </a:rPr>
              <a:t>“We all agreed that it was very, very important for us to think ahead, </a:t>
            </a:r>
            <a:r>
              <a:rPr lang="en-US" sz="2400" dirty="0">
                <a:solidFill>
                  <a:schemeClr val="accent1">
                    <a:lumMod val="40000"/>
                    <a:lumOff val="60000"/>
                  </a:schemeClr>
                </a:solidFill>
              </a:rPr>
              <a:t>and not caught by surprise</a:t>
            </a:r>
            <a:r>
              <a:rPr lang="en-US" sz="2400" dirty="0">
                <a:solidFill>
                  <a:schemeClr val="accent4">
                    <a:lumMod val="40000"/>
                    <a:lumOff val="60000"/>
                  </a:schemeClr>
                </a:solidFill>
              </a:rPr>
              <a:t>… We were all really tired of being surprised. We had been surprised by </a:t>
            </a:r>
            <a:r>
              <a:rPr lang="en-US" sz="2400" b="1" dirty="0"/>
              <a:t>Apple</a:t>
            </a:r>
            <a:r>
              <a:rPr lang="en-US" sz="2400" dirty="0"/>
              <a:t>,</a:t>
            </a:r>
            <a:r>
              <a:rPr lang="en-US" sz="2400" dirty="0">
                <a:solidFill>
                  <a:schemeClr val="accent4">
                    <a:lumMod val="40000"/>
                    <a:lumOff val="60000"/>
                  </a:schemeClr>
                </a:solidFill>
              </a:rPr>
              <a:t> by </a:t>
            </a:r>
            <a:r>
              <a:rPr lang="en-US" sz="2400" b="1" dirty="0"/>
              <a:t>Android,</a:t>
            </a:r>
            <a:r>
              <a:rPr lang="en-US" sz="2400" dirty="0">
                <a:solidFill>
                  <a:schemeClr val="accent4">
                    <a:lumMod val="40000"/>
                    <a:lumOff val="60000"/>
                  </a:schemeClr>
                </a:solidFill>
              </a:rPr>
              <a:t> by </a:t>
            </a:r>
            <a:r>
              <a:rPr lang="en-US" sz="2400" b="1" dirty="0"/>
              <a:t>Symbian</a:t>
            </a:r>
            <a:r>
              <a:rPr lang="en-US" sz="2400" dirty="0"/>
              <a:t> </a:t>
            </a:r>
            <a:r>
              <a:rPr lang="en-US" sz="2400" dirty="0">
                <a:solidFill>
                  <a:schemeClr val="accent4">
                    <a:lumMod val="40000"/>
                    <a:lumOff val="60000"/>
                  </a:schemeClr>
                </a:solidFill>
              </a:rPr>
              <a:t>[Nokia’s operating system] …by </a:t>
            </a:r>
            <a:r>
              <a:rPr lang="en-US" sz="2400" b="1" dirty="0"/>
              <a:t>Microsoft</a:t>
            </a:r>
            <a:r>
              <a:rPr lang="en-US" sz="2400" b="1" dirty="0">
                <a:solidFill>
                  <a:schemeClr val="accent4">
                    <a:lumMod val="40000"/>
                    <a:lumOff val="60000"/>
                  </a:schemeClr>
                </a:solidFill>
              </a:rPr>
              <a:t> </a:t>
            </a:r>
            <a:r>
              <a:rPr lang="en-US" sz="2400" dirty="0">
                <a:solidFill>
                  <a:schemeClr val="accent4">
                    <a:lumMod val="40000"/>
                    <a:lumOff val="60000"/>
                  </a:schemeClr>
                </a:solidFill>
              </a:rPr>
              <a:t>– by so many things. We were just fed up with that”. </a:t>
            </a:r>
          </a:p>
        </p:txBody>
      </p:sp>
      <p:pic>
        <p:nvPicPr>
          <p:cNvPr id="14" name="Picture 13" descr="A picture containing timeline&#10;&#10;Description automatically generated">
            <a:extLst>
              <a:ext uri="{FF2B5EF4-FFF2-40B4-BE49-F238E27FC236}">
                <a16:creationId xmlns:a16="http://schemas.microsoft.com/office/drawing/2014/main" id="{CA526F11-4A57-FEAD-633F-FB717A9BD7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0891" y="1536169"/>
            <a:ext cx="2208461" cy="3041398"/>
          </a:xfrm>
          <a:prstGeom prst="rect">
            <a:avLst/>
          </a:prstGeom>
        </p:spPr>
      </p:pic>
      <p:pic>
        <p:nvPicPr>
          <p:cNvPr id="16" name="Picture 15" descr="A person in a blue shirt&#10;&#10;Description automatically generated with low confidence">
            <a:extLst>
              <a:ext uri="{FF2B5EF4-FFF2-40B4-BE49-F238E27FC236}">
                <a16:creationId xmlns:a16="http://schemas.microsoft.com/office/drawing/2014/main" id="{767834A1-78F6-A8FC-596C-B08C1C0967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0157" y="4632488"/>
            <a:ext cx="2466975" cy="1847850"/>
          </a:xfrm>
          <a:prstGeom prst="rect">
            <a:avLst/>
          </a:prstGeom>
        </p:spPr>
      </p:pic>
      <p:sp>
        <p:nvSpPr>
          <p:cNvPr id="2" name="TextBox 1">
            <a:extLst>
              <a:ext uri="{FF2B5EF4-FFF2-40B4-BE49-F238E27FC236}">
                <a16:creationId xmlns:a16="http://schemas.microsoft.com/office/drawing/2014/main" id="{911887E1-90CA-1D97-48E3-EE4AD5B54636}"/>
              </a:ext>
            </a:extLst>
          </p:cNvPr>
          <p:cNvSpPr txBox="1"/>
          <p:nvPr/>
        </p:nvSpPr>
        <p:spPr>
          <a:xfrm>
            <a:off x="72879" y="487379"/>
            <a:ext cx="9084595"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Risto</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Sillasmaa</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former chairman of Nokia in his 2018 memoir. Discussing Nokia’s situation in 2012 – five years </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after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I-Phone’s introduction:</a:t>
            </a:r>
          </a:p>
        </p:txBody>
      </p:sp>
      <p:pic>
        <p:nvPicPr>
          <p:cNvPr id="4" name="Picture 3" descr="A picture containing text, diagram, line, plot&#10;&#10;Description automatically generated">
            <a:extLst>
              <a:ext uri="{FF2B5EF4-FFF2-40B4-BE49-F238E27FC236}">
                <a16:creationId xmlns:a16="http://schemas.microsoft.com/office/drawing/2014/main" id="{8A4B2C35-01F6-CC8F-F649-8EFF6599EA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072" y="4976302"/>
            <a:ext cx="1861597" cy="1160221"/>
          </a:xfrm>
          <a:prstGeom prst="rect">
            <a:avLst/>
          </a:prstGeom>
        </p:spPr>
      </p:pic>
      <p:pic>
        <p:nvPicPr>
          <p:cNvPr id="6" name="Picture 5" descr="A picture containing iPod, gadget, electronic device, electronics&#10;&#10;Description automatically generated">
            <a:extLst>
              <a:ext uri="{FF2B5EF4-FFF2-40B4-BE49-F238E27FC236}">
                <a16:creationId xmlns:a16="http://schemas.microsoft.com/office/drawing/2014/main" id="{5EE8C7CE-687B-6E50-6F0C-6AA01454F0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5763" y="4976302"/>
            <a:ext cx="1624867" cy="1217082"/>
          </a:xfrm>
          <a:prstGeom prst="rect">
            <a:avLst/>
          </a:prstGeom>
        </p:spPr>
      </p:pic>
      <p:sp>
        <p:nvSpPr>
          <p:cNvPr id="8" name="Thought Bubble: Cloud 7">
            <a:extLst>
              <a:ext uri="{FF2B5EF4-FFF2-40B4-BE49-F238E27FC236}">
                <a16:creationId xmlns:a16="http://schemas.microsoft.com/office/drawing/2014/main" id="{6E44921E-5690-B60A-C448-6682DECC66BF}"/>
              </a:ext>
            </a:extLst>
          </p:cNvPr>
          <p:cNvSpPr/>
          <p:nvPr/>
        </p:nvSpPr>
        <p:spPr>
          <a:xfrm>
            <a:off x="4887132" y="1406479"/>
            <a:ext cx="1570818" cy="707886"/>
          </a:xfrm>
          <a:prstGeom prst="cloud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Can you relate?</a:t>
            </a:r>
          </a:p>
        </p:txBody>
      </p:sp>
    </p:spTree>
    <p:extLst>
      <p:ext uri="{BB962C8B-B14F-4D97-AF65-F5344CB8AC3E}">
        <p14:creationId xmlns:p14="http://schemas.microsoft.com/office/powerpoint/2010/main" val="106495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iterate type="wd">
                                    <p:tmPct val="10000"/>
                                  </p:iterate>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3119205-B60D-D068-2F93-2FF792DB242A}"/>
              </a:ext>
            </a:extLst>
          </p:cNvPr>
          <p:cNvSpPr>
            <a:spLocks noGrp="1"/>
          </p:cNvSpPr>
          <p:nvPr>
            <p:ph type="title"/>
          </p:nvPr>
        </p:nvSpPr>
        <p:spPr>
          <a:xfrm>
            <a:off x="80388" y="365126"/>
            <a:ext cx="8943032" cy="1325563"/>
          </a:xfrm>
        </p:spPr>
        <p:txBody>
          <a:bodyPr/>
          <a:lstStyle/>
          <a:p>
            <a:r>
              <a:rPr lang="en-US" dirty="0">
                <a:solidFill>
                  <a:schemeClr val="accent1">
                    <a:lumMod val="60000"/>
                    <a:lumOff val="40000"/>
                  </a:schemeClr>
                </a:solidFill>
              </a:rPr>
              <a:t>4. Dual (external/internal) orientations</a:t>
            </a:r>
          </a:p>
        </p:txBody>
      </p:sp>
      <p:sp>
        <p:nvSpPr>
          <p:cNvPr id="2" name="Content Placeholder 1">
            <a:extLst>
              <a:ext uri="{FF2B5EF4-FFF2-40B4-BE49-F238E27FC236}">
                <a16:creationId xmlns:a16="http://schemas.microsoft.com/office/drawing/2014/main" id="{07CAE73D-399A-0475-CFE4-E3FEE5E454BD}"/>
              </a:ext>
            </a:extLst>
          </p:cNvPr>
          <p:cNvSpPr>
            <a:spLocks noGrp="1"/>
          </p:cNvSpPr>
          <p:nvPr>
            <p:ph idx="1"/>
          </p:nvPr>
        </p:nvSpPr>
        <p:spPr/>
        <p:txBody>
          <a:bodyPr/>
          <a:lstStyle/>
          <a:p>
            <a:r>
              <a:rPr lang="en-US" dirty="0"/>
              <a:t>Self discovery</a:t>
            </a:r>
          </a:p>
          <a:p>
            <a:endParaRPr lang="en-US" dirty="0"/>
          </a:p>
          <a:p>
            <a:r>
              <a:rPr lang="en-US" dirty="0"/>
              <a:t>Being attuned to internal and potentially more insidious developments</a:t>
            </a:r>
          </a:p>
          <a:p>
            <a:endParaRPr lang="en-US" dirty="0"/>
          </a:p>
          <a:p>
            <a:r>
              <a:rPr lang="en-US" dirty="0"/>
              <a:t>Honest audits</a:t>
            </a:r>
          </a:p>
          <a:p>
            <a:endParaRPr lang="en-US" dirty="0"/>
          </a:p>
          <a:p>
            <a:r>
              <a:rPr lang="en-US" dirty="0"/>
              <a:t>Periodical house cleaning of rules</a:t>
            </a:r>
          </a:p>
        </p:txBody>
      </p:sp>
      <p:sp>
        <p:nvSpPr>
          <p:cNvPr id="7" name="Slide Number Placeholder 6">
            <a:extLst>
              <a:ext uri="{FF2B5EF4-FFF2-40B4-BE49-F238E27FC236}">
                <a16:creationId xmlns:a16="http://schemas.microsoft.com/office/drawing/2014/main" id="{2B7A7E25-5CFD-4E42-47C2-C8162A3F8FA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07A811-88F1-477C-8CDE-882836DE8207}" type="slidenum">
              <a:rPr kumimoji="0" lang="en-US" sz="1200" b="0" i="0" u="none" strike="noStrike" kern="1200" cap="none" spc="0" normalizeH="0" baseline="0" noProof="0" smtClean="0">
                <a:ln>
                  <a:noFill/>
                </a:ln>
                <a:solidFill>
                  <a:schemeClr val="accent1">
                    <a:lumMod val="60000"/>
                    <a:lumOff val="40000"/>
                  </a:scheme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schemeClr val="accent1">
                  <a:lumMod val="60000"/>
                  <a:lumOff val="4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51889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1FE2E-559F-0510-469F-B8530008E068}"/>
              </a:ext>
            </a:extLst>
          </p:cNvPr>
          <p:cNvSpPr>
            <a:spLocks noGrp="1"/>
          </p:cNvSpPr>
          <p:nvPr>
            <p:ph type="title"/>
          </p:nvPr>
        </p:nvSpPr>
        <p:spPr>
          <a:noFill/>
        </p:spPr>
        <p:txBody>
          <a:bodyPr>
            <a:normAutofit/>
          </a:bodyPr>
          <a:lstStyle/>
          <a:p>
            <a:r>
              <a:rPr lang="en-US" sz="5400" dirty="0">
                <a:solidFill>
                  <a:schemeClr val="accent1">
                    <a:lumMod val="60000"/>
                    <a:lumOff val="40000"/>
                  </a:schemeClr>
                </a:solidFill>
              </a:rPr>
              <a:t>Adopting “smart” solutions</a:t>
            </a:r>
          </a:p>
        </p:txBody>
      </p:sp>
      <p:sp>
        <p:nvSpPr>
          <p:cNvPr id="10" name="Text Placeholder 9">
            <a:extLst>
              <a:ext uri="{FF2B5EF4-FFF2-40B4-BE49-F238E27FC236}">
                <a16:creationId xmlns:a16="http://schemas.microsoft.com/office/drawing/2014/main" id="{697C849A-57EA-9F3B-FB63-937E2A09D14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FA874E2-8D2D-67B0-778F-99FF48B3081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07A811-88F1-477C-8CDE-882836DE8207}" type="slidenum">
              <a:rPr kumimoji="0" lang="en-US" sz="1200" b="0" i="0" u="none" strike="noStrike" kern="1200" cap="none" spc="0" normalizeH="0" baseline="0" noProof="0" smtClean="0">
                <a:ln>
                  <a:noFill/>
                </a:ln>
                <a:solidFill>
                  <a:schemeClr val="accent1">
                    <a:lumMod val="60000"/>
                    <a:lumOff val="40000"/>
                  </a:scheme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schemeClr val="accent1">
                  <a:lumMod val="60000"/>
                  <a:lumOff val="4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19252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F97CE2-86E0-71CC-30B1-EDA8B73FB18E}"/>
              </a:ext>
            </a:extLst>
          </p:cNvPr>
          <p:cNvSpPr>
            <a:spLocks noGrp="1"/>
          </p:cNvSpPr>
          <p:nvPr>
            <p:ph type="title"/>
          </p:nvPr>
        </p:nvSpPr>
        <p:spPr/>
        <p:txBody>
          <a:bodyPr/>
          <a:lstStyle/>
          <a:p>
            <a:r>
              <a:rPr lang="en-US" dirty="0">
                <a:solidFill>
                  <a:schemeClr val="accent1">
                    <a:lumMod val="60000"/>
                    <a:lumOff val="40000"/>
                  </a:schemeClr>
                </a:solidFill>
              </a:rPr>
              <a:t>a. “Robust” responses</a:t>
            </a:r>
          </a:p>
        </p:txBody>
      </p:sp>
      <p:sp>
        <p:nvSpPr>
          <p:cNvPr id="6" name="Content Placeholder 5">
            <a:extLst>
              <a:ext uri="{FF2B5EF4-FFF2-40B4-BE49-F238E27FC236}">
                <a16:creationId xmlns:a16="http://schemas.microsoft.com/office/drawing/2014/main" id="{5E746302-BD95-9057-5DD3-4DAFF21535CA}"/>
              </a:ext>
            </a:extLst>
          </p:cNvPr>
          <p:cNvSpPr>
            <a:spLocks noGrp="1"/>
          </p:cNvSpPr>
          <p:nvPr>
            <p:ph idx="1"/>
          </p:nvPr>
        </p:nvSpPr>
        <p:spPr>
          <a:xfrm>
            <a:off x="628651" y="1825625"/>
            <a:ext cx="5721907" cy="4263676"/>
          </a:xfrm>
        </p:spPr>
        <p:txBody>
          <a:bodyPr>
            <a:normAutofit lnSpcReduction="10000"/>
          </a:bodyPr>
          <a:lstStyle/>
          <a:p>
            <a:r>
              <a:rPr lang="en-US" sz="2800" dirty="0">
                <a:effectLst/>
                <a:latin typeface="Calibri" panose="020F0502020204030204" pitchFamily="34" charset="0"/>
                <a:ea typeface="Calibri" panose="020F0502020204030204" pitchFamily="34" charset="0"/>
                <a:cs typeface="Arial" panose="020B0604020202020204" pitchFamily="34" charset="0"/>
              </a:rPr>
              <a:t>Not the best design under all circumstances but improved solutions overall</a:t>
            </a:r>
          </a:p>
          <a:p>
            <a:endParaRPr lang="en-US" dirty="0">
              <a:latin typeface="Calibri" panose="020F0502020204030204" pitchFamily="34" charset="0"/>
              <a:cs typeface="Arial" panose="020B0604020202020204" pitchFamily="34" charset="0"/>
            </a:endParaRPr>
          </a:p>
          <a:p>
            <a:r>
              <a:rPr lang="en-US" dirty="0">
                <a:latin typeface="Calibri" panose="020F0502020204030204" pitchFamily="34" charset="0"/>
                <a:cs typeface="Arial" panose="020B0604020202020204" pitchFamily="34" charset="0"/>
              </a:rPr>
              <a:t>“No regret” moves – versatile across challenges and uncertainties </a:t>
            </a:r>
          </a:p>
          <a:p>
            <a:pPr lvl="1"/>
            <a:r>
              <a:rPr lang="en-US" dirty="0">
                <a:latin typeface="Calibri" panose="020F0502020204030204" pitchFamily="34" charset="0"/>
                <a:cs typeface="Arial" panose="020B0604020202020204" pitchFamily="34" charset="0"/>
              </a:rPr>
              <a:t>Generalized capabilities</a:t>
            </a:r>
          </a:p>
          <a:p>
            <a:endParaRPr lang="en-US" dirty="0">
              <a:latin typeface="Calibri" panose="020F0502020204030204" pitchFamily="34" charset="0"/>
              <a:cs typeface="Arial" panose="020B0604020202020204" pitchFamily="34" charset="0"/>
            </a:endParaRPr>
          </a:p>
          <a:p>
            <a:r>
              <a:rPr lang="en-US" dirty="0">
                <a:latin typeface="Calibri" panose="020F0502020204030204" pitchFamily="34" charset="0"/>
                <a:cs typeface="Arial" panose="020B0604020202020204" pitchFamily="34" charset="0"/>
              </a:rPr>
              <a:t>Robust actions- good for both short term and long term</a:t>
            </a:r>
          </a:p>
          <a:p>
            <a:endParaRPr lang="en-US" dirty="0">
              <a:latin typeface="Calibri" panose="020F050202020403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2B7A7E25-5CFD-4E42-47C2-C8162A3F8FA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07A811-88F1-477C-8CDE-882836DE8207}" type="slidenum">
              <a:rPr kumimoji="0" lang="en-US" sz="1200" b="0" i="0" u="none" strike="noStrike" kern="1200" cap="none" spc="0" normalizeH="0" baseline="0" noProof="0" smtClean="0">
                <a:ln>
                  <a:noFill/>
                </a:ln>
                <a:solidFill>
                  <a:schemeClr val="accent1">
                    <a:lumMod val="60000"/>
                    <a:lumOff val="40000"/>
                  </a:scheme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schemeClr val="accent1">
                  <a:lumMod val="60000"/>
                  <a:lumOff val="40000"/>
                </a:schemeClr>
              </a:solidFill>
              <a:effectLst/>
              <a:uLnTx/>
              <a:uFillTx/>
              <a:latin typeface="Calibri" panose="020F0502020204030204"/>
              <a:ea typeface="+mn-ea"/>
              <a:cs typeface="+mn-cs"/>
            </a:endParaRPr>
          </a:p>
        </p:txBody>
      </p:sp>
      <p:pic>
        <p:nvPicPr>
          <p:cNvPr id="9" name="Picture 8" descr="A group of people in the snow&#10;&#10;Description automatically generated with medium confidence">
            <a:extLst>
              <a:ext uri="{FF2B5EF4-FFF2-40B4-BE49-F238E27FC236}">
                <a16:creationId xmlns:a16="http://schemas.microsoft.com/office/drawing/2014/main" id="{C492A9AB-9E24-D658-64FE-D25C63F7D6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3587" y="1430643"/>
            <a:ext cx="1937912" cy="1331825"/>
          </a:xfrm>
          <a:prstGeom prst="rect">
            <a:avLst/>
          </a:prstGeom>
        </p:spPr>
      </p:pic>
      <p:pic>
        <p:nvPicPr>
          <p:cNvPr id="11" name="Picture 10" descr="A picture containing person, indoor, hand, automaton&#10;&#10;Description automatically generated">
            <a:extLst>
              <a:ext uri="{FF2B5EF4-FFF2-40B4-BE49-F238E27FC236}">
                <a16:creationId xmlns:a16="http://schemas.microsoft.com/office/drawing/2014/main" id="{5034257A-1D88-1B7C-E582-8BE549E9CC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586" y="3549936"/>
            <a:ext cx="1937913" cy="1091194"/>
          </a:xfrm>
          <a:prstGeom prst="rect">
            <a:avLst/>
          </a:prstGeom>
        </p:spPr>
      </p:pic>
      <p:pic>
        <p:nvPicPr>
          <p:cNvPr id="13" name="Picture 12" descr="Graphical user interface&#10;&#10;Description automatically generated">
            <a:extLst>
              <a:ext uri="{FF2B5EF4-FFF2-40B4-BE49-F238E27FC236}">
                <a16:creationId xmlns:a16="http://schemas.microsoft.com/office/drawing/2014/main" id="{56664E5C-FC73-E163-ECA0-B87CBEDD34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7447" y="5152458"/>
            <a:ext cx="2174052" cy="851339"/>
          </a:xfrm>
          <a:prstGeom prst="rect">
            <a:avLst/>
          </a:prstGeom>
        </p:spPr>
      </p:pic>
      <p:sp>
        <p:nvSpPr>
          <p:cNvPr id="2" name="TextBox 1">
            <a:extLst>
              <a:ext uri="{FF2B5EF4-FFF2-40B4-BE49-F238E27FC236}">
                <a16:creationId xmlns:a16="http://schemas.microsoft.com/office/drawing/2014/main" id="{EB61CF97-AC8F-D64E-19FB-6F45B7816ADA}"/>
              </a:ext>
            </a:extLst>
          </p:cNvPr>
          <p:cNvSpPr txBox="1"/>
          <p:nvPr/>
        </p:nvSpPr>
        <p:spPr>
          <a:xfrm>
            <a:off x="6722344" y="5954138"/>
            <a:ext cx="2160396" cy="584775"/>
          </a:xfrm>
          <a:prstGeom prst="rect">
            <a:avLst/>
          </a:prstGeom>
          <a:noFill/>
        </p:spPr>
        <p:txBody>
          <a:bodyPr wrap="square" rtlCol="0">
            <a:spAutoFit/>
          </a:bodyPr>
          <a:lstStyle/>
          <a:p>
            <a:r>
              <a:rPr lang="en-US" sz="1600" dirty="0">
                <a:solidFill>
                  <a:schemeClr val="accent4">
                    <a:lumMod val="60000"/>
                    <a:lumOff val="40000"/>
                  </a:schemeClr>
                </a:solidFill>
              </a:rPr>
              <a:t>Moderna’s mRNA technology </a:t>
            </a:r>
          </a:p>
        </p:txBody>
      </p:sp>
      <p:sp>
        <p:nvSpPr>
          <p:cNvPr id="3" name="TextBox 2">
            <a:extLst>
              <a:ext uri="{FF2B5EF4-FFF2-40B4-BE49-F238E27FC236}">
                <a16:creationId xmlns:a16="http://schemas.microsoft.com/office/drawing/2014/main" id="{85341617-6A57-FB92-1216-6647EAD0EF39}"/>
              </a:ext>
            </a:extLst>
          </p:cNvPr>
          <p:cNvSpPr txBox="1"/>
          <p:nvPr/>
        </p:nvSpPr>
        <p:spPr>
          <a:xfrm>
            <a:off x="6833586" y="4614303"/>
            <a:ext cx="1956288" cy="338554"/>
          </a:xfrm>
          <a:prstGeom prst="rect">
            <a:avLst/>
          </a:prstGeom>
          <a:noFill/>
        </p:spPr>
        <p:txBody>
          <a:bodyPr wrap="square" rtlCol="0">
            <a:spAutoFit/>
          </a:bodyPr>
          <a:lstStyle/>
          <a:p>
            <a:r>
              <a:rPr lang="en-US" sz="1600" dirty="0">
                <a:solidFill>
                  <a:schemeClr val="accent4">
                    <a:lumMod val="60000"/>
                    <a:lumOff val="40000"/>
                  </a:schemeClr>
                </a:solidFill>
              </a:rPr>
              <a:t>Emirates Airlines</a:t>
            </a:r>
          </a:p>
        </p:txBody>
      </p:sp>
      <p:sp>
        <p:nvSpPr>
          <p:cNvPr id="10" name="TextBox 9">
            <a:extLst>
              <a:ext uri="{FF2B5EF4-FFF2-40B4-BE49-F238E27FC236}">
                <a16:creationId xmlns:a16="http://schemas.microsoft.com/office/drawing/2014/main" id="{993A57CC-923C-8D18-8884-8337AA7C6E4F}"/>
              </a:ext>
            </a:extLst>
          </p:cNvPr>
          <p:cNvSpPr txBox="1"/>
          <p:nvPr/>
        </p:nvSpPr>
        <p:spPr>
          <a:xfrm>
            <a:off x="6913266" y="2995206"/>
            <a:ext cx="1708220" cy="369332"/>
          </a:xfrm>
          <a:prstGeom prst="rect">
            <a:avLst/>
          </a:prstGeom>
          <a:noFill/>
        </p:spPr>
        <p:txBody>
          <a:bodyPr wrap="square" rtlCol="0">
            <a:spAutoFit/>
          </a:bodyPr>
          <a:lstStyle/>
          <a:p>
            <a:r>
              <a:rPr lang="en-US" dirty="0">
                <a:solidFill>
                  <a:schemeClr val="accent4">
                    <a:lumMod val="60000"/>
                    <a:lumOff val="40000"/>
                  </a:schemeClr>
                </a:solidFill>
              </a:rPr>
              <a:t>Sand sledding</a:t>
            </a:r>
          </a:p>
        </p:txBody>
      </p:sp>
    </p:spTree>
    <p:extLst>
      <p:ext uri="{BB962C8B-B14F-4D97-AF65-F5344CB8AC3E}">
        <p14:creationId xmlns:p14="http://schemas.microsoft.com/office/powerpoint/2010/main" val="15590432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F97CE2-86E0-71CC-30B1-EDA8B73FB18E}"/>
              </a:ext>
            </a:extLst>
          </p:cNvPr>
          <p:cNvSpPr>
            <a:spLocks noGrp="1"/>
          </p:cNvSpPr>
          <p:nvPr>
            <p:ph type="title"/>
          </p:nvPr>
        </p:nvSpPr>
        <p:spPr/>
        <p:txBody>
          <a:bodyPr/>
          <a:lstStyle/>
          <a:p>
            <a:r>
              <a:rPr lang="en-US" dirty="0">
                <a:solidFill>
                  <a:schemeClr val="accent1">
                    <a:lumMod val="60000"/>
                    <a:lumOff val="40000"/>
                  </a:schemeClr>
                </a:solidFill>
              </a:rPr>
              <a:t>b. Breaking Affinities</a:t>
            </a:r>
          </a:p>
        </p:txBody>
      </p:sp>
      <p:sp>
        <p:nvSpPr>
          <p:cNvPr id="6" name="Content Placeholder 5">
            <a:extLst>
              <a:ext uri="{FF2B5EF4-FFF2-40B4-BE49-F238E27FC236}">
                <a16:creationId xmlns:a16="http://schemas.microsoft.com/office/drawing/2014/main" id="{5E746302-BD95-9057-5DD3-4DAFF21535CA}"/>
              </a:ext>
            </a:extLst>
          </p:cNvPr>
          <p:cNvSpPr>
            <a:spLocks noGrp="1"/>
          </p:cNvSpPr>
          <p:nvPr>
            <p:ph idx="1"/>
          </p:nvPr>
        </p:nvSpPr>
        <p:spPr>
          <a:xfrm>
            <a:off x="628650" y="1825625"/>
            <a:ext cx="4603226" cy="4351338"/>
          </a:xfrm>
        </p:spPr>
        <p:txBody>
          <a:bodyPr>
            <a:normAutofit fontScale="92500" lnSpcReduction="20000"/>
          </a:bodyPr>
          <a:lstStyle/>
          <a:p>
            <a:r>
              <a:rPr lang="en-US" dirty="0"/>
              <a:t>Decoupling: means from ends, products from  resources, etc.</a:t>
            </a:r>
          </a:p>
          <a:p>
            <a:endParaRPr lang="en-US" dirty="0"/>
          </a:p>
          <a:p>
            <a:r>
              <a:rPr lang="en-US" dirty="0"/>
              <a:t>Reshuffling </a:t>
            </a:r>
          </a:p>
          <a:p>
            <a:endParaRPr lang="en-US" dirty="0"/>
          </a:p>
          <a:p>
            <a:r>
              <a:rPr lang="en-US" dirty="0"/>
              <a:t>Considering substitutes (e.g., trust and rules)</a:t>
            </a:r>
          </a:p>
          <a:p>
            <a:endParaRPr lang="en-US" dirty="0"/>
          </a:p>
          <a:p>
            <a:r>
              <a:rPr lang="en-US" dirty="0"/>
              <a:t>Rethinking the safety function (e.g., as benefiting from or contributing to other seemingly unrelated functions)</a:t>
            </a:r>
          </a:p>
          <a:p>
            <a:endParaRPr lang="en-US" dirty="0"/>
          </a:p>
          <a:p>
            <a:endParaRPr lang="en-US" dirty="0"/>
          </a:p>
        </p:txBody>
      </p:sp>
      <p:sp>
        <p:nvSpPr>
          <p:cNvPr id="7" name="Slide Number Placeholder 6">
            <a:extLst>
              <a:ext uri="{FF2B5EF4-FFF2-40B4-BE49-F238E27FC236}">
                <a16:creationId xmlns:a16="http://schemas.microsoft.com/office/drawing/2014/main" id="{2B7A7E25-5CFD-4E42-47C2-C8162A3F8FA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07A811-88F1-477C-8CDE-882836DE8207}" type="slidenum">
              <a:rPr kumimoji="0" lang="en-US" sz="1200" b="0" i="0" u="none" strike="noStrike" kern="1200" cap="none" spc="0" normalizeH="0" baseline="0" noProof="0" smtClean="0">
                <a:ln>
                  <a:noFill/>
                </a:ln>
                <a:solidFill>
                  <a:schemeClr val="accent1">
                    <a:lumMod val="60000"/>
                    <a:lumOff val="40000"/>
                  </a:scheme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schemeClr val="accent1">
                  <a:lumMod val="60000"/>
                  <a:lumOff val="40000"/>
                </a:schemeClr>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2B420C1A-4364-9339-446A-FE0A8D3AF024}"/>
              </a:ext>
            </a:extLst>
          </p:cNvPr>
          <p:cNvSpPr/>
          <p:nvPr/>
        </p:nvSpPr>
        <p:spPr>
          <a:xfrm>
            <a:off x="6174557" y="2036190"/>
            <a:ext cx="631596" cy="320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3C4A0C0B-6C12-F2A6-0C1E-B8DA5E9984F8}"/>
              </a:ext>
            </a:extLst>
          </p:cNvPr>
          <p:cNvSpPr/>
          <p:nvPr/>
        </p:nvSpPr>
        <p:spPr>
          <a:xfrm>
            <a:off x="6174557" y="2929380"/>
            <a:ext cx="631596" cy="2945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82FBD4A7-0763-4E33-C21F-7E76ECEF2450}"/>
              </a:ext>
            </a:extLst>
          </p:cNvPr>
          <p:cNvSpPr/>
          <p:nvPr/>
        </p:nvSpPr>
        <p:spPr>
          <a:xfrm>
            <a:off x="6174557" y="2475399"/>
            <a:ext cx="631596" cy="320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DBDA000-7683-AB82-0B8B-43E7F1E7A32C}"/>
              </a:ext>
            </a:extLst>
          </p:cNvPr>
          <p:cNvSpPr/>
          <p:nvPr/>
        </p:nvSpPr>
        <p:spPr>
          <a:xfrm>
            <a:off x="7486650" y="2021416"/>
            <a:ext cx="631596" cy="32051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A710E237-366F-3584-437E-3A2200E72FAF}"/>
              </a:ext>
            </a:extLst>
          </p:cNvPr>
          <p:cNvSpPr/>
          <p:nvPr/>
        </p:nvSpPr>
        <p:spPr>
          <a:xfrm>
            <a:off x="7486650" y="2475398"/>
            <a:ext cx="631596" cy="32051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0223DB3-D3EA-7C64-2E96-65477FCF71DF}"/>
              </a:ext>
            </a:extLst>
          </p:cNvPr>
          <p:cNvSpPr/>
          <p:nvPr/>
        </p:nvSpPr>
        <p:spPr>
          <a:xfrm>
            <a:off x="7486650" y="2929380"/>
            <a:ext cx="631596" cy="32051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9B286B1E-837C-72BA-0D9E-57DB022B459F}"/>
              </a:ext>
            </a:extLst>
          </p:cNvPr>
          <p:cNvSpPr/>
          <p:nvPr/>
        </p:nvSpPr>
        <p:spPr>
          <a:xfrm>
            <a:off x="6174557" y="4346784"/>
            <a:ext cx="631596" cy="320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C89FF5D-8D37-EF06-F056-B82379D15052}"/>
              </a:ext>
            </a:extLst>
          </p:cNvPr>
          <p:cNvSpPr/>
          <p:nvPr/>
        </p:nvSpPr>
        <p:spPr>
          <a:xfrm>
            <a:off x="6174557" y="4823073"/>
            <a:ext cx="631596" cy="320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F41FB4D-DC48-4FEC-68EA-B5061DDD05A8}"/>
              </a:ext>
            </a:extLst>
          </p:cNvPr>
          <p:cNvSpPr/>
          <p:nvPr/>
        </p:nvSpPr>
        <p:spPr>
          <a:xfrm>
            <a:off x="7486650" y="5334175"/>
            <a:ext cx="631596" cy="320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8AF1EBA9-CD0F-1F5E-103D-5CE405BB0F6A}"/>
              </a:ext>
            </a:extLst>
          </p:cNvPr>
          <p:cNvSpPr/>
          <p:nvPr/>
        </p:nvSpPr>
        <p:spPr>
          <a:xfrm>
            <a:off x="7486650" y="4355818"/>
            <a:ext cx="631596" cy="32051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A35D7CD-3625-BABD-8D6A-8A1F7EC74F25}"/>
              </a:ext>
            </a:extLst>
          </p:cNvPr>
          <p:cNvSpPr/>
          <p:nvPr/>
        </p:nvSpPr>
        <p:spPr>
          <a:xfrm>
            <a:off x="7475849" y="4866906"/>
            <a:ext cx="631596" cy="32051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C91407B-97B8-F2C6-5129-ED866A668314}"/>
              </a:ext>
            </a:extLst>
          </p:cNvPr>
          <p:cNvSpPr/>
          <p:nvPr/>
        </p:nvSpPr>
        <p:spPr>
          <a:xfrm>
            <a:off x="6162381" y="5351568"/>
            <a:ext cx="631596" cy="32051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Arrow Connector 17">
            <a:extLst>
              <a:ext uri="{FF2B5EF4-FFF2-40B4-BE49-F238E27FC236}">
                <a16:creationId xmlns:a16="http://schemas.microsoft.com/office/drawing/2014/main" id="{559B8493-96D3-FA0D-AB87-207A114AB4A6}"/>
              </a:ext>
            </a:extLst>
          </p:cNvPr>
          <p:cNvCxnSpPr>
            <a:stCxn id="2" idx="0"/>
            <a:endCxn id="3" idx="2"/>
          </p:cNvCxnSpPr>
          <p:nvPr/>
        </p:nvCxnSpPr>
        <p:spPr>
          <a:xfrm>
            <a:off x="6490355" y="2036190"/>
            <a:ext cx="0" cy="11877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E7096CA3-1B43-6F85-E369-55212D9D47E1}"/>
              </a:ext>
            </a:extLst>
          </p:cNvPr>
          <p:cNvCxnSpPr/>
          <p:nvPr/>
        </p:nvCxnSpPr>
        <p:spPr>
          <a:xfrm>
            <a:off x="7778219" y="2062114"/>
            <a:ext cx="0" cy="11877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398018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F97CE2-86E0-71CC-30B1-EDA8B73FB18E}"/>
              </a:ext>
            </a:extLst>
          </p:cNvPr>
          <p:cNvSpPr>
            <a:spLocks noGrp="1"/>
          </p:cNvSpPr>
          <p:nvPr>
            <p:ph type="title"/>
          </p:nvPr>
        </p:nvSpPr>
        <p:spPr/>
        <p:txBody>
          <a:bodyPr>
            <a:normAutofit fontScale="90000"/>
          </a:bodyPr>
          <a:lstStyle/>
          <a:p>
            <a:r>
              <a:rPr lang="en-US" dirty="0">
                <a:solidFill>
                  <a:schemeClr val="accent1">
                    <a:lumMod val="60000"/>
                    <a:lumOff val="40000"/>
                  </a:schemeClr>
                </a:solidFill>
              </a:rPr>
              <a:t>c. Mitigating surprises through innovation and experimentation (1)</a:t>
            </a:r>
          </a:p>
        </p:txBody>
      </p:sp>
      <p:sp>
        <p:nvSpPr>
          <p:cNvPr id="6" name="Content Placeholder 5">
            <a:extLst>
              <a:ext uri="{FF2B5EF4-FFF2-40B4-BE49-F238E27FC236}">
                <a16:creationId xmlns:a16="http://schemas.microsoft.com/office/drawing/2014/main" id="{5E746302-BD95-9057-5DD3-4DAFF21535CA}"/>
              </a:ext>
            </a:extLst>
          </p:cNvPr>
          <p:cNvSpPr>
            <a:spLocks noGrp="1"/>
          </p:cNvSpPr>
          <p:nvPr>
            <p:ph idx="1"/>
          </p:nvPr>
        </p:nvSpPr>
        <p:spPr/>
        <p:txBody>
          <a:bodyPr>
            <a:normAutofit fontScale="92500" lnSpcReduction="10000"/>
          </a:bodyPr>
          <a:lstStyle/>
          <a:p>
            <a:r>
              <a:rPr lang="en-US" dirty="0">
                <a:latin typeface="Calibri" panose="020F0502020204030204" pitchFamily="34" charset="0"/>
                <a:ea typeface="Calibri" panose="020F0502020204030204" pitchFamily="34" charset="0"/>
                <a:cs typeface="Arial" panose="020B0604020202020204" pitchFamily="34" charset="0"/>
              </a:rPr>
              <a:t>Not all surprises are negative</a:t>
            </a:r>
          </a:p>
          <a:p>
            <a:r>
              <a:rPr lang="en-US" dirty="0">
                <a:latin typeface="Calibri" panose="020F0502020204030204" pitchFamily="34" charset="0"/>
                <a:ea typeface="Calibri" panose="020F0502020204030204" pitchFamily="34" charset="0"/>
                <a:cs typeface="Arial" panose="020B0604020202020204" pitchFamily="34" charset="0"/>
              </a:rPr>
              <a:t>Consider the complementarity of reliability and innovation (e.g., as forms of discontinuities)</a:t>
            </a:r>
          </a:p>
          <a:p>
            <a:pPr lvl="1"/>
            <a:r>
              <a:rPr lang="en-US" dirty="0">
                <a:latin typeface="Calibri" panose="020F0502020204030204" pitchFamily="34" charset="0"/>
                <a:ea typeface="Calibri" panose="020F0502020204030204" pitchFamily="34" charset="0"/>
                <a:cs typeface="Arial" panose="020B0604020202020204" pitchFamily="34" charset="0"/>
              </a:rPr>
              <a:t>Covid 19 accelerating innovation. </a:t>
            </a:r>
          </a:p>
          <a:p>
            <a:pPr lvl="1"/>
            <a:r>
              <a:rPr lang="en-US" dirty="0">
                <a:latin typeface="Calibri" panose="020F0502020204030204" pitchFamily="34" charset="0"/>
                <a:ea typeface="Calibri" panose="020F0502020204030204" pitchFamily="34" charset="0"/>
                <a:cs typeface="Arial" panose="020B0604020202020204" pitchFamily="34" charset="0"/>
              </a:rPr>
              <a:t>Dual roles at DARPA </a:t>
            </a:r>
          </a:p>
          <a:p>
            <a:r>
              <a:rPr lang="en-US" dirty="0">
                <a:latin typeface="Calibri" panose="020F0502020204030204" pitchFamily="34" charset="0"/>
                <a:ea typeface="Calibri" panose="020F0502020204030204" pitchFamily="34" charset="0"/>
                <a:cs typeface="Arial" panose="020B0604020202020204" pitchFamily="34" charset="0"/>
              </a:rPr>
              <a:t>Creativity and imagination are not only servicing innovation-centered organizations.</a:t>
            </a:r>
          </a:p>
          <a:p>
            <a:pPr lvl="1"/>
            <a:r>
              <a:rPr lang="en-US" dirty="0">
                <a:latin typeface="Calibri" panose="020F0502020204030204" pitchFamily="34" charset="0"/>
                <a:ea typeface="Calibri" panose="020F0502020204030204" pitchFamily="34" charset="0"/>
                <a:cs typeface="Arial" panose="020B0604020202020204" pitchFamily="34" charset="0"/>
              </a:rPr>
              <a:t>They are decisive in anticipating, preempting and responding to surprises</a:t>
            </a:r>
          </a:p>
          <a:p>
            <a:pPr lvl="1"/>
            <a:r>
              <a:rPr lang="en-US" dirty="0">
                <a:latin typeface="Calibri" panose="020F0502020204030204" pitchFamily="34" charset="0"/>
                <a:ea typeface="Calibri" panose="020F0502020204030204" pitchFamily="34" charset="0"/>
                <a:cs typeface="Arial" panose="020B0604020202020204" pitchFamily="34" charset="0"/>
              </a:rPr>
              <a:t>For instance, identifying unimagined combinations (e.g., using </a:t>
            </a:r>
            <a:r>
              <a:rPr lang="en-US" dirty="0" err="1">
                <a:latin typeface="Calibri" panose="020F0502020204030204" pitchFamily="34" charset="0"/>
                <a:ea typeface="Calibri" panose="020F0502020204030204" pitchFamily="34" charset="0"/>
                <a:cs typeface="Arial" panose="020B0604020202020204" pitchFamily="34" charset="0"/>
              </a:rPr>
              <a:t>ChatGPT</a:t>
            </a:r>
            <a:r>
              <a:rPr lang="en-US" dirty="0">
                <a:latin typeface="Calibri" panose="020F0502020204030204" pitchFamily="34" charset="0"/>
                <a:ea typeface="Calibri" panose="020F0502020204030204" pitchFamily="34" charset="0"/>
                <a:cs typeface="Arial" panose="020B0604020202020204" pitchFamily="34" charset="0"/>
              </a:rPr>
              <a:t>). </a:t>
            </a:r>
          </a:p>
          <a:p>
            <a:r>
              <a:rPr lang="en-US" dirty="0">
                <a:latin typeface="Calibri" panose="020F0502020204030204" pitchFamily="34" charset="0"/>
                <a:ea typeface="Calibri" panose="020F0502020204030204" pitchFamily="34" charset="0"/>
                <a:cs typeface="Arial" panose="020B0604020202020204" pitchFamily="34" charset="0"/>
              </a:rPr>
              <a:t>Delayed discovery </a:t>
            </a:r>
          </a:p>
        </p:txBody>
      </p:sp>
      <p:sp>
        <p:nvSpPr>
          <p:cNvPr id="7" name="Slide Number Placeholder 6">
            <a:extLst>
              <a:ext uri="{FF2B5EF4-FFF2-40B4-BE49-F238E27FC236}">
                <a16:creationId xmlns:a16="http://schemas.microsoft.com/office/drawing/2014/main" id="{2B7A7E25-5CFD-4E42-47C2-C8162A3F8FA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07A811-88F1-477C-8CDE-882836DE8207}" type="slidenum">
              <a:rPr kumimoji="0" lang="en-US" sz="1200" b="0" i="0" u="none" strike="noStrike" kern="1200" cap="none" spc="0" normalizeH="0" baseline="0" noProof="0" smtClean="0">
                <a:ln>
                  <a:noFill/>
                </a:ln>
                <a:solidFill>
                  <a:schemeClr val="accent1">
                    <a:lumMod val="60000"/>
                    <a:lumOff val="40000"/>
                  </a:scheme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schemeClr val="accent1">
                  <a:lumMod val="60000"/>
                  <a:lumOff val="4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339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1000"/>
                                        <p:tgtEl>
                                          <p:spTgt spid="6">
                                            <p:txEl>
                                              <p:pRg st="3" end="3"/>
                                            </p:txEl>
                                          </p:spTgt>
                                        </p:tgtEl>
                                      </p:cBhvr>
                                    </p:animEffect>
                                    <p:anim calcmode="lin" valueType="num">
                                      <p:cBhvr>
                                        <p:cTn id="2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1000"/>
                                        <p:tgtEl>
                                          <p:spTgt spid="6">
                                            <p:txEl>
                                              <p:pRg st="4" end="4"/>
                                            </p:txEl>
                                          </p:spTgt>
                                        </p:tgtEl>
                                      </p:cBhvr>
                                    </p:animEffect>
                                    <p:anim calcmode="lin" valueType="num">
                                      <p:cBhvr>
                                        <p:cTn id="3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Effect transition="in" filter="fade">
                                      <p:cBhvr>
                                        <p:cTn id="36" dur="1000"/>
                                        <p:tgtEl>
                                          <p:spTgt spid="6">
                                            <p:txEl>
                                              <p:pRg st="5" end="5"/>
                                            </p:txEl>
                                          </p:spTgt>
                                        </p:tgtEl>
                                      </p:cBhvr>
                                    </p:animEffect>
                                    <p:anim calcmode="lin" valueType="num">
                                      <p:cBhvr>
                                        <p:cTn id="37"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animEffect transition="in" filter="fade">
                                      <p:cBhvr>
                                        <p:cTn id="41" dur="1000"/>
                                        <p:tgtEl>
                                          <p:spTgt spid="6">
                                            <p:txEl>
                                              <p:pRg st="6" end="6"/>
                                            </p:txEl>
                                          </p:spTgt>
                                        </p:tgtEl>
                                      </p:cBhvr>
                                    </p:animEffect>
                                    <p:anim calcmode="lin" valueType="num">
                                      <p:cBhvr>
                                        <p:cTn id="42"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6">
                                            <p:txEl>
                                              <p:pRg st="7" end="7"/>
                                            </p:txEl>
                                          </p:spTgt>
                                        </p:tgtEl>
                                        <p:attrNameLst>
                                          <p:attrName>style.visibility</p:attrName>
                                        </p:attrNameLst>
                                      </p:cBhvr>
                                      <p:to>
                                        <p:strVal val="visible"/>
                                      </p:to>
                                    </p:set>
                                    <p:animEffect transition="in" filter="fade">
                                      <p:cBhvr>
                                        <p:cTn id="48" dur="1000"/>
                                        <p:tgtEl>
                                          <p:spTgt spid="6">
                                            <p:txEl>
                                              <p:pRg st="7" end="7"/>
                                            </p:txEl>
                                          </p:spTgt>
                                        </p:tgtEl>
                                      </p:cBhvr>
                                    </p:animEffect>
                                    <p:anim calcmode="lin" valueType="num">
                                      <p:cBhvr>
                                        <p:cTn id="49"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F97CE2-86E0-71CC-30B1-EDA8B73FB18E}"/>
              </a:ext>
            </a:extLst>
          </p:cNvPr>
          <p:cNvSpPr>
            <a:spLocks noGrp="1"/>
          </p:cNvSpPr>
          <p:nvPr>
            <p:ph type="title"/>
          </p:nvPr>
        </p:nvSpPr>
        <p:spPr/>
        <p:txBody>
          <a:bodyPr>
            <a:normAutofit fontScale="90000"/>
          </a:bodyPr>
          <a:lstStyle/>
          <a:p>
            <a:r>
              <a:rPr lang="en-US" dirty="0">
                <a:solidFill>
                  <a:schemeClr val="accent1">
                    <a:lumMod val="60000"/>
                    <a:lumOff val="40000"/>
                  </a:schemeClr>
                </a:solidFill>
              </a:rPr>
              <a:t>c. Mitigating surprises through innovation and experimentation (2)</a:t>
            </a:r>
          </a:p>
        </p:txBody>
      </p:sp>
      <p:sp>
        <p:nvSpPr>
          <p:cNvPr id="6" name="Content Placeholder 5">
            <a:extLst>
              <a:ext uri="{FF2B5EF4-FFF2-40B4-BE49-F238E27FC236}">
                <a16:creationId xmlns:a16="http://schemas.microsoft.com/office/drawing/2014/main" id="{5E746302-BD95-9057-5DD3-4DAFF21535CA}"/>
              </a:ext>
            </a:extLst>
          </p:cNvPr>
          <p:cNvSpPr>
            <a:spLocks noGrp="1"/>
          </p:cNvSpPr>
          <p:nvPr>
            <p:ph idx="1"/>
          </p:nvPr>
        </p:nvSpPr>
        <p:spPr/>
        <p:txBody>
          <a:bodyPr>
            <a:normAutofit fontScale="92500" lnSpcReduction="10000"/>
          </a:bodyPr>
          <a:lstStyle/>
          <a:p>
            <a:r>
              <a:rPr lang="en-US" dirty="0">
                <a:latin typeface="Calibri" panose="020F0502020204030204" pitchFamily="34" charset="0"/>
                <a:ea typeface="Calibri" panose="020F0502020204030204" pitchFamily="34" charset="0"/>
                <a:cs typeface="Arial" panose="020B0604020202020204" pitchFamily="34" charset="0"/>
              </a:rPr>
              <a:t>Innovations can help combat threats ( e.g., IBM’s “accelerated discovery”)</a:t>
            </a:r>
          </a:p>
          <a:p>
            <a:endParaRPr lang="en-US" sz="2800" dirty="0">
              <a:effectLst/>
              <a:latin typeface="Calibri" panose="020F0502020204030204" pitchFamily="34" charset="0"/>
              <a:ea typeface="Calibri" panose="020F0502020204030204" pitchFamily="34" charset="0"/>
              <a:cs typeface="Arial" panose="020B0604020202020204" pitchFamily="34" charset="0"/>
            </a:endParaRPr>
          </a:p>
          <a:p>
            <a:r>
              <a:rPr lang="en-US" dirty="0"/>
              <a:t>Intelligent experimentation </a:t>
            </a:r>
          </a:p>
          <a:p>
            <a:endParaRPr lang="en-US" dirty="0"/>
          </a:p>
          <a:p>
            <a:r>
              <a:rPr lang="en-US" dirty="0"/>
              <a:t>"The best way to predict the future is to create it" (Abraham Lincoln)</a:t>
            </a:r>
          </a:p>
          <a:p>
            <a:endParaRPr lang="en-US" dirty="0"/>
          </a:p>
          <a:p>
            <a:r>
              <a:rPr lang="en-US" dirty="0"/>
              <a:t>Alternatively, one needs to be quick in identifying and assimilating new, cutting-edge technologies and solutions</a:t>
            </a:r>
          </a:p>
        </p:txBody>
      </p:sp>
      <p:sp>
        <p:nvSpPr>
          <p:cNvPr id="7" name="Slide Number Placeholder 6">
            <a:extLst>
              <a:ext uri="{FF2B5EF4-FFF2-40B4-BE49-F238E27FC236}">
                <a16:creationId xmlns:a16="http://schemas.microsoft.com/office/drawing/2014/main" id="{2B7A7E25-5CFD-4E42-47C2-C8162A3F8FA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07A811-88F1-477C-8CDE-882836DE8207}" type="slidenum">
              <a:rPr kumimoji="0" lang="en-US" sz="1200" b="0" i="0" u="none" strike="noStrike" kern="1200" cap="none" spc="0" normalizeH="0" baseline="0" noProof="0" smtClean="0">
                <a:ln>
                  <a:noFill/>
                </a:ln>
                <a:solidFill>
                  <a:schemeClr val="accent1">
                    <a:lumMod val="60000"/>
                    <a:lumOff val="40000"/>
                  </a:scheme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schemeClr val="accent1">
                  <a:lumMod val="60000"/>
                  <a:lumOff val="4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017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1000"/>
                                        <p:tgtEl>
                                          <p:spTgt spid="6">
                                            <p:txEl>
                                              <p:pRg st="6" end="6"/>
                                            </p:txEl>
                                          </p:spTgt>
                                        </p:tgtEl>
                                      </p:cBhvr>
                                    </p:animEffect>
                                    <p:anim calcmode="lin" valueType="num">
                                      <p:cBhvr>
                                        <p:cTn id="29"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16EC0-C72E-E91F-C164-A904DADED1BD}"/>
              </a:ext>
            </a:extLst>
          </p:cNvPr>
          <p:cNvSpPr>
            <a:spLocks noGrp="1"/>
          </p:cNvSpPr>
          <p:nvPr>
            <p:ph type="title"/>
          </p:nvPr>
        </p:nvSpPr>
        <p:spPr/>
        <p:txBody>
          <a:bodyPr>
            <a:normAutofit fontScale="90000"/>
          </a:bodyPr>
          <a:lstStyle/>
          <a:p>
            <a:pPr algn="ctr"/>
            <a:br>
              <a:rPr lang="en-US" sz="3600" dirty="0"/>
            </a:br>
            <a:br>
              <a:rPr lang="en-US" sz="3600" dirty="0"/>
            </a:br>
            <a:br>
              <a:rPr lang="en-US" sz="3600" dirty="0"/>
            </a:br>
            <a:r>
              <a:rPr lang="en-US" sz="6700" dirty="0">
                <a:solidFill>
                  <a:schemeClr val="accent1">
                    <a:lumMod val="60000"/>
                    <a:lumOff val="40000"/>
                  </a:schemeClr>
                </a:solidFill>
              </a:rPr>
              <a:t>IV. </a:t>
            </a:r>
            <a:r>
              <a:rPr lang="en-US" sz="6700" b="1" dirty="0">
                <a:solidFill>
                  <a:schemeClr val="accent1">
                    <a:lumMod val="60000"/>
                    <a:lumOff val="40000"/>
                  </a:schemeClr>
                </a:solidFill>
              </a:rPr>
              <a:t>Summary and contributions </a:t>
            </a:r>
            <a:br>
              <a:rPr lang="en-US" sz="3600" dirty="0"/>
            </a:br>
            <a:br>
              <a:rPr lang="en-US" sz="3600" dirty="0"/>
            </a:br>
            <a:br>
              <a:rPr lang="en-US" sz="3600" dirty="0"/>
            </a:br>
            <a:endParaRPr lang="en-US" sz="3600" dirty="0"/>
          </a:p>
        </p:txBody>
      </p:sp>
      <p:sp>
        <p:nvSpPr>
          <p:cNvPr id="3" name="Text Placeholder 2">
            <a:extLst>
              <a:ext uri="{FF2B5EF4-FFF2-40B4-BE49-F238E27FC236}">
                <a16:creationId xmlns:a16="http://schemas.microsoft.com/office/drawing/2014/main" id="{D4C55C3C-8F88-2825-8C51-E9B8B51405BB}"/>
              </a:ext>
            </a:extLst>
          </p:cNvPr>
          <p:cNvSpPr>
            <a:spLocks noGrp="1"/>
          </p:cNvSpPr>
          <p:nvPr>
            <p:ph type="body" idx="1"/>
          </p:nvPr>
        </p:nvSpPr>
        <p:spPr/>
        <p:txBody>
          <a:bodyPr/>
          <a:lstStyle/>
          <a:p>
            <a:endParaRPr lang="en-US" dirty="0"/>
          </a:p>
          <a:p>
            <a:endParaRPr lang="en-US" dirty="0"/>
          </a:p>
          <a:p>
            <a:endParaRPr lang="en-US" dirty="0"/>
          </a:p>
        </p:txBody>
      </p:sp>
      <p:sp>
        <p:nvSpPr>
          <p:cNvPr id="7" name="Slide Number Placeholder 6">
            <a:extLst>
              <a:ext uri="{FF2B5EF4-FFF2-40B4-BE49-F238E27FC236}">
                <a16:creationId xmlns:a16="http://schemas.microsoft.com/office/drawing/2014/main" id="{2B7A7E25-5CFD-4E42-47C2-C8162A3F8FA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07A811-88F1-477C-8CDE-882836DE8207}" type="slidenum">
              <a:rPr kumimoji="0" lang="en-US" sz="1200" b="0" i="0" u="none" strike="noStrike" kern="1200" cap="none" spc="0" normalizeH="0" baseline="0" noProof="0" smtClean="0">
                <a:ln>
                  <a:noFill/>
                </a:ln>
                <a:solidFill>
                  <a:schemeClr val="accent1">
                    <a:lumMod val="60000"/>
                    <a:lumOff val="40000"/>
                  </a:scheme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schemeClr val="accent1">
                  <a:lumMod val="60000"/>
                  <a:lumOff val="4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839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16EC0-C72E-E91F-C164-A904DADED1BD}"/>
              </a:ext>
            </a:extLst>
          </p:cNvPr>
          <p:cNvSpPr>
            <a:spLocks noGrp="1"/>
          </p:cNvSpPr>
          <p:nvPr>
            <p:ph type="title"/>
          </p:nvPr>
        </p:nvSpPr>
        <p:spPr/>
        <p:txBody>
          <a:bodyPr>
            <a:normAutofit fontScale="90000"/>
          </a:bodyPr>
          <a:lstStyle/>
          <a:p>
            <a:br>
              <a:rPr lang="en-US" sz="3600" dirty="0"/>
            </a:br>
            <a:br>
              <a:rPr lang="en-US" sz="3600" dirty="0"/>
            </a:br>
            <a:br>
              <a:rPr lang="en-US" sz="3600" dirty="0"/>
            </a:br>
            <a:r>
              <a:rPr lang="en-US" dirty="0">
                <a:solidFill>
                  <a:schemeClr val="accent1">
                    <a:lumMod val="60000"/>
                    <a:lumOff val="40000"/>
                  </a:schemeClr>
                </a:solidFill>
              </a:rPr>
              <a:t>Key Contributions: the phenomenon </a:t>
            </a:r>
            <a:br>
              <a:rPr lang="en-US" sz="3600" dirty="0"/>
            </a:br>
            <a:br>
              <a:rPr lang="en-US" sz="3600" dirty="0"/>
            </a:br>
            <a:br>
              <a:rPr lang="en-US" sz="3600" dirty="0"/>
            </a:br>
            <a:endParaRPr lang="en-US" sz="3600" dirty="0"/>
          </a:p>
        </p:txBody>
      </p:sp>
      <p:sp>
        <p:nvSpPr>
          <p:cNvPr id="3" name="Text Placeholder 2">
            <a:extLst>
              <a:ext uri="{FF2B5EF4-FFF2-40B4-BE49-F238E27FC236}">
                <a16:creationId xmlns:a16="http://schemas.microsoft.com/office/drawing/2014/main" id="{D4C55C3C-8F88-2825-8C51-E9B8B51405BB}"/>
              </a:ext>
            </a:extLst>
          </p:cNvPr>
          <p:cNvSpPr>
            <a:spLocks noGrp="1"/>
          </p:cNvSpPr>
          <p:nvPr>
            <p:ph idx="1"/>
          </p:nvPr>
        </p:nvSpPr>
        <p:spPr/>
        <p:txBody>
          <a:bodyPr/>
          <a:lstStyle/>
          <a:p>
            <a:r>
              <a:rPr lang="en-US" sz="2400" dirty="0">
                <a:ea typeface="Calibri" panose="020F0502020204030204" pitchFamily="34" charset="0"/>
              </a:rPr>
              <a:t>S</a:t>
            </a:r>
            <a:r>
              <a:rPr lang="en-US" sz="2400" dirty="0">
                <a:effectLst/>
                <a:ea typeface="Calibri" panose="020F0502020204030204" pitchFamily="34" charset="0"/>
              </a:rPr>
              <a:t>hedding light on the significant, yet often misunderstood, and increasingly prevalent phenomenon of interlocking surprises. </a:t>
            </a:r>
          </a:p>
          <a:p>
            <a:r>
              <a:rPr lang="en-US" sz="2400" dirty="0">
                <a:effectLst/>
                <a:ea typeface="Calibri" panose="020F0502020204030204" pitchFamily="34" charset="0"/>
              </a:rPr>
              <a:t>Providing a framework aimed at enhancing our understanding of the nature of interlocking surprises, including their primary sources and the ways in which they emerge and manifest.</a:t>
            </a:r>
          </a:p>
          <a:p>
            <a:r>
              <a:rPr lang="en-US" sz="2400" dirty="0">
                <a:effectLst/>
                <a:ea typeface="Calibri" panose="020F0502020204030204" pitchFamily="34" charset="0"/>
              </a:rPr>
              <a:t>Exploring the theoretical and practical implications associated with interlocking surprises and identifying potential strategies for recipient organizations to mitigate the likelihood and severity of adverse outcomes.</a:t>
            </a:r>
          </a:p>
          <a:p>
            <a:endParaRPr lang="en-US" sz="2000" dirty="0"/>
          </a:p>
          <a:p>
            <a:endParaRPr lang="en-US" dirty="0"/>
          </a:p>
        </p:txBody>
      </p:sp>
      <p:sp>
        <p:nvSpPr>
          <p:cNvPr id="7" name="Slide Number Placeholder 6">
            <a:extLst>
              <a:ext uri="{FF2B5EF4-FFF2-40B4-BE49-F238E27FC236}">
                <a16:creationId xmlns:a16="http://schemas.microsoft.com/office/drawing/2014/main" id="{2B7A7E25-5CFD-4E42-47C2-C8162A3F8FA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07A811-88F1-477C-8CDE-882836DE8207}" type="slidenum">
              <a:rPr kumimoji="0" lang="en-US" sz="1200" b="0" i="0" u="none" strike="noStrike" kern="1200" cap="none" spc="0" normalizeH="0" baseline="0" noProof="0" smtClean="0">
                <a:ln>
                  <a:noFill/>
                </a:ln>
                <a:solidFill>
                  <a:schemeClr val="accent1">
                    <a:lumMod val="60000"/>
                    <a:lumOff val="40000"/>
                  </a:scheme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schemeClr val="accent1">
                  <a:lumMod val="60000"/>
                  <a:lumOff val="4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835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16EC0-C72E-E91F-C164-A904DADED1BD}"/>
              </a:ext>
            </a:extLst>
          </p:cNvPr>
          <p:cNvSpPr>
            <a:spLocks noGrp="1"/>
          </p:cNvSpPr>
          <p:nvPr>
            <p:ph type="title"/>
          </p:nvPr>
        </p:nvSpPr>
        <p:spPr/>
        <p:txBody>
          <a:bodyPr>
            <a:normAutofit fontScale="90000"/>
          </a:bodyPr>
          <a:lstStyle/>
          <a:p>
            <a:br>
              <a:rPr lang="en-US" sz="3600" dirty="0"/>
            </a:br>
            <a:br>
              <a:rPr lang="en-US" sz="3600" dirty="0"/>
            </a:br>
            <a:br>
              <a:rPr lang="en-US" sz="3600" dirty="0"/>
            </a:br>
            <a:r>
              <a:rPr lang="en-US" dirty="0">
                <a:solidFill>
                  <a:schemeClr val="accent1">
                    <a:lumMod val="60000"/>
                    <a:lumOff val="40000"/>
                  </a:schemeClr>
                </a:solidFill>
              </a:rPr>
              <a:t>Key Contributions: the phenomenon </a:t>
            </a:r>
            <a:br>
              <a:rPr lang="en-US" sz="3600" dirty="0"/>
            </a:br>
            <a:br>
              <a:rPr lang="en-US" sz="3600" dirty="0"/>
            </a:br>
            <a:br>
              <a:rPr lang="en-US" sz="3600" dirty="0"/>
            </a:br>
            <a:endParaRPr lang="en-US" sz="3600" dirty="0"/>
          </a:p>
        </p:txBody>
      </p:sp>
      <p:sp>
        <p:nvSpPr>
          <p:cNvPr id="3" name="Text Placeholder 2">
            <a:extLst>
              <a:ext uri="{FF2B5EF4-FFF2-40B4-BE49-F238E27FC236}">
                <a16:creationId xmlns:a16="http://schemas.microsoft.com/office/drawing/2014/main" id="{D4C55C3C-8F88-2825-8C51-E9B8B51405BB}"/>
              </a:ext>
            </a:extLst>
          </p:cNvPr>
          <p:cNvSpPr>
            <a:spLocks noGrp="1"/>
          </p:cNvSpPr>
          <p:nvPr>
            <p:ph idx="1"/>
          </p:nvPr>
        </p:nvSpPr>
        <p:spPr/>
        <p:txBody>
          <a:bodyPr/>
          <a:lstStyle/>
          <a:p>
            <a:r>
              <a:rPr lang="en-US" sz="2400" dirty="0"/>
              <a:t>While the specific manifestations of interlocking surprises may vary, their enduring presence is undeniable. </a:t>
            </a:r>
          </a:p>
          <a:p>
            <a:r>
              <a:rPr lang="en-US" sz="2400" dirty="0"/>
              <a:t>The increasing interconnectivity among humans and devices, coupled with the tighter integration of humans with their natural environment, will provide further opportunities to employ the concept of interlocking surprises as:</a:t>
            </a:r>
          </a:p>
          <a:p>
            <a:pPr lvl="1"/>
            <a:r>
              <a:rPr lang="en-US" sz="2000" dirty="0"/>
              <a:t>A descriptive term, </a:t>
            </a:r>
          </a:p>
          <a:p>
            <a:pPr lvl="1"/>
            <a:r>
              <a:rPr lang="en-US" sz="2000" dirty="0"/>
              <a:t>An explanatory tool, and </a:t>
            </a:r>
          </a:p>
          <a:p>
            <a:pPr lvl="1"/>
            <a:r>
              <a:rPr lang="en-US" sz="2000" dirty="0"/>
              <a:t>A boundary object for communities of practice. </a:t>
            </a:r>
          </a:p>
          <a:p>
            <a:r>
              <a:rPr lang="en-US" sz="2400" dirty="0"/>
              <a:t>Treating surprise as an isolated, linear phenomenon may no longer suffice.</a:t>
            </a:r>
          </a:p>
          <a:p>
            <a:endParaRPr lang="en-US" dirty="0"/>
          </a:p>
        </p:txBody>
      </p:sp>
      <p:sp>
        <p:nvSpPr>
          <p:cNvPr id="7" name="Slide Number Placeholder 6">
            <a:extLst>
              <a:ext uri="{FF2B5EF4-FFF2-40B4-BE49-F238E27FC236}">
                <a16:creationId xmlns:a16="http://schemas.microsoft.com/office/drawing/2014/main" id="{2B7A7E25-5CFD-4E42-47C2-C8162A3F8FA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07A811-88F1-477C-8CDE-882836DE8207}" type="slidenum">
              <a:rPr kumimoji="0" lang="en-US" sz="1200" b="0" i="0" u="none" strike="noStrike" kern="1200" cap="none" spc="0" normalizeH="0" baseline="0" noProof="0" smtClean="0">
                <a:ln>
                  <a:noFill/>
                </a:ln>
                <a:solidFill>
                  <a:schemeClr val="accent1">
                    <a:lumMod val="60000"/>
                    <a:lumOff val="40000"/>
                  </a:scheme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schemeClr val="accent1">
                  <a:lumMod val="60000"/>
                  <a:lumOff val="4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943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16EC0-C72E-E91F-C164-A904DADED1BD}"/>
              </a:ext>
            </a:extLst>
          </p:cNvPr>
          <p:cNvSpPr>
            <a:spLocks noGrp="1"/>
          </p:cNvSpPr>
          <p:nvPr>
            <p:ph type="title"/>
          </p:nvPr>
        </p:nvSpPr>
        <p:spPr/>
        <p:txBody>
          <a:bodyPr>
            <a:normAutofit fontScale="90000"/>
          </a:bodyPr>
          <a:lstStyle/>
          <a:p>
            <a:br>
              <a:rPr lang="en-US" sz="3600" dirty="0"/>
            </a:br>
            <a:br>
              <a:rPr lang="en-US" sz="3600" dirty="0"/>
            </a:br>
            <a:br>
              <a:rPr lang="en-US" sz="3600" dirty="0"/>
            </a:br>
            <a:r>
              <a:rPr lang="en-US" dirty="0">
                <a:solidFill>
                  <a:schemeClr val="accent1">
                    <a:lumMod val="60000"/>
                    <a:lumOff val="40000"/>
                  </a:schemeClr>
                </a:solidFill>
              </a:rPr>
              <a:t>Key Contributions: a newly proposed concept of surprise</a:t>
            </a:r>
            <a:br>
              <a:rPr lang="en-US" sz="3600" dirty="0"/>
            </a:br>
            <a:br>
              <a:rPr lang="en-US" sz="3600" dirty="0"/>
            </a:br>
            <a:br>
              <a:rPr lang="en-US" sz="3600" dirty="0"/>
            </a:br>
            <a:endParaRPr lang="en-US" sz="3600" dirty="0"/>
          </a:p>
        </p:txBody>
      </p:sp>
      <p:sp>
        <p:nvSpPr>
          <p:cNvPr id="3" name="Text Placeholder 2">
            <a:extLst>
              <a:ext uri="{FF2B5EF4-FFF2-40B4-BE49-F238E27FC236}">
                <a16:creationId xmlns:a16="http://schemas.microsoft.com/office/drawing/2014/main" id="{D4C55C3C-8F88-2825-8C51-E9B8B51405BB}"/>
              </a:ext>
            </a:extLst>
          </p:cNvPr>
          <p:cNvSpPr>
            <a:spLocks noGrp="1"/>
          </p:cNvSpPr>
          <p:nvPr>
            <p:ph idx="1"/>
          </p:nvPr>
        </p:nvSpPr>
        <p:spPr/>
        <p:txBody>
          <a:bodyPr/>
          <a:lstStyle/>
          <a:p>
            <a:r>
              <a:rPr lang="en-US" sz="2400" dirty="0"/>
              <a:t>Draws upon a relational process worldview</a:t>
            </a:r>
          </a:p>
          <a:p>
            <a:r>
              <a:rPr lang="en-US" sz="2400" dirty="0"/>
              <a:t>Promotes a more ‘macro’, ecological and diachronic understanding of surprise, forging stronger connections with innovation and discontinuities, and exploring their potential to offer counter-measures.</a:t>
            </a:r>
          </a:p>
          <a:p>
            <a:pPr lvl="1"/>
            <a:r>
              <a:rPr lang="en-US" sz="2000" dirty="0"/>
              <a:t>A wider lens on what individuals experience momentarily </a:t>
            </a:r>
          </a:p>
          <a:p>
            <a:r>
              <a:rPr lang="en-US" sz="2400" dirty="0"/>
              <a:t>Surprises not only interlock but also possess surprising interlocking aspects of their own.</a:t>
            </a:r>
          </a:p>
          <a:p>
            <a:endParaRPr lang="en-US" dirty="0"/>
          </a:p>
        </p:txBody>
      </p:sp>
      <p:sp>
        <p:nvSpPr>
          <p:cNvPr id="7" name="Slide Number Placeholder 6">
            <a:extLst>
              <a:ext uri="{FF2B5EF4-FFF2-40B4-BE49-F238E27FC236}">
                <a16:creationId xmlns:a16="http://schemas.microsoft.com/office/drawing/2014/main" id="{2B7A7E25-5CFD-4E42-47C2-C8162A3F8FA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07A811-88F1-477C-8CDE-882836DE8207}" type="slidenum">
              <a:rPr kumimoji="0" lang="en-US" sz="1200" b="0" i="0" u="none" strike="noStrike" kern="1200" cap="none" spc="0" normalizeH="0" baseline="0" noProof="0" smtClean="0">
                <a:ln>
                  <a:noFill/>
                </a:ln>
                <a:solidFill>
                  <a:schemeClr val="accent1">
                    <a:lumMod val="60000"/>
                    <a:lumOff val="40000"/>
                  </a:scheme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schemeClr val="accent1">
                  <a:lumMod val="60000"/>
                  <a:lumOff val="4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613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104A24-6B9F-491E-E635-A79A8005EA04}"/>
              </a:ext>
            </a:extLst>
          </p:cNvPr>
          <p:cNvSpPr>
            <a:spLocks noGrp="1"/>
          </p:cNvSpPr>
          <p:nvPr>
            <p:ph type="title"/>
          </p:nvPr>
        </p:nvSpPr>
        <p:spPr/>
        <p:txBody>
          <a:bodyPr/>
          <a:lstStyle/>
          <a:p>
            <a:r>
              <a:rPr lang="en-US" dirty="0">
                <a:solidFill>
                  <a:schemeClr val="accent5">
                    <a:lumMod val="60000"/>
                    <a:lumOff val="40000"/>
                  </a:schemeClr>
                </a:solidFill>
              </a:rPr>
              <a:t>What have we seen so far?</a:t>
            </a:r>
          </a:p>
        </p:txBody>
      </p:sp>
      <p:sp>
        <p:nvSpPr>
          <p:cNvPr id="5" name="Content Placeholder 4">
            <a:extLst>
              <a:ext uri="{FF2B5EF4-FFF2-40B4-BE49-F238E27FC236}">
                <a16:creationId xmlns:a16="http://schemas.microsoft.com/office/drawing/2014/main" id="{08E828F6-88ED-FD52-D956-21E89074A16B}"/>
              </a:ext>
            </a:extLst>
          </p:cNvPr>
          <p:cNvSpPr>
            <a:spLocks noGrp="1"/>
          </p:cNvSpPr>
          <p:nvPr>
            <p:ph idx="1"/>
          </p:nvPr>
        </p:nvSpPr>
        <p:spPr/>
        <p:txBody>
          <a:bodyPr>
            <a:normAutofit lnSpcReduction="10000"/>
          </a:bodyPr>
          <a:lstStyle/>
          <a:p>
            <a:r>
              <a:rPr lang="en-US" dirty="0">
                <a:solidFill>
                  <a:schemeClr val="bg1"/>
                </a:solidFill>
              </a:rPr>
              <a:t>Variety of surprises (for others- disruptions, innovations, discontinuities, shocks)</a:t>
            </a:r>
          </a:p>
          <a:p>
            <a:pPr lvl="1"/>
            <a:r>
              <a:rPr lang="en-US" dirty="0">
                <a:solidFill>
                  <a:schemeClr val="bg1"/>
                </a:solidFill>
              </a:rPr>
              <a:t>External and internal</a:t>
            </a:r>
          </a:p>
          <a:p>
            <a:pPr lvl="1"/>
            <a:r>
              <a:rPr lang="en-US" dirty="0">
                <a:solidFill>
                  <a:schemeClr val="bg1"/>
                </a:solidFill>
              </a:rPr>
              <a:t>Some are self inflicted </a:t>
            </a:r>
          </a:p>
          <a:p>
            <a:r>
              <a:rPr lang="en-US" dirty="0">
                <a:solidFill>
                  <a:schemeClr val="bg1"/>
                </a:solidFill>
              </a:rPr>
              <a:t>Intersecting with one another and situated in a broader competitive and dynamic context </a:t>
            </a:r>
          </a:p>
          <a:p>
            <a:r>
              <a:rPr lang="en-US" dirty="0">
                <a:solidFill>
                  <a:schemeClr val="bg1"/>
                </a:solidFill>
              </a:rPr>
              <a:t>Experienced as frequent and continuous by a focal organization, which unfortunately, was not well prepared </a:t>
            </a:r>
          </a:p>
          <a:p>
            <a:r>
              <a:rPr lang="en-US" dirty="0">
                <a:solidFill>
                  <a:schemeClr val="bg1"/>
                </a:solidFill>
              </a:rPr>
              <a:t>Have a cumulative effect, leading to a sense of  exhaustion and frustration   </a:t>
            </a:r>
          </a:p>
          <a:p>
            <a:endParaRPr lang="en-US" dirty="0"/>
          </a:p>
          <a:p>
            <a:endParaRPr lang="en-US" dirty="0"/>
          </a:p>
        </p:txBody>
      </p:sp>
      <p:sp>
        <p:nvSpPr>
          <p:cNvPr id="6" name="Slide Number Placeholder 5">
            <a:extLst>
              <a:ext uri="{FF2B5EF4-FFF2-40B4-BE49-F238E27FC236}">
                <a16:creationId xmlns:a16="http://schemas.microsoft.com/office/drawing/2014/main" id="{5B13AE93-D571-87F3-A0B6-E2E1F9C420CD}"/>
              </a:ext>
            </a:extLst>
          </p:cNvPr>
          <p:cNvSpPr>
            <a:spLocks noGrp="1"/>
          </p:cNvSpPr>
          <p:nvPr>
            <p:ph type="sldNum" sz="quarter" idx="12"/>
          </p:nvPr>
        </p:nvSpPr>
        <p:spPr/>
        <p:txBody>
          <a:bodyPr/>
          <a:lstStyle/>
          <a:p>
            <a:fld id="{6B2A81E5-5B78-41EE-B2CC-6FCAFD06F802}" type="slidenum">
              <a:rPr lang="en-US" b="1" smtClean="0">
                <a:solidFill>
                  <a:schemeClr val="accent1">
                    <a:lumMod val="60000"/>
                    <a:lumOff val="40000"/>
                  </a:schemeClr>
                </a:solidFill>
              </a:rPr>
              <a:t>5</a:t>
            </a:fld>
            <a:endParaRPr lang="en-US" b="1" dirty="0">
              <a:solidFill>
                <a:schemeClr val="accent1">
                  <a:lumMod val="60000"/>
                  <a:lumOff val="40000"/>
                </a:schemeClr>
              </a:solidFill>
            </a:endParaRPr>
          </a:p>
        </p:txBody>
      </p:sp>
    </p:spTree>
    <p:extLst>
      <p:ext uri="{BB962C8B-B14F-4D97-AF65-F5344CB8AC3E}">
        <p14:creationId xmlns:p14="http://schemas.microsoft.com/office/powerpoint/2010/main" val="40694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1000"/>
                                        <p:tgtEl>
                                          <p:spTgt spid="5">
                                            <p:txEl>
                                              <p:pRg st="3" end="3"/>
                                            </p:txEl>
                                          </p:spTgt>
                                        </p:tgtEl>
                                      </p:cBhvr>
                                    </p:animEffect>
                                    <p:anim calcmode="lin" valueType="num">
                                      <p:cBhvr>
                                        <p:cTn id="2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1000"/>
                                        <p:tgtEl>
                                          <p:spTgt spid="5">
                                            <p:txEl>
                                              <p:pRg st="4" end="4"/>
                                            </p:txEl>
                                          </p:spTgt>
                                        </p:tgtEl>
                                      </p:cBhvr>
                                    </p:animEffect>
                                    <p:anim calcmode="lin" valueType="num">
                                      <p:cBhvr>
                                        <p:cTn id="3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fade">
                                      <p:cBhvr>
                                        <p:cTn id="38" dur="1000"/>
                                        <p:tgtEl>
                                          <p:spTgt spid="5">
                                            <p:txEl>
                                              <p:pRg st="5" end="5"/>
                                            </p:txEl>
                                          </p:spTgt>
                                        </p:tgtEl>
                                      </p:cBhvr>
                                    </p:animEffect>
                                    <p:anim calcmode="lin" valueType="num">
                                      <p:cBhvr>
                                        <p:cTn id="3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16EC0-C72E-E91F-C164-A904DADED1BD}"/>
              </a:ext>
            </a:extLst>
          </p:cNvPr>
          <p:cNvSpPr>
            <a:spLocks noGrp="1"/>
          </p:cNvSpPr>
          <p:nvPr>
            <p:ph type="title"/>
          </p:nvPr>
        </p:nvSpPr>
        <p:spPr/>
        <p:txBody>
          <a:bodyPr>
            <a:normAutofit fontScale="90000"/>
          </a:bodyPr>
          <a:lstStyle/>
          <a:p>
            <a:br>
              <a:rPr lang="en-US" sz="3600" dirty="0"/>
            </a:br>
            <a:br>
              <a:rPr lang="en-US" sz="3600" dirty="0"/>
            </a:br>
            <a:br>
              <a:rPr lang="en-US" sz="3600" dirty="0"/>
            </a:br>
            <a:r>
              <a:rPr lang="en-US" dirty="0">
                <a:solidFill>
                  <a:schemeClr val="accent1">
                    <a:lumMod val="60000"/>
                    <a:lumOff val="40000"/>
                  </a:schemeClr>
                </a:solidFill>
              </a:rPr>
              <a:t>Key Contributions: Turbulent environments</a:t>
            </a:r>
            <a:br>
              <a:rPr lang="en-US" sz="3600" dirty="0"/>
            </a:br>
            <a:br>
              <a:rPr lang="en-US" sz="3600" dirty="0"/>
            </a:br>
            <a:br>
              <a:rPr lang="en-US" sz="3600" dirty="0"/>
            </a:br>
            <a:endParaRPr lang="en-US" sz="3600" dirty="0"/>
          </a:p>
        </p:txBody>
      </p:sp>
      <p:sp>
        <p:nvSpPr>
          <p:cNvPr id="3" name="Text Placeholder 2">
            <a:extLst>
              <a:ext uri="{FF2B5EF4-FFF2-40B4-BE49-F238E27FC236}">
                <a16:creationId xmlns:a16="http://schemas.microsoft.com/office/drawing/2014/main" id="{D4C55C3C-8F88-2825-8C51-E9B8B51405BB}"/>
              </a:ext>
            </a:extLst>
          </p:cNvPr>
          <p:cNvSpPr>
            <a:spLocks noGrp="1"/>
          </p:cNvSpPr>
          <p:nvPr>
            <p:ph idx="1"/>
          </p:nvPr>
        </p:nvSpPr>
        <p:spPr/>
        <p:txBody>
          <a:bodyPr>
            <a:normAutofit fontScale="92500"/>
          </a:bodyPr>
          <a:lstStyle/>
          <a:p>
            <a:r>
              <a:rPr lang="en-US" dirty="0"/>
              <a:t>Transcending conventional markers of contemporary turbulent environments, such as uncertainty.</a:t>
            </a:r>
          </a:p>
          <a:p>
            <a:r>
              <a:rPr lang="en-US" dirty="0"/>
              <a:t>Emphasizing both the perpetual nature of change and complexity. </a:t>
            </a:r>
          </a:p>
          <a:p>
            <a:r>
              <a:rPr lang="en-US" dirty="0"/>
              <a:t>Offering an alternative perspective on change, one that is more layered, sedimented, and dialectical, in contrast to established views such as punctuated equilibrium. </a:t>
            </a:r>
          </a:p>
          <a:p>
            <a:r>
              <a:rPr lang="en-US" dirty="0"/>
              <a:t>Focusing discussion on global challenges and other significant developments as interrelated rather than standalone phenomena. </a:t>
            </a:r>
          </a:p>
        </p:txBody>
      </p:sp>
      <p:sp>
        <p:nvSpPr>
          <p:cNvPr id="7" name="Slide Number Placeholder 6">
            <a:extLst>
              <a:ext uri="{FF2B5EF4-FFF2-40B4-BE49-F238E27FC236}">
                <a16:creationId xmlns:a16="http://schemas.microsoft.com/office/drawing/2014/main" id="{2B7A7E25-5CFD-4E42-47C2-C8162A3F8FA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07A811-88F1-477C-8CDE-882836DE8207}" type="slidenum">
              <a:rPr kumimoji="0" lang="en-US" sz="1200" b="0" i="0" u="none" strike="noStrike" kern="1200" cap="none" spc="0" normalizeH="0" baseline="0" noProof="0" smtClean="0">
                <a:ln>
                  <a:noFill/>
                </a:ln>
                <a:solidFill>
                  <a:schemeClr val="accent1">
                    <a:lumMod val="60000"/>
                    <a:lumOff val="40000"/>
                  </a:scheme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schemeClr val="accent1">
                  <a:lumMod val="60000"/>
                  <a:lumOff val="4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592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16EC0-C72E-E91F-C164-A904DADED1BD}"/>
              </a:ext>
            </a:extLst>
          </p:cNvPr>
          <p:cNvSpPr>
            <a:spLocks noGrp="1"/>
          </p:cNvSpPr>
          <p:nvPr>
            <p:ph type="title"/>
          </p:nvPr>
        </p:nvSpPr>
        <p:spPr/>
        <p:txBody>
          <a:bodyPr>
            <a:normAutofit fontScale="90000"/>
          </a:bodyPr>
          <a:lstStyle/>
          <a:p>
            <a:br>
              <a:rPr lang="en-US" sz="3600" dirty="0"/>
            </a:br>
            <a:br>
              <a:rPr lang="en-US" sz="3600" dirty="0"/>
            </a:br>
            <a:br>
              <a:rPr lang="en-US" sz="3600" dirty="0"/>
            </a:br>
            <a:r>
              <a:rPr lang="en-US" dirty="0">
                <a:solidFill>
                  <a:schemeClr val="accent1">
                    <a:lumMod val="60000"/>
                    <a:lumOff val="40000"/>
                  </a:schemeClr>
                </a:solidFill>
              </a:rPr>
              <a:t>Key Contributions: Can we do better?</a:t>
            </a:r>
            <a:br>
              <a:rPr lang="en-US" dirty="0"/>
            </a:br>
            <a:br>
              <a:rPr lang="en-US" dirty="0"/>
            </a:br>
            <a:endParaRPr lang="en-US" dirty="0"/>
          </a:p>
        </p:txBody>
      </p:sp>
      <p:sp>
        <p:nvSpPr>
          <p:cNvPr id="3" name="Text Placeholder 2">
            <a:extLst>
              <a:ext uri="{FF2B5EF4-FFF2-40B4-BE49-F238E27FC236}">
                <a16:creationId xmlns:a16="http://schemas.microsoft.com/office/drawing/2014/main" id="{D4C55C3C-8F88-2825-8C51-E9B8B51405BB}"/>
              </a:ext>
            </a:extLst>
          </p:cNvPr>
          <p:cNvSpPr>
            <a:spLocks noGrp="1"/>
          </p:cNvSpPr>
          <p:nvPr>
            <p:ph idx="1"/>
          </p:nvPr>
        </p:nvSpPr>
        <p:spPr/>
        <p:txBody>
          <a:bodyPr>
            <a:normAutofit/>
          </a:bodyPr>
          <a:lstStyle/>
          <a:p>
            <a:r>
              <a:rPr lang="en-US" dirty="0"/>
              <a:t>While dealing with interlocking surprises may appear daunting at first glance, it is not necessarily an insurmountable challenge. </a:t>
            </a:r>
          </a:p>
          <a:p>
            <a:r>
              <a:rPr lang="en-US" dirty="0"/>
              <a:t>The modest suggestions put forth herein aim to inspire organizations and individuals to develop even more effective responses as they learn to navigate and cope with this more intricate form of surprises.</a:t>
            </a:r>
          </a:p>
        </p:txBody>
      </p:sp>
      <p:sp>
        <p:nvSpPr>
          <p:cNvPr id="7" name="Slide Number Placeholder 6">
            <a:extLst>
              <a:ext uri="{FF2B5EF4-FFF2-40B4-BE49-F238E27FC236}">
                <a16:creationId xmlns:a16="http://schemas.microsoft.com/office/drawing/2014/main" id="{2B7A7E25-5CFD-4E42-47C2-C8162A3F8FA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07A811-88F1-477C-8CDE-882836DE8207}" type="slidenum">
              <a:rPr kumimoji="0" lang="en-US" sz="1200" b="0" i="0" u="none" strike="noStrike" kern="1200" cap="none" spc="0" normalizeH="0" baseline="0" noProof="0" smtClean="0">
                <a:ln>
                  <a:noFill/>
                </a:ln>
                <a:solidFill>
                  <a:schemeClr val="accent1">
                    <a:lumMod val="60000"/>
                    <a:lumOff val="40000"/>
                  </a:scheme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schemeClr val="accent1">
                  <a:lumMod val="60000"/>
                  <a:lumOff val="4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959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16EC0-C72E-E91F-C164-A904DADED1BD}"/>
              </a:ext>
            </a:extLst>
          </p:cNvPr>
          <p:cNvSpPr>
            <a:spLocks noGrp="1"/>
          </p:cNvSpPr>
          <p:nvPr>
            <p:ph type="ctrTitle"/>
          </p:nvPr>
        </p:nvSpPr>
        <p:spPr/>
        <p:txBody>
          <a:bodyPr/>
          <a:lstStyle/>
          <a:p>
            <a:r>
              <a:rPr lang="en-US" dirty="0">
                <a:solidFill>
                  <a:schemeClr val="accent1">
                    <a:lumMod val="60000"/>
                    <a:lumOff val="40000"/>
                  </a:schemeClr>
                </a:solidFill>
              </a:rPr>
              <a:t>Thank you !</a:t>
            </a:r>
          </a:p>
        </p:txBody>
      </p:sp>
      <p:sp>
        <p:nvSpPr>
          <p:cNvPr id="3" name="Text Placeholder 2">
            <a:extLst>
              <a:ext uri="{FF2B5EF4-FFF2-40B4-BE49-F238E27FC236}">
                <a16:creationId xmlns:a16="http://schemas.microsoft.com/office/drawing/2014/main" id="{D4C55C3C-8F88-2825-8C51-E9B8B51405BB}"/>
              </a:ext>
            </a:extLst>
          </p:cNvPr>
          <p:cNvSpPr>
            <a:spLocks noGrp="1"/>
          </p:cNvSpPr>
          <p:nvPr>
            <p:ph type="subTitle" idx="1"/>
          </p:nvPr>
        </p:nvSpPr>
        <p:spPr/>
        <p:txBody>
          <a:bodyPr/>
          <a:lstStyle/>
          <a:p>
            <a:endParaRPr lang="en-US" dirty="0"/>
          </a:p>
          <a:p>
            <a:endParaRPr lang="en-US" dirty="0"/>
          </a:p>
        </p:txBody>
      </p:sp>
      <p:sp>
        <p:nvSpPr>
          <p:cNvPr id="7" name="Slide Number Placeholder 6">
            <a:extLst>
              <a:ext uri="{FF2B5EF4-FFF2-40B4-BE49-F238E27FC236}">
                <a16:creationId xmlns:a16="http://schemas.microsoft.com/office/drawing/2014/main" id="{2B7A7E25-5CFD-4E42-47C2-C8162A3F8FA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07A811-88F1-477C-8CDE-882836DE8207}" type="slidenum">
              <a:rPr kumimoji="0" lang="en-US" sz="1200" b="0" i="0" u="none" strike="noStrike" kern="1200" cap="none" spc="0" normalizeH="0" baseline="0" noProof="0" smtClean="0">
                <a:ln>
                  <a:noFill/>
                </a:ln>
                <a:solidFill>
                  <a:schemeClr val="accent1">
                    <a:lumMod val="60000"/>
                    <a:lumOff val="40000"/>
                  </a:scheme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schemeClr val="accent1">
                  <a:lumMod val="60000"/>
                  <a:lumOff val="4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7637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B13AE93-D571-87F3-A0B6-E2E1F9C420CD}"/>
              </a:ext>
            </a:extLst>
          </p:cNvPr>
          <p:cNvSpPr>
            <a:spLocks noGrp="1"/>
          </p:cNvSpPr>
          <p:nvPr>
            <p:ph type="sldNum" sz="quarter" idx="12"/>
          </p:nvPr>
        </p:nvSpPr>
        <p:spPr/>
        <p:txBody>
          <a:bodyPr/>
          <a:lstStyle/>
          <a:p>
            <a:fld id="{6B2A81E5-5B78-41EE-B2CC-6FCAFD06F802}" type="slidenum">
              <a:rPr lang="en-US" b="1" smtClean="0">
                <a:solidFill>
                  <a:schemeClr val="accent1">
                    <a:lumMod val="60000"/>
                    <a:lumOff val="40000"/>
                  </a:schemeClr>
                </a:solidFill>
              </a:rPr>
              <a:t>6</a:t>
            </a:fld>
            <a:endParaRPr lang="en-US" b="1" dirty="0">
              <a:solidFill>
                <a:schemeClr val="accent1">
                  <a:lumMod val="60000"/>
                  <a:lumOff val="40000"/>
                </a:schemeClr>
              </a:solidFill>
            </a:endParaRPr>
          </a:p>
        </p:txBody>
      </p:sp>
      <p:sp>
        <p:nvSpPr>
          <p:cNvPr id="2" name="TextBox 1">
            <a:extLst>
              <a:ext uri="{FF2B5EF4-FFF2-40B4-BE49-F238E27FC236}">
                <a16:creationId xmlns:a16="http://schemas.microsoft.com/office/drawing/2014/main" id="{21EDCA50-5FA6-6895-4648-9B7016C8C6E5}"/>
              </a:ext>
            </a:extLst>
          </p:cNvPr>
          <p:cNvSpPr txBox="1"/>
          <p:nvPr/>
        </p:nvSpPr>
        <p:spPr>
          <a:xfrm>
            <a:off x="953224" y="352357"/>
            <a:ext cx="5778631" cy="4524315"/>
          </a:xfrm>
          <a:prstGeom prst="rect">
            <a:avLst/>
          </a:prstGeom>
          <a:noFill/>
        </p:spPr>
        <p:txBody>
          <a:bodyPr wrap="square" rtlCol="0">
            <a:spAutoFit/>
          </a:bodyPr>
          <a:lstStyle/>
          <a:p>
            <a:r>
              <a:rPr lang="en-US" sz="2400" dirty="0">
                <a:solidFill>
                  <a:schemeClr val="accent4">
                    <a:lumMod val="60000"/>
                    <a:lumOff val="40000"/>
                  </a:schemeClr>
                </a:solidFill>
              </a:rPr>
              <a:t>“I have never seen such an </a:t>
            </a:r>
            <a:r>
              <a:rPr lang="en-US" sz="2400" b="1" dirty="0">
                <a:solidFill>
                  <a:schemeClr val="accent5">
                    <a:lumMod val="60000"/>
                    <a:lumOff val="40000"/>
                  </a:schemeClr>
                </a:solidFill>
              </a:rPr>
              <a:t>accumulation of unexpected negative events </a:t>
            </a:r>
            <a:r>
              <a:rPr lang="en-US" sz="2400" dirty="0">
                <a:solidFill>
                  <a:schemeClr val="accent4">
                    <a:lumMod val="60000"/>
                    <a:lumOff val="40000"/>
                  </a:schemeClr>
                </a:solidFill>
              </a:rPr>
              <a:t>– [a sharp] increase in interest rates, the collapse of the stock market and the IPOs of digital medicine, the Russia-Ukraine war, the collapse of SVB (Silicon Valley bank) and its domino effect in banking, the threat of political regime change in Israel, and more. </a:t>
            </a:r>
            <a:r>
              <a:rPr lang="en-US" sz="2400" b="1" dirty="0">
                <a:solidFill>
                  <a:schemeClr val="accent5">
                    <a:lumMod val="60000"/>
                    <a:lumOff val="40000"/>
                  </a:schemeClr>
                </a:solidFill>
              </a:rPr>
              <a:t>The theories and methodologies that were written in the last decades are worthless in such a global environment of wholesale restructuring.</a:t>
            </a:r>
            <a:r>
              <a:rPr lang="en-US" sz="2400" b="1" dirty="0">
                <a:solidFill>
                  <a:schemeClr val="accent4">
                    <a:lumMod val="40000"/>
                    <a:lumOff val="60000"/>
                  </a:schemeClr>
                </a:solidFill>
              </a:rPr>
              <a:t>”</a:t>
            </a:r>
            <a:r>
              <a:rPr lang="en-US" sz="2400" b="1" dirty="0">
                <a:solidFill>
                  <a:schemeClr val="accent5">
                    <a:lumMod val="60000"/>
                    <a:lumOff val="40000"/>
                  </a:schemeClr>
                </a:solidFill>
              </a:rPr>
              <a:t> </a:t>
            </a:r>
            <a:r>
              <a:rPr lang="en-US" sz="2400" dirty="0"/>
              <a:t>(The Marker, May 6, 2023). </a:t>
            </a:r>
          </a:p>
        </p:txBody>
      </p:sp>
      <p:pic>
        <p:nvPicPr>
          <p:cNvPr id="7" name="Picture 6" descr="A person in a blue shirt&#10;&#10;Description automatically generated with medium confidence">
            <a:extLst>
              <a:ext uri="{FF2B5EF4-FFF2-40B4-BE49-F238E27FC236}">
                <a16:creationId xmlns:a16="http://schemas.microsoft.com/office/drawing/2014/main" id="{A255676D-ABC6-0661-48EA-E7BC94BA5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5760" y="4361158"/>
            <a:ext cx="1995193" cy="1995193"/>
          </a:xfrm>
          <a:prstGeom prst="rect">
            <a:avLst/>
          </a:prstGeom>
        </p:spPr>
      </p:pic>
      <p:pic>
        <p:nvPicPr>
          <p:cNvPr id="9" name="Picture 8" descr="A cellphone next to a box&#10;&#10;Description automatically generated with medium confidence">
            <a:extLst>
              <a:ext uri="{FF2B5EF4-FFF2-40B4-BE49-F238E27FC236}">
                <a16:creationId xmlns:a16="http://schemas.microsoft.com/office/drawing/2014/main" id="{37CD9328-9715-79EE-8172-C52ACA6079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766" y="5050005"/>
            <a:ext cx="2468841" cy="1314578"/>
          </a:xfrm>
          <a:prstGeom prst="rect">
            <a:avLst/>
          </a:prstGeom>
        </p:spPr>
      </p:pic>
      <p:sp>
        <p:nvSpPr>
          <p:cNvPr id="10" name="TextBox 9">
            <a:extLst>
              <a:ext uri="{FF2B5EF4-FFF2-40B4-BE49-F238E27FC236}">
                <a16:creationId xmlns:a16="http://schemas.microsoft.com/office/drawing/2014/main" id="{2059C207-AF6C-AC65-FAAD-BF9BDA58A24B}"/>
              </a:ext>
            </a:extLst>
          </p:cNvPr>
          <p:cNvSpPr txBox="1"/>
          <p:nvPr/>
        </p:nvSpPr>
        <p:spPr>
          <a:xfrm>
            <a:off x="7286920" y="5491708"/>
            <a:ext cx="1857080" cy="646331"/>
          </a:xfrm>
          <a:prstGeom prst="rect">
            <a:avLst/>
          </a:prstGeom>
          <a:noFill/>
        </p:spPr>
        <p:txBody>
          <a:bodyPr wrap="square" rtlCol="0">
            <a:spAutoFit/>
          </a:bodyPr>
          <a:lstStyle/>
          <a:p>
            <a:r>
              <a:rPr lang="en-US" dirty="0">
                <a:solidFill>
                  <a:schemeClr val="accent4">
                    <a:lumMod val="40000"/>
                    <a:lumOff val="60000"/>
                  </a:schemeClr>
                </a:solidFill>
              </a:rPr>
              <a:t>Yonatan </a:t>
            </a:r>
            <a:r>
              <a:rPr lang="en-US" dirty="0" err="1">
                <a:solidFill>
                  <a:schemeClr val="accent4">
                    <a:lumMod val="40000"/>
                    <a:lumOff val="60000"/>
                  </a:schemeClr>
                </a:solidFill>
              </a:rPr>
              <a:t>Adiri</a:t>
            </a:r>
            <a:r>
              <a:rPr lang="en-US" dirty="0">
                <a:solidFill>
                  <a:schemeClr val="accent4">
                    <a:lumMod val="40000"/>
                    <a:lumOff val="60000"/>
                  </a:schemeClr>
                </a:solidFill>
              </a:rPr>
              <a:t>, CEO </a:t>
            </a:r>
            <a:r>
              <a:rPr lang="en-US" dirty="0" err="1">
                <a:solidFill>
                  <a:schemeClr val="accent4">
                    <a:lumMod val="40000"/>
                    <a:lumOff val="60000"/>
                  </a:schemeClr>
                </a:solidFill>
              </a:rPr>
              <a:t>Healthy.Io</a:t>
            </a:r>
            <a:endParaRPr lang="en-US" dirty="0">
              <a:solidFill>
                <a:schemeClr val="accent4">
                  <a:lumMod val="40000"/>
                  <a:lumOff val="60000"/>
                </a:schemeClr>
              </a:solidFill>
            </a:endParaRPr>
          </a:p>
        </p:txBody>
      </p:sp>
      <p:sp>
        <p:nvSpPr>
          <p:cNvPr id="3" name="TextBox 2">
            <a:extLst>
              <a:ext uri="{FF2B5EF4-FFF2-40B4-BE49-F238E27FC236}">
                <a16:creationId xmlns:a16="http://schemas.microsoft.com/office/drawing/2014/main" id="{1AB34625-60E6-5356-BDBF-572F27F89F2A}"/>
              </a:ext>
            </a:extLst>
          </p:cNvPr>
          <p:cNvSpPr txBox="1"/>
          <p:nvPr/>
        </p:nvSpPr>
        <p:spPr>
          <a:xfrm>
            <a:off x="628651" y="6364583"/>
            <a:ext cx="2057400" cy="369332"/>
          </a:xfrm>
          <a:prstGeom prst="rect">
            <a:avLst/>
          </a:prstGeom>
          <a:noFill/>
        </p:spPr>
        <p:txBody>
          <a:bodyPr wrap="square" rtlCol="0">
            <a:spAutoFit/>
          </a:bodyPr>
          <a:lstStyle/>
          <a:p>
            <a:r>
              <a:rPr lang="en-US" dirty="0">
                <a:solidFill>
                  <a:schemeClr val="accent4">
                    <a:lumMod val="60000"/>
                    <a:lumOff val="40000"/>
                  </a:schemeClr>
                </a:solidFill>
              </a:rPr>
              <a:t>Test kits</a:t>
            </a:r>
          </a:p>
        </p:txBody>
      </p:sp>
    </p:spTree>
    <p:extLst>
      <p:ext uri="{BB962C8B-B14F-4D97-AF65-F5344CB8AC3E}">
        <p14:creationId xmlns:p14="http://schemas.microsoft.com/office/powerpoint/2010/main" val="313929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wd">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A874E2-8D2D-67B0-778F-99FF48B30819}"/>
              </a:ext>
            </a:extLst>
          </p:cNvPr>
          <p:cNvSpPr>
            <a:spLocks noGrp="1"/>
          </p:cNvSpPr>
          <p:nvPr>
            <p:ph type="sldNum" sz="quarter" idx="12"/>
          </p:nvPr>
        </p:nvSpPr>
        <p:spPr/>
        <p:txBody>
          <a:bodyPr/>
          <a:lstStyle/>
          <a:p>
            <a:fld id="{C507A811-88F1-477C-8CDE-882836DE8207}" type="slidenum">
              <a:rPr lang="en-US" smtClean="0">
                <a:solidFill>
                  <a:schemeClr val="accent1">
                    <a:lumMod val="60000"/>
                    <a:lumOff val="40000"/>
                  </a:schemeClr>
                </a:solidFill>
              </a:rPr>
              <a:t>7</a:t>
            </a:fld>
            <a:endParaRPr lang="en-US" dirty="0">
              <a:solidFill>
                <a:schemeClr val="accent1">
                  <a:lumMod val="60000"/>
                  <a:lumOff val="40000"/>
                </a:schemeClr>
              </a:solidFill>
            </a:endParaRPr>
          </a:p>
        </p:txBody>
      </p:sp>
      <p:sp>
        <p:nvSpPr>
          <p:cNvPr id="6" name="TextBox 5">
            <a:extLst>
              <a:ext uri="{FF2B5EF4-FFF2-40B4-BE49-F238E27FC236}">
                <a16:creationId xmlns:a16="http://schemas.microsoft.com/office/drawing/2014/main" id="{EFB6573A-89FB-629B-7842-CCF60F957003}"/>
              </a:ext>
            </a:extLst>
          </p:cNvPr>
          <p:cNvSpPr txBox="1"/>
          <p:nvPr/>
        </p:nvSpPr>
        <p:spPr>
          <a:xfrm>
            <a:off x="410705" y="363613"/>
            <a:ext cx="4572000" cy="3635547"/>
          </a:xfrm>
          <a:prstGeom prst="rect">
            <a:avLst/>
          </a:prstGeom>
          <a:noFill/>
        </p:spPr>
        <p:txBody>
          <a:bodyPr wrap="square">
            <a:spAutoFit/>
          </a:bodyPr>
          <a:lstStyle/>
          <a:p>
            <a:pPr marL="0" marR="0" algn="just">
              <a:lnSpc>
                <a:spcPct val="107000"/>
              </a:lnSpc>
              <a:spcBef>
                <a:spcPts val="0"/>
              </a:spcBef>
              <a:spcAft>
                <a:spcPts val="800"/>
              </a:spcAft>
            </a:pPr>
            <a:r>
              <a:rPr lang="en-US" dirty="0">
                <a:solidFill>
                  <a:schemeClr val="accent4">
                    <a:lumMod val="40000"/>
                    <a:lumOff val="60000"/>
                  </a:schemeClr>
                </a:solidFill>
                <a:latin typeface="Calibri" panose="020F0502020204030204" pitchFamily="34" charset="0"/>
                <a:ea typeface="Calibri" panose="020F0502020204030204" pitchFamily="34" charset="0"/>
                <a:cs typeface="Arial" panose="020B0604020202020204" pitchFamily="34" charset="0"/>
              </a:rPr>
              <a:t>T</a:t>
            </a:r>
            <a:r>
              <a:rPr lang="en-US" sz="1800" dirty="0">
                <a:solidFill>
                  <a:schemeClr val="accent4">
                    <a:lumMod val="40000"/>
                    <a:lumOff val="60000"/>
                  </a:schemeClr>
                </a:solidFill>
                <a:effectLst/>
                <a:latin typeface="Calibri" panose="020F0502020204030204" pitchFamily="34" charset="0"/>
                <a:ea typeface="Calibri" panose="020F0502020204030204" pitchFamily="34" charset="0"/>
                <a:cs typeface="Arial" panose="020B0604020202020204" pitchFamily="34" charset="0"/>
              </a:rPr>
              <a:t>his is what living with climate change will look like: Not just an epic, Katrina- or Sandy-scale catastrophe every few years (though probably that, too), but a relentless grind of </a:t>
            </a:r>
            <a:r>
              <a:rPr lang="en-US" sz="1800" i="1" dirty="0">
                <a:solidFill>
                  <a:schemeClr val="accent5">
                    <a:lumMod val="60000"/>
                    <a:lumOff val="40000"/>
                  </a:schemeClr>
                </a:solidFill>
                <a:effectLst/>
                <a:latin typeface="Calibri" panose="020F0502020204030204" pitchFamily="34" charset="0"/>
                <a:ea typeface="Calibri" panose="020F0502020204030204" pitchFamily="34" charset="0"/>
                <a:cs typeface="Arial" panose="020B0604020202020204" pitchFamily="34" charset="0"/>
              </a:rPr>
              <a:t>overlapping disasters</a:t>
            </a:r>
            <a:r>
              <a:rPr lang="en-US" sz="1800" dirty="0">
                <a:solidFill>
                  <a:schemeClr val="accent5">
                    <a:lumMod val="60000"/>
                    <a:lumOff val="40000"/>
                  </a:schemeClr>
                </a:solidFill>
                <a:effectLst/>
                <a:latin typeface="Calibri" panose="020F0502020204030204" pitchFamily="34" charset="0"/>
                <a:ea typeface="Calibri" panose="020F0502020204030204" pitchFamily="34" charset="0"/>
                <a:cs typeface="Arial" panose="020B0604020202020204" pitchFamily="34" charset="0"/>
              </a:rPr>
              <a:t>, </a:t>
            </a:r>
            <a:r>
              <a:rPr lang="en-US" sz="1800" dirty="0">
                <a:solidFill>
                  <a:schemeClr val="accent4">
                    <a:lumMod val="40000"/>
                    <a:lumOff val="60000"/>
                  </a:schemeClr>
                </a:solidFill>
                <a:effectLst/>
                <a:latin typeface="Calibri" panose="020F0502020204030204" pitchFamily="34" charset="0"/>
                <a:ea typeface="Calibri" panose="020F0502020204030204" pitchFamily="34" charset="0"/>
                <a:cs typeface="Arial" panose="020B0604020202020204" pitchFamily="34" charset="0"/>
              </a:rPr>
              <a:t>major and minor. The number of disasters that FEMA is handling is about twice what it was three years ago, before Hurricane Harvey struck Texas, and that doesn’t include its pandemic response. </a:t>
            </a:r>
            <a:r>
              <a:rPr lang="en-US" sz="1800" dirty="0">
                <a:solidFill>
                  <a:schemeClr val="accent5">
                    <a:lumMod val="60000"/>
                    <a:lumOff val="40000"/>
                  </a:schemeClr>
                </a:solidFill>
                <a:effectLst/>
                <a:latin typeface="Calibri" panose="020F0502020204030204" pitchFamily="34" charset="0"/>
                <a:ea typeface="Calibri" panose="020F0502020204030204" pitchFamily="34" charset="0"/>
                <a:cs typeface="Arial" panose="020B0604020202020204" pitchFamily="34" charset="0"/>
              </a:rPr>
              <a:t>Disaster preparation and recovery have blurred into a single frenzied motion, never ending but also never quite succeeding </a:t>
            </a:r>
            <a:r>
              <a:rPr lang="en-US" sz="1800" dirty="0">
                <a:solidFill>
                  <a:schemeClr val="accent4">
                    <a:lumMod val="40000"/>
                    <a:lumOff val="60000"/>
                  </a:schemeClr>
                </a:solidFill>
                <a:effectLst/>
                <a:latin typeface="Calibri" panose="020F0502020204030204" pitchFamily="34" charset="0"/>
                <a:ea typeface="Calibri" panose="020F0502020204030204" pitchFamily="34" charset="0"/>
                <a:cs typeface="Arial" panose="020B0604020202020204" pitchFamily="34" charset="0"/>
              </a:rPr>
              <a:t>(NYT, Aug 5, 2020).</a:t>
            </a:r>
          </a:p>
        </p:txBody>
      </p:sp>
      <p:sp>
        <p:nvSpPr>
          <p:cNvPr id="8" name="TextBox 7">
            <a:extLst>
              <a:ext uri="{FF2B5EF4-FFF2-40B4-BE49-F238E27FC236}">
                <a16:creationId xmlns:a16="http://schemas.microsoft.com/office/drawing/2014/main" id="{77FFFD31-EC36-3F23-550C-5FEEAF8714B7}"/>
              </a:ext>
            </a:extLst>
          </p:cNvPr>
          <p:cNvSpPr txBox="1"/>
          <p:nvPr/>
        </p:nvSpPr>
        <p:spPr>
          <a:xfrm>
            <a:off x="4171950" y="4023539"/>
            <a:ext cx="4572000" cy="2153731"/>
          </a:xfrm>
          <a:prstGeom prst="rect">
            <a:avLst/>
          </a:prstGeom>
          <a:noFill/>
        </p:spPr>
        <p:txBody>
          <a:bodyPr wrap="square">
            <a:spAutoFit/>
          </a:bodyPr>
          <a:lstStyle/>
          <a:p>
            <a:pPr marL="0" marR="0" algn="just">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“We have been confronted with </a:t>
            </a:r>
            <a:r>
              <a:rPr lang="en-US" sz="1800" i="1" dirty="0">
                <a:solidFill>
                  <a:schemeClr val="accent5">
                    <a:lumMod val="60000"/>
                    <a:lumOff val="40000"/>
                  </a:schemeClr>
                </a:solidFill>
                <a:effectLst/>
                <a:latin typeface="Calibri" panose="020F0502020204030204" pitchFamily="34" charset="0"/>
                <a:ea typeface="Calibri" panose="020F0502020204030204" pitchFamily="34" charset="0"/>
                <a:cs typeface="Arial" panose="020B0604020202020204" pitchFamily="34" charset="0"/>
              </a:rPr>
              <a:t>a series of crises, one more grave than the other</a:t>
            </a:r>
            <a:r>
              <a:rPr lang="en-US" sz="1800" dirty="0">
                <a:solidFill>
                  <a:schemeClr val="accent5">
                    <a:lumMod val="60000"/>
                    <a:lumOff val="40000"/>
                  </a:schemeClr>
                </a:solidFill>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President Macron said in a televised speech to the nation late last month. “The picture that I’m painting is one of the end of abundance,” he added. “We have reached a tipping point.” (NYT, Sept 6, 2022).</a:t>
            </a:r>
          </a:p>
        </p:txBody>
      </p:sp>
      <p:pic>
        <p:nvPicPr>
          <p:cNvPr id="9" name="Picture 8" descr="A Paris street. Some French cities plan to turn off streetlamps to conserve energy in winter.">
            <a:extLst>
              <a:ext uri="{FF2B5EF4-FFF2-40B4-BE49-F238E27FC236}">
                <a16:creationId xmlns:a16="http://schemas.microsoft.com/office/drawing/2014/main" id="{C92802AA-3F51-9776-4DAD-7DAA4A92F3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0705" y="4186966"/>
            <a:ext cx="3384442" cy="2166043"/>
          </a:xfrm>
          <a:prstGeom prst="rect">
            <a:avLst/>
          </a:prstGeom>
          <a:noFill/>
          <a:ln>
            <a:noFill/>
          </a:ln>
        </p:spPr>
      </p:pic>
      <p:sp>
        <p:nvSpPr>
          <p:cNvPr id="2" name="TextBox 1">
            <a:extLst>
              <a:ext uri="{FF2B5EF4-FFF2-40B4-BE49-F238E27FC236}">
                <a16:creationId xmlns:a16="http://schemas.microsoft.com/office/drawing/2014/main" id="{C0F48A48-5E00-027B-C099-781BB0788692}"/>
              </a:ext>
            </a:extLst>
          </p:cNvPr>
          <p:cNvSpPr txBox="1"/>
          <p:nvPr/>
        </p:nvSpPr>
        <p:spPr>
          <a:xfrm>
            <a:off x="659876" y="4374037"/>
            <a:ext cx="2281287" cy="369332"/>
          </a:xfrm>
          <a:prstGeom prst="rect">
            <a:avLst/>
          </a:prstGeom>
          <a:noFill/>
        </p:spPr>
        <p:txBody>
          <a:bodyPr wrap="square" rtlCol="0">
            <a:spAutoFit/>
          </a:bodyPr>
          <a:lstStyle/>
          <a:p>
            <a:r>
              <a:rPr lang="en-US" dirty="0">
                <a:solidFill>
                  <a:schemeClr val="accent4">
                    <a:lumMod val="60000"/>
                    <a:lumOff val="40000"/>
                  </a:schemeClr>
                </a:solidFill>
              </a:rPr>
              <a:t>Paris, Sept 2022</a:t>
            </a:r>
          </a:p>
        </p:txBody>
      </p:sp>
      <p:pic>
        <p:nvPicPr>
          <p:cNvPr id="5" name="Picture 4" descr="A group of people standing in front of a large fire&#10;&#10;Description automatically generated with medium confidence">
            <a:extLst>
              <a:ext uri="{FF2B5EF4-FFF2-40B4-BE49-F238E27FC236}">
                <a16:creationId xmlns:a16="http://schemas.microsoft.com/office/drawing/2014/main" id="{48687646-14C5-CB44-233B-48564CF55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1723" y="680729"/>
            <a:ext cx="3561202" cy="2373555"/>
          </a:xfrm>
          <a:prstGeom prst="rect">
            <a:avLst/>
          </a:prstGeom>
        </p:spPr>
      </p:pic>
      <p:sp>
        <p:nvSpPr>
          <p:cNvPr id="7" name="TextBox 6">
            <a:extLst>
              <a:ext uri="{FF2B5EF4-FFF2-40B4-BE49-F238E27FC236}">
                <a16:creationId xmlns:a16="http://schemas.microsoft.com/office/drawing/2014/main" id="{26990B0E-683C-9B9A-3D31-26323EACE833}"/>
              </a:ext>
            </a:extLst>
          </p:cNvPr>
          <p:cNvSpPr txBox="1"/>
          <p:nvPr/>
        </p:nvSpPr>
        <p:spPr>
          <a:xfrm>
            <a:off x="5382705" y="876693"/>
            <a:ext cx="2997724" cy="369332"/>
          </a:xfrm>
          <a:prstGeom prst="rect">
            <a:avLst/>
          </a:prstGeom>
          <a:noFill/>
        </p:spPr>
        <p:txBody>
          <a:bodyPr wrap="square" rtlCol="0">
            <a:spAutoFit/>
          </a:bodyPr>
          <a:lstStyle/>
          <a:p>
            <a:r>
              <a:rPr lang="en-US" dirty="0">
                <a:solidFill>
                  <a:schemeClr val="accent4">
                    <a:lumMod val="60000"/>
                    <a:lumOff val="40000"/>
                  </a:schemeClr>
                </a:solidFill>
              </a:rPr>
              <a:t>California, Sept 2020</a:t>
            </a:r>
          </a:p>
        </p:txBody>
      </p:sp>
    </p:spTree>
    <p:extLst>
      <p:ext uri="{BB962C8B-B14F-4D97-AF65-F5344CB8AC3E}">
        <p14:creationId xmlns:p14="http://schemas.microsoft.com/office/powerpoint/2010/main" val="52220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iterate type="wd">
                                    <p:tmPct val="1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iterate type="wd">
                                    <p:tmPct val="10000"/>
                                  </p:iterate>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B13AE93-D571-87F3-A0B6-E2E1F9C420C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2A81E5-5B78-41EE-B2CC-6FCAFD06F802}" type="slidenum">
              <a:rPr kumimoji="0" lang="en-US" sz="1200" b="1" i="0" u="none" strike="noStrike" kern="1200" cap="none" spc="0" normalizeH="0" baseline="0" noProof="0" smtClean="0">
                <a:ln>
                  <a:noFill/>
                </a:ln>
                <a:solidFill>
                  <a:schemeClr val="accent1">
                    <a:lumMod val="60000"/>
                    <a:lumOff val="40000"/>
                  </a:scheme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1" i="0" u="none" strike="noStrike" kern="1200" cap="none" spc="0" normalizeH="0" baseline="0" noProof="0" dirty="0">
              <a:ln>
                <a:noFill/>
              </a:ln>
              <a:solidFill>
                <a:schemeClr val="accent1">
                  <a:lumMod val="60000"/>
                  <a:lumOff val="40000"/>
                </a:schemeClr>
              </a:solidFill>
              <a:effectLst/>
              <a:uLnTx/>
              <a:uFillTx/>
              <a:latin typeface="Calibri" panose="020F0502020204030204"/>
              <a:ea typeface="+mn-ea"/>
              <a:cs typeface="+mn-cs"/>
            </a:endParaRPr>
          </a:p>
        </p:txBody>
      </p:sp>
      <p:pic>
        <p:nvPicPr>
          <p:cNvPr id="3" name="Picture 2" descr="A group of people sitting at tables&#10;&#10;Description automatically generated with medium confidence">
            <a:extLst>
              <a:ext uri="{FF2B5EF4-FFF2-40B4-BE49-F238E27FC236}">
                <a16:creationId xmlns:a16="http://schemas.microsoft.com/office/drawing/2014/main" id="{0F5B1883-369B-606E-EB06-C2CD28F8D9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963" y="1125703"/>
            <a:ext cx="8189499" cy="4606593"/>
          </a:xfrm>
          <a:prstGeom prst="rect">
            <a:avLst/>
          </a:prstGeom>
        </p:spPr>
      </p:pic>
      <p:pic>
        <p:nvPicPr>
          <p:cNvPr id="4" name="Picture 3" descr="An elephant with tusks eating grass&#10;&#10;Description automatically generated with medium confidence">
            <a:extLst>
              <a:ext uri="{FF2B5EF4-FFF2-40B4-BE49-F238E27FC236}">
                <a16:creationId xmlns:a16="http://schemas.microsoft.com/office/drawing/2014/main" id="{6D962AF4-EBC1-8EEF-3283-27C7B6F04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5846" y="3273565"/>
            <a:ext cx="2762250" cy="1657350"/>
          </a:xfrm>
          <a:prstGeom prst="rect">
            <a:avLst/>
          </a:prstGeom>
        </p:spPr>
      </p:pic>
      <p:sp>
        <p:nvSpPr>
          <p:cNvPr id="5" name="TextBox 4">
            <a:extLst>
              <a:ext uri="{FF2B5EF4-FFF2-40B4-BE49-F238E27FC236}">
                <a16:creationId xmlns:a16="http://schemas.microsoft.com/office/drawing/2014/main" id="{285CED84-0BF8-DF67-F240-8DE4543ACF71}"/>
              </a:ext>
            </a:extLst>
          </p:cNvPr>
          <p:cNvSpPr txBox="1"/>
          <p:nvPr/>
        </p:nvSpPr>
        <p:spPr>
          <a:xfrm>
            <a:off x="551311" y="1339089"/>
            <a:ext cx="2491991" cy="1200329"/>
          </a:xfrm>
          <a:prstGeom prst="rect">
            <a:avLst/>
          </a:prstGeom>
          <a:noFill/>
        </p:spPr>
        <p:txBody>
          <a:bodyPr wrap="square" rtlCol="0">
            <a:spAutoFit/>
          </a:bodyPr>
          <a:lstStyle/>
          <a:p>
            <a:r>
              <a:rPr lang="en-US" b="1" dirty="0"/>
              <a:t>1. Experienced as real, and likely to remain and grow in frequency and importance </a:t>
            </a:r>
          </a:p>
        </p:txBody>
      </p:sp>
      <p:sp>
        <p:nvSpPr>
          <p:cNvPr id="7" name="TextBox 6">
            <a:extLst>
              <a:ext uri="{FF2B5EF4-FFF2-40B4-BE49-F238E27FC236}">
                <a16:creationId xmlns:a16="http://schemas.microsoft.com/office/drawing/2014/main" id="{AD812B5B-CE2E-A274-8B1A-10B6F9AC63B0}"/>
              </a:ext>
            </a:extLst>
          </p:cNvPr>
          <p:cNvSpPr txBox="1"/>
          <p:nvPr/>
        </p:nvSpPr>
        <p:spPr>
          <a:xfrm>
            <a:off x="3436144" y="1844662"/>
            <a:ext cx="5284673" cy="923330"/>
          </a:xfrm>
          <a:prstGeom prst="rect">
            <a:avLst/>
          </a:prstGeom>
          <a:noFill/>
        </p:spPr>
        <p:txBody>
          <a:bodyPr wrap="square" rtlCol="0">
            <a:spAutoFit/>
          </a:bodyPr>
          <a:lstStyle/>
          <a:p>
            <a:r>
              <a:rPr lang="en-US" dirty="0"/>
              <a:t>2</a:t>
            </a:r>
            <a:r>
              <a:rPr lang="en-US" b="1" dirty="0"/>
              <a:t>. It rhymes with other phenomena such as perfect storms, disruptions and chain reactions, but features distinctive and novel elements</a:t>
            </a:r>
          </a:p>
        </p:txBody>
      </p:sp>
      <p:sp>
        <p:nvSpPr>
          <p:cNvPr id="8" name="TextBox 7">
            <a:extLst>
              <a:ext uri="{FF2B5EF4-FFF2-40B4-BE49-F238E27FC236}">
                <a16:creationId xmlns:a16="http://schemas.microsoft.com/office/drawing/2014/main" id="{9CF60B20-2B9E-F73D-7B15-58870A2D2AB3}"/>
              </a:ext>
            </a:extLst>
          </p:cNvPr>
          <p:cNvSpPr txBox="1"/>
          <p:nvPr/>
        </p:nvSpPr>
        <p:spPr>
          <a:xfrm>
            <a:off x="551311" y="3923123"/>
            <a:ext cx="3567164" cy="369332"/>
          </a:xfrm>
          <a:prstGeom prst="rect">
            <a:avLst/>
          </a:prstGeom>
          <a:noFill/>
        </p:spPr>
        <p:txBody>
          <a:bodyPr wrap="square" rtlCol="0">
            <a:spAutoFit/>
          </a:bodyPr>
          <a:lstStyle/>
          <a:p>
            <a:r>
              <a:rPr lang="en-US" b="1" dirty="0"/>
              <a:t>3. Does not get sufficient attention</a:t>
            </a:r>
          </a:p>
        </p:txBody>
      </p:sp>
      <p:sp>
        <p:nvSpPr>
          <p:cNvPr id="10" name="TextBox 9">
            <a:extLst>
              <a:ext uri="{FF2B5EF4-FFF2-40B4-BE49-F238E27FC236}">
                <a16:creationId xmlns:a16="http://schemas.microsoft.com/office/drawing/2014/main" id="{78A10514-69BD-9F8E-2A33-5284240C5AEC}"/>
              </a:ext>
            </a:extLst>
          </p:cNvPr>
          <p:cNvSpPr txBox="1"/>
          <p:nvPr/>
        </p:nvSpPr>
        <p:spPr>
          <a:xfrm>
            <a:off x="3877406" y="4536580"/>
            <a:ext cx="4637944" cy="646331"/>
          </a:xfrm>
          <a:prstGeom prst="rect">
            <a:avLst/>
          </a:prstGeom>
          <a:noFill/>
        </p:spPr>
        <p:txBody>
          <a:bodyPr wrap="square" rtlCol="0">
            <a:spAutoFit/>
          </a:bodyPr>
          <a:lstStyle/>
          <a:p>
            <a:r>
              <a:rPr lang="en-US" b="1" dirty="0"/>
              <a:t>4. Requires a different conceptualization and a better scrutiny of implications and responses</a:t>
            </a:r>
          </a:p>
        </p:txBody>
      </p:sp>
    </p:spTree>
    <p:extLst>
      <p:ext uri="{BB962C8B-B14F-4D97-AF65-F5344CB8AC3E}">
        <p14:creationId xmlns:p14="http://schemas.microsoft.com/office/powerpoint/2010/main" val="368421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748B6-DD24-1630-8FF3-AC5E7AC58DCB}"/>
              </a:ext>
            </a:extLst>
          </p:cNvPr>
          <p:cNvSpPr>
            <a:spLocks noGrp="1"/>
          </p:cNvSpPr>
          <p:nvPr>
            <p:ph type="title"/>
          </p:nvPr>
        </p:nvSpPr>
        <p:spPr>
          <a:xfrm>
            <a:off x="0" y="335478"/>
            <a:ext cx="9143999" cy="1116800"/>
          </a:xfrm>
        </p:spPr>
        <p:txBody>
          <a:bodyPr>
            <a:normAutofit/>
          </a:bodyPr>
          <a:lstStyle/>
          <a:p>
            <a:pPr algn="ctr"/>
            <a:r>
              <a:rPr lang="en-US" sz="3200" dirty="0">
                <a:solidFill>
                  <a:schemeClr val="accent5">
                    <a:lumMod val="60000"/>
                    <a:lumOff val="40000"/>
                  </a:schemeClr>
                </a:solidFill>
              </a:rPr>
              <a:t>Practice and academia – different valuations</a:t>
            </a:r>
          </a:p>
        </p:txBody>
      </p:sp>
      <p:sp>
        <p:nvSpPr>
          <p:cNvPr id="6" name="Slide Number Placeholder 5">
            <a:extLst>
              <a:ext uri="{FF2B5EF4-FFF2-40B4-BE49-F238E27FC236}">
                <a16:creationId xmlns:a16="http://schemas.microsoft.com/office/drawing/2014/main" id="{5B13AE93-D571-87F3-A0B6-E2E1F9C420C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2A81E5-5B78-41EE-B2CC-6FCAFD06F802}" type="slidenum">
              <a:rPr kumimoji="0" lang="en-US" sz="1200" b="1" i="0" u="none" strike="noStrike" kern="1200" cap="none" spc="0" normalizeH="0" baseline="0" noProof="0" smtClean="0">
                <a:ln>
                  <a:noFill/>
                </a:ln>
                <a:solidFill>
                  <a:schemeClr val="accent1">
                    <a:lumMod val="60000"/>
                    <a:lumOff val="40000"/>
                  </a:scheme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1" i="0" u="none" strike="noStrike" kern="1200" cap="none" spc="0" normalizeH="0" baseline="0" noProof="0" dirty="0">
              <a:ln>
                <a:noFill/>
              </a:ln>
              <a:solidFill>
                <a:schemeClr val="accent1">
                  <a:lumMod val="60000"/>
                  <a:lumOff val="40000"/>
                </a:scheme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5F7C3AA-7A98-1F54-5A9F-105351F64B2F}"/>
              </a:ext>
            </a:extLst>
          </p:cNvPr>
          <p:cNvSpPr txBox="1"/>
          <p:nvPr/>
        </p:nvSpPr>
        <p:spPr>
          <a:xfrm>
            <a:off x="1887435" y="1530082"/>
            <a:ext cx="5849796" cy="646331"/>
          </a:xfrm>
          <a:prstGeom prst="rect">
            <a:avLst/>
          </a:prstGeom>
          <a:noFill/>
          <a:ln>
            <a:solidFill>
              <a:schemeClr val="bg1"/>
            </a:solidFill>
          </a:ln>
        </p:spPr>
        <p:txBody>
          <a:bodyPr wrap="square" rtlCol="0">
            <a:spAutoFit/>
          </a:bodyPr>
          <a:lstStyle/>
          <a:p>
            <a:r>
              <a:rPr lang="en-US" b="1" dirty="0">
                <a:solidFill>
                  <a:schemeClr val="bg1"/>
                </a:solidFill>
              </a:rPr>
              <a:t>Novelty and/or usefulness </a:t>
            </a:r>
            <a:r>
              <a:rPr lang="en-US" dirty="0">
                <a:solidFill>
                  <a:schemeClr val="bg1"/>
                </a:solidFill>
              </a:rPr>
              <a:t>to practitioners (i.e., how they think or act to reduce the likelihood and severity of risk)?</a:t>
            </a:r>
          </a:p>
        </p:txBody>
      </p:sp>
      <p:cxnSp>
        <p:nvCxnSpPr>
          <p:cNvPr id="8" name="Straight Arrow Connector 7">
            <a:extLst>
              <a:ext uri="{FF2B5EF4-FFF2-40B4-BE49-F238E27FC236}">
                <a16:creationId xmlns:a16="http://schemas.microsoft.com/office/drawing/2014/main" id="{0FA0775F-E989-7CEC-F644-EDEF15321D60}"/>
              </a:ext>
            </a:extLst>
          </p:cNvPr>
          <p:cNvCxnSpPr>
            <a:cxnSpLocks/>
          </p:cNvCxnSpPr>
          <p:nvPr/>
        </p:nvCxnSpPr>
        <p:spPr>
          <a:xfrm flipH="1">
            <a:off x="3463878" y="2242528"/>
            <a:ext cx="545631" cy="109884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2B17024-A29B-0D70-C56D-4B96BE434B45}"/>
              </a:ext>
            </a:extLst>
          </p:cNvPr>
          <p:cNvSpPr txBox="1"/>
          <p:nvPr/>
        </p:nvSpPr>
        <p:spPr>
          <a:xfrm>
            <a:off x="2871026" y="2420368"/>
            <a:ext cx="592852" cy="369332"/>
          </a:xfrm>
          <a:prstGeom prst="rect">
            <a:avLst/>
          </a:prstGeom>
          <a:noFill/>
        </p:spPr>
        <p:txBody>
          <a:bodyPr wrap="square" rtlCol="0">
            <a:spAutoFit/>
          </a:bodyPr>
          <a:lstStyle/>
          <a:p>
            <a:r>
              <a:rPr lang="en-US" dirty="0"/>
              <a:t>Yes</a:t>
            </a:r>
          </a:p>
        </p:txBody>
      </p:sp>
      <p:cxnSp>
        <p:nvCxnSpPr>
          <p:cNvPr id="11" name="Straight Arrow Connector 10">
            <a:extLst>
              <a:ext uri="{FF2B5EF4-FFF2-40B4-BE49-F238E27FC236}">
                <a16:creationId xmlns:a16="http://schemas.microsoft.com/office/drawing/2014/main" id="{BD11F7AE-0066-6EB6-2F69-F7DD8F9790FC}"/>
              </a:ext>
            </a:extLst>
          </p:cNvPr>
          <p:cNvCxnSpPr>
            <a:cxnSpLocks/>
          </p:cNvCxnSpPr>
          <p:nvPr/>
        </p:nvCxnSpPr>
        <p:spPr>
          <a:xfrm>
            <a:off x="4848335" y="2242528"/>
            <a:ext cx="602896" cy="109884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49915C7-491E-E65A-96BA-8D39033E6152}"/>
              </a:ext>
            </a:extLst>
          </p:cNvPr>
          <p:cNvSpPr txBox="1"/>
          <p:nvPr/>
        </p:nvSpPr>
        <p:spPr>
          <a:xfrm>
            <a:off x="5451231" y="2420368"/>
            <a:ext cx="592852" cy="369332"/>
          </a:xfrm>
          <a:prstGeom prst="rect">
            <a:avLst/>
          </a:prstGeom>
          <a:noFill/>
        </p:spPr>
        <p:txBody>
          <a:bodyPr wrap="square" rtlCol="0">
            <a:spAutoFit/>
          </a:bodyPr>
          <a:lstStyle/>
          <a:p>
            <a:r>
              <a:rPr lang="en-US" dirty="0"/>
              <a:t>No</a:t>
            </a:r>
          </a:p>
        </p:txBody>
      </p:sp>
      <p:sp>
        <p:nvSpPr>
          <p:cNvPr id="14" name="TextBox 13">
            <a:extLst>
              <a:ext uri="{FF2B5EF4-FFF2-40B4-BE49-F238E27FC236}">
                <a16:creationId xmlns:a16="http://schemas.microsoft.com/office/drawing/2014/main" id="{EF9CE47C-2AA9-140A-7247-E3CF89889BDC}"/>
              </a:ext>
            </a:extLst>
          </p:cNvPr>
          <p:cNvSpPr txBox="1"/>
          <p:nvPr/>
        </p:nvSpPr>
        <p:spPr>
          <a:xfrm>
            <a:off x="2049036" y="4388257"/>
            <a:ext cx="592852" cy="369332"/>
          </a:xfrm>
          <a:prstGeom prst="rect">
            <a:avLst/>
          </a:prstGeom>
          <a:noFill/>
        </p:spPr>
        <p:txBody>
          <a:bodyPr wrap="square" rtlCol="0">
            <a:spAutoFit/>
          </a:bodyPr>
          <a:lstStyle/>
          <a:p>
            <a:r>
              <a:rPr lang="en-US" dirty="0"/>
              <a:t>Yes</a:t>
            </a:r>
          </a:p>
        </p:txBody>
      </p:sp>
      <p:sp>
        <p:nvSpPr>
          <p:cNvPr id="15" name="TextBox 14">
            <a:extLst>
              <a:ext uri="{FF2B5EF4-FFF2-40B4-BE49-F238E27FC236}">
                <a16:creationId xmlns:a16="http://schemas.microsoft.com/office/drawing/2014/main" id="{D3075878-CD74-61FD-2B1E-F8DC14991798}"/>
              </a:ext>
            </a:extLst>
          </p:cNvPr>
          <p:cNvSpPr txBox="1"/>
          <p:nvPr/>
        </p:nvSpPr>
        <p:spPr>
          <a:xfrm>
            <a:off x="3645617" y="4362804"/>
            <a:ext cx="592852" cy="369332"/>
          </a:xfrm>
          <a:prstGeom prst="rect">
            <a:avLst/>
          </a:prstGeom>
          <a:noFill/>
        </p:spPr>
        <p:txBody>
          <a:bodyPr wrap="square" rtlCol="0">
            <a:spAutoFit/>
          </a:bodyPr>
          <a:lstStyle/>
          <a:p>
            <a:r>
              <a:rPr lang="en-US" dirty="0"/>
              <a:t>No</a:t>
            </a:r>
          </a:p>
        </p:txBody>
      </p:sp>
      <p:cxnSp>
        <p:nvCxnSpPr>
          <p:cNvPr id="16" name="Straight Arrow Connector 15">
            <a:extLst>
              <a:ext uri="{FF2B5EF4-FFF2-40B4-BE49-F238E27FC236}">
                <a16:creationId xmlns:a16="http://schemas.microsoft.com/office/drawing/2014/main" id="{01B43F2C-A926-0104-1F40-C17E8721DD48}"/>
              </a:ext>
            </a:extLst>
          </p:cNvPr>
          <p:cNvCxnSpPr>
            <a:cxnSpLocks/>
          </p:cNvCxnSpPr>
          <p:nvPr/>
        </p:nvCxnSpPr>
        <p:spPr>
          <a:xfrm>
            <a:off x="5655750" y="4119930"/>
            <a:ext cx="712398" cy="113598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A51E5BC-4319-9024-F337-8946708A23FE}"/>
              </a:ext>
            </a:extLst>
          </p:cNvPr>
          <p:cNvSpPr txBox="1"/>
          <p:nvPr/>
        </p:nvSpPr>
        <p:spPr>
          <a:xfrm>
            <a:off x="1887434" y="3421970"/>
            <a:ext cx="2241606" cy="646331"/>
          </a:xfrm>
          <a:prstGeom prst="rect">
            <a:avLst/>
          </a:prstGeom>
          <a:noFill/>
          <a:ln>
            <a:solidFill>
              <a:schemeClr val="bg1"/>
            </a:solidFill>
          </a:ln>
        </p:spPr>
        <p:txBody>
          <a:bodyPr wrap="square" rtlCol="0">
            <a:spAutoFit/>
          </a:bodyPr>
          <a:lstStyle/>
          <a:p>
            <a:r>
              <a:rPr lang="en-US" b="1" dirty="0">
                <a:solidFill>
                  <a:schemeClr val="bg1"/>
                </a:solidFill>
              </a:rPr>
              <a:t>Novelty/usefulness</a:t>
            </a:r>
            <a:r>
              <a:rPr lang="en-US" dirty="0">
                <a:solidFill>
                  <a:schemeClr val="bg1"/>
                </a:solidFill>
              </a:rPr>
              <a:t> to academics?</a:t>
            </a:r>
          </a:p>
        </p:txBody>
      </p:sp>
      <p:cxnSp>
        <p:nvCxnSpPr>
          <p:cNvPr id="23" name="Straight Arrow Connector 22">
            <a:extLst>
              <a:ext uri="{FF2B5EF4-FFF2-40B4-BE49-F238E27FC236}">
                <a16:creationId xmlns:a16="http://schemas.microsoft.com/office/drawing/2014/main" id="{4C0CBF16-B23F-2D42-ED8A-35E857060860}"/>
              </a:ext>
            </a:extLst>
          </p:cNvPr>
          <p:cNvCxnSpPr>
            <a:cxnSpLocks/>
          </p:cNvCxnSpPr>
          <p:nvPr/>
        </p:nvCxnSpPr>
        <p:spPr>
          <a:xfrm flipH="1">
            <a:off x="2385549" y="4148902"/>
            <a:ext cx="714367" cy="117901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2E21F03-825B-9A5B-30A5-489D7786B4E7}"/>
              </a:ext>
            </a:extLst>
          </p:cNvPr>
          <p:cNvCxnSpPr>
            <a:cxnSpLocks/>
          </p:cNvCxnSpPr>
          <p:nvPr/>
        </p:nvCxnSpPr>
        <p:spPr>
          <a:xfrm>
            <a:off x="3187589" y="4161502"/>
            <a:ext cx="534783" cy="113956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6D355D4-DFB7-9339-DC7D-FB9473F91DA3}"/>
              </a:ext>
            </a:extLst>
          </p:cNvPr>
          <p:cNvSpPr txBox="1"/>
          <p:nvPr/>
        </p:nvSpPr>
        <p:spPr>
          <a:xfrm>
            <a:off x="4675377" y="3407484"/>
            <a:ext cx="2069998" cy="646331"/>
          </a:xfrm>
          <a:prstGeom prst="rect">
            <a:avLst/>
          </a:prstGeom>
          <a:noFill/>
          <a:ln>
            <a:solidFill>
              <a:schemeClr val="bg1"/>
            </a:solidFill>
          </a:ln>
        </p:spPr>
        <p:txBody>
          <a:bodyPr wrap="square" rtlCol="0">
            <a:spAutoFit/>
          </a:bodyPr>
          <a:lstStyle/>
          <a:p>
            <a:r>
              <a:rPr lang="en-US" b="1" dirty="0">
                <a:solidFill>
                  <a:schemeClr val="bg1"/>
                </a:solidFill>
              </a:rPr>
              <a:t>Novelty/usefulness</a:t>
            </a:r>
            <a:r>
              <a:rPr lang="en-US" dirty="0">
                <a:solidFill>
                  <a:schemeClr val="bg1"/>
                </a:solidFill>
              </a:rPr>
              <a:t> to academics?</a:t>
            </a:r>
          </a:p>
        </p:txBody>
      </p:sp>
      <p:cxnSp>
        <p:nvCxnSpPr>
          <p:cNvPr id="30" name="Straight Arrow Connector 29">
            <a:extLst>
              <a:ext uri="{FF2B5EF4-FFF2-40B4-BE49-F238E27FC236}">
                <a16:creationId xmlns:a16="http://schemas.microsoft.com/office/drawing/2014/main" id="{D06BC0D1-6A42-340C-94C8-133C922A629A}"/>
              </a:ext>
            </a:extLst>
          </p:cNvPr>
          <p:cNvCxnSpPr>
            <a:cxnSpLocks/>
          </p:cNvCxnSpPr>
          <p:nvPr/>
        </p:nvCxnSpPr>
        <p:spPr>
          <a:xfrm flipH="1">
            <a:off x="5033294" y="4148902"/>
            <a:ext cx="529160" cy="115216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44A5F24B-0927-D61F-173E-1B36BA50C56B}"/>
              </a:ext>
            </a:extLst>
          </p:cNvPr>
          <p:cNvSpPr txBox="1"/>
          <p:nvPr/>
        </p:nvSpPr>
        <p:spPr>
          <a:xfrm>
            <a:off x="4571999" y="4375931"/>
            <a:ext cx="592852" cy="369332"/>
          </a:xfrm>
          <a:prstGeom prst="rect">
            <a:avLst/>
          </a:prstGeom>
          <a:noFill/>
        </p:spPr>
        <p:txBody>
          <a:bodyPr wrap="square" rtlCol="0">
            <a:spAutoFit/>
          </a:bodyPr>
          <a:lstStyle/>
          <a:p>
            <a:r>
              <a:rPr lang="en-US" dirty="0"/>
              <a:t>Yes</a:t>
            </a:r>
          </a:p>
        </p:txBody>
      </p:sp>
      <p:sp>
        <p:nvSpPr>
          <p:cNvPr id="33" name="TextBox 32">
            <a:extLst>
              <a:ext uri="{FF2B5EF4-FFF2-40B4-BE49-F238E27FC236}">
                <a16:creationId xmlns:a16="http://schemas.microsoft.com/office/drawing/2014/main" id="{EA70B511-0E9D-03B9-7C75-91CC882114D3}"/>
              </a:ext>
            </a:extLst>
          </p:cNvPr>
          <p:cNvSpPr txBox="1"/>
          <p:nvPr/>
        </p:nvSpPr>
        <p:spPr>
          <a:xfrm>
            <a:off x="6071722" y="4375931"/>
            <a:ext cx="592852" cy="369332"/>
          </a:xfrm>
          <a:prstGeom prst="rect">
            <a:avLst/>
          </a:prstGeom>
          <a:noFill/>
        </p:spPr>
        <p:txBody>
          <a:bodyPr wrap="square" rtlCol="0">
            <a:spAutoFit/>
          </a:bodyPr>
          <a:lstStyle/>
          <a:p>
            <a:r>
              <a:rPr lang="en-US" dirty="0"/>
              <a:t>No</a:t>
            </a:r>
          </a:p>
        </p:txBody>
      </p:sp>
      <p:sp>
        <p:nvSpPr>
          <p:cNvPr id="34" name="Oval 33">
            <a:extLst>
              <a:ext uri="{FF2B5EF4-FFF2-40B4-BE49-F238E27FC236}">
                <a16:creationId xmlns:a16="http://schemas.microsoft.com/office/drawing/2014/main" id="{18D9F445-9785-1348-7DFE-C90F947C566A}"/>
              </a:ext>
            </a:extLst>
          </p:cNvPr>
          <p:cNvSpPr/>
          <p:nvPr/>
        </p:nvSpPr>
        <p:spPr>
          <a:xfrm>
            <a:off x="1887434" y="5400973"/>
            <a:ext cx="754454" cy="66319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5" name="Oval 34">
            <a:extLst>
              <a:ext uri="{FF2B5EF4-FFF2-40B4-BE49-F238E27FC236}">
                <a16:creationId xmlns:a16="http://schemas.microsoft.com/office/drawing/2014/main" id="{967413F9-B027-549A-0B11-077701ED350F}"/>
              </a:ext>
            </a:extLst>
          </p:cNvPr>
          <p:cNvSpPr/>
          <p:nvPr/>
        </p:nvSpPr>
        <p:spPr>
          <a:xfrm>
            <a:off x="3374586" y="5400973"/>
            <a:ext cx="754454" cy="66319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6" name="Oval 35">
            <a:extLst>
              <a:ext uri="{FF2B5EF4-FFF2-40B4-BE49-F238E27FC236}">
                <a16:creationId xmlns:a16="http://schemas.microsoft.com/office/drawing/2014/main" id="{129A204B-B2D8-7520-84C1-F35B4B308068}"/>
              </a:ext>
            </a:extLst>
          </p:cNvPr>
          <p:cNvSpPr/>
          <p:nvPr/>
        </p:nvSpPr>
        <p:spPr>
          <a:xfrm>
            <a:off x="4675376" y="5414550"/>
            <a:ext cx="754454" cy="66319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1" name="Oval 40">
            <a:extLst>
              <a:ext uri="{FF2B5EF4-FFF2-40B4-BE49-F238E27FC236}">
                <a16:creationId xmlns:a16="http://schemas.microsoft.com/office/drawing/2014/main" id="{5757643B-6874-860A-C153-6129A4EEBA8D}"/>
              </a:ext>
            </a:extLst>
          </p:cNvPr>
          <p:cNvSpPr/>
          <p:nvPr/>
        </p:nvSpPr>
        <p:spPr>
          <a:xfrm>
            <a:off x="5990921" y="5369693"/>
            <a:ext cx="754454" cy="66319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 name="TextBox 3">
            <a:extLst>
              <a:ext uri="{FF2B5EF4-FFF2-40B4-BE49-F238E27FC236}">
                <a16:creationId xmlns:a16="http://schemas.microsoft.com/office/drawing/2014/main" id="{E784A7BF-8CE5-F18A-2967-ECC7770EFBA8}"/>
              </a:ext>
            </a:extLst>
          </p:cNvPr>
          <p:cNvSpPr txBox="1"/>
          <p:nvPr/>
        </p:nvSpPr>
        <p:spPr>
          <a:xfrm>
            <a:off x="7144379" y="3255666"/>
            <a:ext cx="1607735" cy="1754326"/>
          </a:xfrm>
          <a:prstGeom prst="rect">
            <a:avLst/>
          </a:prstGeom>
          <a:noFill/>
        </p:spPr>
        <p:txBody>
          <a:bodyPr wrap="square" rtlCol="0">
            <a:spAutoFit/>
          </a:bodyPr>
          <a:lstStyle/>
          <a:p>
            <a:r>
              <a:rPr lang="en-US" dirty="0">
                <a:solidFill>
                  <a:schemeClr val="accent4">
                    <a:lumMod val="60000"/>
                    <a:lumOff val="40000"/>
                  </a:schemeClr>
                </a:solidFill>
              </a:rPr>
              <a:t>My hope is that through our dialogue these issues will be better clarified</a:t>
            </a:r>
          </a:p>
        </p:txBody>
      </p:sp>
      <p:pic>
        <p:nvPicPr>
          <p:cNvPr id="5" name="Picture 4">
            <a:extLst>
              <a:ext uri="{FF2B5EF4-FFF2-40B4-BE49-F238E27FC236}">
                <a16:creationId xmlns:a16="http://schemas.microsoft.com/office/drawing/2014/main" id="{D3E85925-9725-F079-02D5-83EB74F30594}"/>
              </a:ext>
            </a:extLst>
          </p:cNvPr>
          <p:cNvPicPr>
            <a:picLocks noChangeAspect="1"/>
          </p:cNvPicPr>
          <p:nvPr/>
        </p:nvPicPr>
        <p:blipFill rotWithShape="1">
          <a:blip r:embed="rId2">
            <a:extLst>
              <a:ext uri="{28A0092B-C50C-407E-A947-70E740481C1C}">
                <a14:useLocalDpi xmlns:a14="http://schemas.microsoft.com/office/drawing/2010/main" val="0"/>
              </a:ext>
            </a:extLst>
          </a:blip>
          <a:srcRect l="24757" r="1" b="1"/>
          <a:stretch/>
        </p:blipFill>
        <p:spPr>
          <a:xfrm>
            <a:off x="276697" y="1642965"/>
            <a:ext cx="1222622" cy="2410850"/>
          </a:xfrm>
          <a:prstGeom prst="rect">
            <a:avLst/>
          </a:prstGeom>
        </p:spPr>
      </p:pic>
      <p:pic>
        <p:nvPicPr>
          <p:cNvPr id="7" name="Picture 6">
            <a:extLst>
              <a:ext uri="{FF2B5EF4-FFF2-40B4-BE49-F238E27FC236}">
                <a16:creationId xmlns:a16="http://schemas.microsoft.com/office/drawing/2014/main" id="{290C0673-7CC4-1A5D-FB8D-C1CB58E20BC7}"/>
              </a:ext>
            </a:extLst>
          </p:cNvPr>
          <p:cNvPicPr>
            <a:picLocks noChangeAspect="1"/>
          </p:cNvPicPr>
          <p:nvPr/>
        </p:nvPicPr>
        <p:blipFill>
          <a:blip r:embed="rId3"/>
          <a:stretch>
            <a:fillRect/>
          </a:stretch>
        </p:blipFill>
        <p:spPr>
          <a:xfrm>
            <a:off x="133577" y="3911544"/>
            <a:ext cx="1329043" cy="499915"/>
          </a:xfrm>
          <a:prstGeom prst="rect">
            <a:avLst/>
          </a:prstGeom>
        </p:spPr>
      </p:pic>
    </p:spTree>
    <p:extLst>
      <p:ext uri="{BB962C8B-B14F-4D97-AF65-F5344CB8AC3E}">
        <p14:creationId xmlns:p14="http://schemas.microsoft.com/office/powerpoint/2010/main" val="39574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1000"/>
                                        <p:tgtEl>
                                          <p:spTgt spid="34"/>
                                        </p:tgtEl>
                                      </p:cBhvr>
                                    </p:animEffect>
                                    <p:anim calcmode="lin" valueType="num">
                                      <p:cBhvr>
                                        <p:cTn id="15" dur="1000" fill="hold"/>
                                        <p:tgtEl>
                                          <p:spTgt spid="34"/>
                                        </p:tgtEl>
                                        <p:attrNameLst>
                                          <p:attrName>ppt_x</p:attrName>
                                        </p:attrNameLst>
                                      </p:cBhvr>
                                      <p:tavLst>
                                        <p:tav tm="0">
                                          <p:val>
                                            <p:strVal val="#ppt_x"/>
                                          </p:val>
                                        </p:tav>
                                        <p:tav tm="100000">
                                          <p:val>
                                            <p:strVal val="#ppt_x"/>
                                          </p:val>
                                        </p:tav>
                                      </p:tavLst>
                                    </p:anim>
                                    <p:anim calcmode="lin" valueType="num">
                                      <p:cBhvr>
                                        <p:cTn id="1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1000"/>
                                        <p:tgtEl>
                                          <p:spTgt spid="36"/>
                                        </p:tgtEl>
                                      </p:cBhvr>
                                    </p:animEffect>
                                    <p:anim calcmode="lin" valueType="num">
                                      <p:cBhvr>
                                        <p:cTn id="29" dur="1000" fill="hold"/>
                                        <p:tgtEl>
                                          <p:spTgt spid="36"/>
                                        </p:tgtEl>
                                        <p:attrNameLst>
                                          <p:attrName>ppt_x</p:attrName>
                                        </p:attrNameLst>
                                      </p:cBhvr>
                                      <p:tavLst>
                                        <p:tav tm="0">
                                          <p:val>
                                            <p:strVal val="#ppt_x"/>
                                          </p:val>
                                        </p:tav>
                                        <p:tav tm="100000">
                                          <p:val>
                                            <p:strVal val="#ppt_x"/>
                                          </p:val>
                                        </p:tav>
                                      </p:tavLst>
                                    </p:anim>
                                    <p:anim calcmode="lin" valueType="num">
                                      <p:cBhvr>
                                        <p:cTn id="3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41" grpId="0" animBg="1"/>
      <p:bldP spid="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F46216B-77A9-411A-B9D3-5023FCB70208}"/>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15331</TotalTime>
  <Words>2973</Words>
  <Application>Microsoft Office PowerPoint</Application>
  <PresentationFormat>On-screen Show (4:3)</PresentationFormat>
  <Paragraphs>388</Paragraphs>
  <Slides>52</Slides>
  <Notes>1</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52</vt:i4>
      </vt:variant>
    </vt:vector>
  </HeadingPairs>
  <TitlesOfParts>
    <vt:vector size="62" baseType="lpstr">
      <vt:lpstr>Arial</vt:lpstr>
      <vt:lpstr>Calibri</vt:lpstr>
      <vt:lpstr>Calibri Light</vt:lpstr>
      <vt:lpstr>Calisto MT</vt:lpstr>
      <vt:lpstr>Times New Roman</vt:lpstr>
      <vt:lpstr>Office Theme</vt:lpstr>
      <vt:lpstr>1_Office Theme</vt:lpstr>
      <vt:lpstr>2_Office Theme</vt:lpstr>
      <vt:lpstr>4_Office Theme</vt:lpstr>
      <vt:lpstr>3_Office Theme</vt:lpstr>
      <vt:lpstr>Interlocking Surprises:  Their Nature, Implications and Potential Responses  Moshe Farjoun *</vt:lpstr>
      <vt:lpstr>I. Introducing Interlocking Surprises</vt:lpstr>
      <vt:lpstr>PowerPoint Presentation</vt:lpstr>
      <vt:lpstr>PowerPoint Presentation</vt:lpstr>
      <vt:lpstr>What have we seen so far?</vt:lpstr>
      <vt:lpstr>PowerPoint Presentation</vt:lpstr>
      <vt:lpstr>PowerPoint Presentation</vt:lpstr>
      <vt:lpstr>PowerPoint Presentation</vt:lpstr>
      <vt:lpstr>Practice and academia – different valuations</vt:lpstr>
      <vt:lpstr>Surprise</vt:lpstr>
      <vt:lpstr>Surprises</vt:lpstr>
      <vt:lpstr>Interlocking surprises:</vt:lpstr>
      <vt:lpstr>Interlocking Surprises Defined</vt:lpstr>
      <vt:lpstr>Interlocking Surprises: A new ontology- processual and relational</vt:lpstr>
      <vt:lpstr>How do surprises become interlocked? Enabling dynamics</vt:lpstr>
      <vt:lpstr>How do surprises become interlocked?</vt:lpstr>
      <vt:lpstr>How do surprises become interlocked?</vt:lpstr>
      <vt:lpstr>How interlocking surprises are experienced? </vt:lpstr>
      <vt:lpstr>II. Implications </vt:lpstr>
      <vt:lpstr>Interlocking surprises: A timely concept </vt:lpstr>
      <vt:lpstr> Interlocking surprises heighten several distinctive and interrelated considerations*: </vt:lpstr>
      <vt:lpstr> 1.Operating at or beyond limits </vt:lpstr>
      <vt:lpstr>Operating at or beyond limits</vt:lpstr>
      <vt:lpstr>  2.Complicated resource allocation  </vt:lpstr>
      <vt:lpstr> 3.Strained attention distribution </vt:lpstr>
      <vt:lpstr> 4.Ineffective or narrow response repertoires </vt:lpstr>
      <vt:lpstr> 5.Incomplete learning cycles </vt:lpstr>
      <vt:lpstr>6.Shifts in boundaries and charters</vt:lpstr>
      <vt:lpstr> 7.Resource decay and organizational fatigue </vt:lpstr>
      <vt:lpstr>III. Potential Responses</vt:lpstr>
      <vt:lpstr> Potential Responses</vt:lpstr>
      <vt:lpstr>Two broad and complementary strategies for mitigating the potentially negative effects of interlocking surprises</vt:lpstr>
      <vt:lpstr>Building Requisite Variety</vt:lpstr>
      <vt:lpstr>1.Anticipation, mapping, sensing </vt:lpstr>
      <vt:lpstr>“It turned out to be a biological virus, which didn’t mostly kill people but kept them home. It could have been an internet virus which shut down our routers, and Disney, with theme parks, would be fine.”  </vt:lpstr>
      <vt:lpstr>PowerPoint Presentation</vt:lpstr>
      <vt:lpstr>PowerPoint Presentation</vt:lpstr>
      <vt:lpstr>2.Structural solutions</vt:lpstr>
      <vt:lpstr>3.Resources, skills and capabilities</vt:lpstr>
      <vt:lpstr>4. Dual (external/internal) orientations</vt:lpstr>
      <vt:lpstr>Adopting “smart” solutions</vt:lpstr>
      <vt:lpstr>a. “Robust” responses</vt:lpstr>
      <vt:lpstr>b. Breaking Affinities</vt:lpstr>
      <vt:lpstr>c. Mitigating surprises through innovation and experimentation (1)</vt:lpstr>
      <vt:lpstr>c. Mitigating surprises through innovation and experimentation (2)</vt:lpstr>
      <vt:lpstr>   IV. Summary and contributions    </vt:lpstr>
      <vt:lpstr>   Key Contributions: the phenomenon    </vt:lpstr>
      <vt:lpstr>   Key Contributions: the phenomenon    </vt:lpstr>
      <vt:lpstr>   Key Contributions: a newly proposed concept of surprise   </vt:lpstr>
      <vt:lpstr>   Key Contributions: Turbulent environments   </vt:lpstr>
      <vt:lpstr>   Key Contributions: Can we do better?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Moshe Farjoun</dc:creator>
  <cp:lastModifiedBy>Moshe Farjoun</cp:lastModifiedBy>
  <cp:revision>58</cp:revision>
  <cp:lastPrinted>2023-06-11T07:02:14Z</cp:lastPrinted>
  <dcterms:created xsi:type="dcterms:W3CDTF">2023-05-31T12:30:02Z</dcterms:created>
  <dcterms:modified xsi:type="dcterms:W3CDTF">2023-06-28T10:00:29Z</dcterms:modified>
</cp:coreProperties>
</file>