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96" r:id="rId2"/>
    <p:sldId id="295" r:id="rId3"/>
    <p:sldId id="360" r:id="rId4"/>
    <p:sldId id="363" r:id="rId5"/>
    <p:sldId id="364" r:id="rId6"/>
    <p:sldId id="368" r:id="rId7"/>
    <p:sldId id="365" r:id="rId8"/>
    <p:sldId id="366" r:id="rId9"/>
    <p:sldId id="367" r:id="rId10"/>
    <p:sldId id="290" r:id="rId11"/>
    <p:sldId id="362" r:id="rId12"/>
  </p:sldIdLst>
  <p:sldSz cx="13444538" cy="7562850"/>
  <p:notesSz cx="6794500" cy="9931400"/>
  <p:defaultTextStyle>
    <a:defPPr>
      <a:defRPr lang="en-US"/>
    </a:defPPr>
    <a:lvl1pPr marL="0" algn="l" defTabSz="521437" rtl="0" eaLnBrk="1" latinLnBrk="0" hangingPunct="1">
      <a:defRPr sz="2100" kern="1200">
        <a:solidFill>
          <a:schemeClr val="tx1"/>
        </a:solidFill>
        <a:latin typeface="+mn-lt"/>
        <a:ea typeface="+mn-ea"/>
        <a:cs typeface="+mn-cs"/>
      </a:defRPr>
    </a:lvl1pPr>
    <a:lvl2pPr marL="521437" algn="l" defTabSz="521437" rtl="0" eaLnBrk="1" latinLnBrk="0" hangingPunct="1">
      <a:defRPr sz="2100" kern="1200">
        <a:solidFill>
          <a:schemeClr val="tx1"/>
        </a:solidFill>
        <a:latin typeface="+mn-lt"/>
        <a:ea typeface="+mn-ea"/>
        <a:cs typeface="+mn-cs"/>
      </a:defRPr>
    </a:lvl2pPr>
    <a:lvl3pPr marL="1042873" algn="l" defTabSz="521437" rtl="0" eaLnBrk="1" latinLnBrk="0" hangingPunct="1">
      <a:defRPr sz="2100" kern="1200">
        <a:solidFill>
          <a:schemeClr val="tx1"/>
        </a:solidFill>
        <a:latin typeface="+mn-lt"/>
        <a:ea typeface="+mn-ea"/>
        <a:cs typeface="+mn-cs"/>
      </a:defRPr>
    </a:lvl3pPr>
    <a:lvl4pPr marL="1564310" algn="l" defTabSz="521437" rtl="0" eaLnBrk="1" latinLnBrk="0" hangingPunct="1">
      <a:defRPr sz="2100" kern="1200">
        <a:solidFill>
          <a:schemeClr val="tx1"/>
        </a:solidFill>
        <a:latin typeface="+mn-lt"/>
        <a:ea typeface="+mn-ea"/>
        <a:cs typeface="+mn-cs"/>
      </a:defRPr>
    </a:lvl4pPr>
    <a:lvl5pPr marL="2085746" algn="l" defTabSz="521437" rtl="0" eaLnBrk="1" latinLnBrk="0" hangingPunct="1">
      <a:defRPr sz="2100" kern="1200">
        <a:solidFill>
          <a:schemeClr val="tx1"/>
        </a:solidFill>
        <a:latin typeface="+mn-lt"/>
        <a:ea typeface="+mn-ea"/>
        <a:cs typeface="+mn-cs"/>
      </a:defRPr>
    </a:lvl5pPr>
    <a:lvl6pPr marL="2607183" algn="l" defTabSz="521437" rtl="0" eaLnBrk="1" latinLnBrk="0" hangingPunct="1">
      <a:defRPr sz="2100" kern="1200">
        <a:solidFill>
          <a:schemeClr val="tx1"/>
        </a:solidFill>
        <a:latin typeface="+mn-lt"/>
        <a:ea typeface="+mn-ea"/>
        <a:cs typeface="+mn-cs"/>
      </a:defRPr>
    </a:lvl6pPr>
    <a:lvl7pPr marL="3128620" algn="l" defTabSz="521437" rtl="0" eaLnBrk="1" latinLnBrk="0" hangingPunct="1">
      <a:defRPr sz="2100" kern="1200">
        <a:solidFill>
          <a:schemeClr val="tx1"/>
        </a:solidFill>
        <a:latin typeface="+mn-lt"/>
        <a:ea typeface="+mn-ea"/>
        <a:cs typeface="+mn-cs"/>
      </a:defRPr>
    </a:lvl7pPr>
    <a:lvl8pPr marL="3650056" algn="l" defTabSz="521437" rtl="0" eaLnBrk="1" latinLnBrk="0" hangingPunct="1">
      <a:defRPr sz="2100" kern="1200">
        <a:solidFill>
          <a:schemeClr val="tx1"/>
        </a:solidFill>
        <a:latin typeface="+mn-lt"/>
        <a:ea typeface="+mn-ea"/>
        <a:cs typeface="+mn-cs"/>
      </a:defRPr>
    </a:lvl8pPr>
    <a:lvl9pPr marL="4171493" algn="l" defTabSz="521437"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2" userDrawn="1">
          <p15:clr>
            <a:srgbClr val="A4A3A4"/>
          </p15:clr>
        </p15:guide>
        <p15:guide id="2" pos="8135" userDrawn="1">
          <p15:clr>
            <a:srgbClr val="A4A3A4"/>
          </p15:clr>
        </p15:guide>
        <p15:guide id="3" orient="horz" pos="45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3961"/>
    <a:srgbClr val="EFE8E8"/>
    <a:srgbClr val="273860"/>
    <a:srgbClr val="9BA4C7"/>
    <a:srgbClr val="5B6A9B"/>
    <a:srgbClr val="55689D"/>
    <a:srgbClr val="476095"/>
    <a:srgbClr val="45659C"/>
    <a:srgbClr val="3A5990"/>
    <a:srgbClr val="1C34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742" autoAdjust="0"/>
    <p:restoredTop sz="73298" autoAdjust="0"/>
  </p:normalViewPr>
  <p:slideViewPr>
    <p:cSldViewPr snapToObjects="1">
      <p:cViewPr varScale="1">
        <p:scale>
          <a:sx n="43" d="100"/>
          <a:sy n="43" d="100"/>
        </p:scale>
        <p:origin x="1080" y="40"/>
      </p:cViewPr>
      <p:guideLst>
        <p:guide orient="horz" pos="2382"/>
        <p:guide pos="8135"/>
        <p:guide orient="horz" pos="453"/>
      </p:guideLst>
    </p:cSldViewPr>
  </p:slideViewPr>
  <p:notesTextViewPr>
    <p:cViewPr>
      <p:scale>
        <a:sx n="200" d="100"/>
        <a:sy n="2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829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8645" y="0"/>
            <a:ext cx="2944283" cy="498295"/>
          </a:xfrm>
          <a:prstGeom prst="rect">
            <a:avLst/>
          </a:prstGeom>
        </p:spPr>
        <p:txBody>
          <a:bodyPr vert="horz" lIns="91440" tIns="45720" rIns="91440" bIns="45720" rtlCol="0"/>
          <a:lstStyle>
            <a:lvl1pPr algn="r">
              <a:defRPr sz="1200"/>
            </a:lvl1pPr>
          </a:lstStyle>
          <a:p>
            <a:fld id="{187912EE-4903-1546-B4CF-5B2DB54975A1}" type="datetimeFigureOut">
              <a:rPr lang="en-US" smtClean="0"/>
              <a:t>6/14/2023</a:t>
            </a:fld>
            <a:endParaRPr lang="en-US"/>
          </a:p>
        </p:txBody>
      </p:sp>
      <p:sp>
        <p:nvSpPr>
          <p:cNvPr id="4" name="Slide Image Placeholder 3"/>
          <p:cNvSpPr>
            <a:spLocks noGrp="1" noRot="1" noChangeAspect="1"/>
          </p:cNvSpPr>
          <p:nvPr>
            <p:ph type="sldImg" idx="2"/>
          </p:nvPr>
        </p:nvSpPr>
        <p:spPr>
          <a:xfrm>
            <a:off x="419100" y="1241425"/>
            <a:ext cx="5956300" cy="335121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79486"/>
            <a:ext cx="5435600" cy="391048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33107"/>
            <a:ext cx="2944283" cy="49829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8645" y="9433107"/>
            <a:ext cx="2944283" cy="498294"/>
          </a:xfrm>
          <a:prstGeom prst="rect">
            <a:avLst/>
          </a:prstGeom>
        </p:spPr>
        <p:txBody>
          <a:bodyPr vert="horz" lIns="91440" tIns="45720" rIns="91440" bIns="45720" rtlCol="0" anchor="b"/>
          <a:lstStyle>
            <a:lvl1pPr algn="r">
              <a:defRPr sz="1200"/>
            </a:lvl1pPr>
          </a:lstStyle>
          <a:p>
            <a:fld id="{F118F6EF-D878-FB4B-A201-59C12E29C777}" type="slidenum">
              <a:rPr lang="en-US" smtClean="0"/>
              <a:t>‹#›</a:t>
            </a:fld>
            <a:endParaRPr lang="en-US"/>
          </a:p>
        </p:txBody>
      </p:sp>
    </p:spTree>
    <p:extLst>
      <p:ext uri="{BB962C8B-B14F-4D97-AF65-F5344CB8AC3E}">
        <p14:creationId xmlns:p14="http://schemas.microsoft.com/office/powerpoint/2010/main" val="12247783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10"/>
          </p:nvPr>
        </p:nvSpPr>
        <p:spPr/>
        <p:txBody>
          <a:bodyPr/>
          <a:lstStyle/>
          <a:p>
            <a:fld id="{F118F6EF-D878-FB4B-A201-59C12E29C777}" type="slidenum">
              <a:rPr lang="en-US" smtClean="0"/>
              <a:t>1</a:t>
            </a:fld>
            <a:endParaRPr lang="en-US"/>
          </a:p>
        </p:txBody>
      </p:sp>
    </p:spTree>
    <p:extLst>
      <p:ext uri="{BB962C8B-B14F-4D97-AF65-F5344CB8AC3E}">
        <p14:creationId xmlns:p14="http://schemas.microsoft.com/office/powerpoint/2010/main" val="7039195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118F6EF-D878-FB4B-A201-59C12E29C777}" type="slidenum">
              <a:rPr lang="en-US" smtClean="0"/>
              <a:t>10</a:t>
            </a:fld>
            <a:endParaRPr lang="en-US"/>
          </a:p>
        </p:txBody>
      </p:sp>
    </p:spTree>
    <p:extLst>
      <p:ext uri="{BB962C8B-B14F-4D97-AF65-F5344CB8AC3E}">
        <p14:creationId xmlns:p14="http://schemas.microsoft.com/office/powerpoint/2010/main" val="33648647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10"/>
          </p:nvPr>
        </p:nvSpPr>
        <p:spPr/>
        <p:txBody>
          <a:bodyPr/>
          <a:lstStyle/>
          <a:p>
            <a:fld id="{F118F6EF-D878-FB4B-A201-59C12E29C777}" type="slidenum">
              <a:rPr lang="en-US" smtClean="0"/>
              <a:t>11</a:t>
            </a:fld>
            <a:endParaRPr lang="en-US"/>
          </a:p>
        </p:txBody>
      </p:sp>
    </p:spTree>
    <p:extLst>
      <p:ext uri="{BB962C8B-B14F-4D97-AF65-F5344CB8AC3E}">
        <p14:creationId xmlns:p14="http://schemas.microsoft.com/office/powerpoint/2010/main" val="42872873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10"/>
          </p:nvPr>
        </p:nvSpPr>
        <p:spPr/>
        <p:txBody>
          <a:bodyPr/>
          <a:lstStyle/>
          <a:p>
            <a:fld id="{F118F6EF-D878-FB4B-A201-59C12E29C777}" type="slidenum">
              <a:rPr lang="en-US" smtClean="0"/>
              <a:t>2</a:t>
            </a:fld>
            <a:endParaRPr lang="en-US"/>
          </a:p>
        </p:txBody>
      </p:sp>
    </p:spTree>
    <p:extLst>
      <p:ext uri="{BB962C8B-B14F-4D97-AF65-F5344CB8AC3E}">
        <p14:creationId xmlns:p14="http://schemas.microsoft.com/office/powerpoint/2010/main" val="7800795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118F6EF-D878-FB4B-A201-59C12E29C777}" type="slidenum">
              <a:rPr lang="en-US" smtClean="0"/>
              <a:t>3</a:t>
            </a:fld>
            <a:endParaRPr lang="en-US"/>
          </a:p>
        </p:txBody>
      </p:sp>
    </p:spTree>
    <p:extLst>
      <p:ext uri="{BB962C8B-B14F-4D97-AF65-F5344CB8AC3E}">
        <p14:creationId xmlns:p14="http://schemas.microsoft.com/office/powerpoint/2010/main" val="24808025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p:txBody>
      </p:sp>
      <p:sp>
        <p:nvSpPr>
          <p:cNvPr id="4" name="Slide Number Placeholder 3"/>
          <p:cNvSpPr>
            <a:spLocks noGrp="1"/>
          </p:cNvSpPr>
          <p:nvPr>
            <p:ph type="sldNum" sz="quarter" idx="10"/>
          </p:nvPr>
        </p:nvSpPr>
        <p:spPr/>
        <p:txBody>
          <a:bodyPr/>
          <a:lstStyle/>
          <a:p>
            <a:fld id="{F118F6EF-D878-FB4B-A201-59C12E29C777}" type="slidenum">
              <a:rPr lang="en-US" smtClean="0"/>
              <a:t>4</a:t>
            </a:fld>
            <a:endParaRPr lang="en-US"/>
          </a:p>
        </p:txBody>
      </p:sp>
    </p:spTree>
    <p:extLst>
      <p:ext uri="{BB962C8B-B14F-4D97-AF65-F5344CB8AC3E}">
        <p14:creationId xmlns:p14="http://schemas.microsoft.com/office/powerpoint/2010/main" val="33996844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p:txBody>
      </p:sp>
      <p:sp>
        <p:nvSpPr>
          <p:cNvPr id="4" name="Slide Number Placeholder 3"/>
          <p:cNvSpPr>
            <a:spLocks noGrp="1"/>
          </p:cNvSpPr>
          <p:nvPr>
            <p:ph type="sldNum" sz="quarter" idx="10"/>
          </p:nvPr>
        </p:nvSpPr>
        <p:spPr/>
        <p:txBody>
          <a:bodyPr/>
          <a:lstStyle/>
          <a:p>
            <a:fld id="{F118F6EF-D878-FB4B-A201-59C12E29C777}" type="slidenum">
              <a:rPr lang="en-US" smtClean="0"/>
              <a:t>5</a:t>
            </a:fld>
            <a:endParaRPr lang="en-US"/>
          </a:p>
        </p:txBody>
      </p:sp>
    </p:spTree>
    <p:extLst>
      <p:ext uri="{BB962C8B-B14F-4D97-AF65-F5344CB8AC3E}">
        <p14:creationId xmlns:p14="http://schemas.microsoft.com/office/powerpoint/2010/main" val="19288320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p:txBody>
      </p:sp>
      <p:sp>
        <p:nvSpPr>
          <p:cNvPr id="4" name="Slide Number Placeholder 3"/>
          <p:cNvSpPr>
            <a:spLocks noGrp="1"/>
          </p:cNvSpPr>
          <p:nvPr>
            <p:ph type="sldNum" sz="quarter" idx="10"/>
          </p:nvPr>
        </p:nvSpPr>
        <p:spPr/>
        <p:txBody>
          <a:bodyPr/>
          <a:lstStyle/>
          <a:p>
            <a:fld id="{F118F6EF-D878-FB4B-A201-59C12E29C777}" type="slidenum">
              <a:rPr lang="en-US" smtClean="0"/>
              <a:t>6</a:t>
            </a:fld>
            <a:endParaRPr lang="en-US"/>
          </a:p>
        </p:txBody>
      </p:sp>
    </p:spTree>
    <p:extLst>
      <p:ext uri="{BB962C8B-B14F-4D97-AF65-F5344CB8AC3E}">
        <p14:creationId xmlns:p14="http://schemas.microsoft.com/office/powerpoint/2010/main" val="11532963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p:txBody>
      </p:sp>
      <p:sp>
        <p:nvSpPr>
          <p:cNvPr id="4" name="Slide Number Placeholder 3"/>
          <p:cNvSpPr>
            <a:spLocks noGrp="1"/>
          </p:cNvSpPr>
          <p:nvPr>
            <p:ph type="sldNum" sz="quarter" idx="10"/>
          </p:nvPr>
        </p:nvSpPr>
        <p:spPr/>
        <p:txBody>
          <a:bodyPr/>
          <a:lstStyle/>
          <a:p>
            <a:fld id="{F118F6EF-D878-FB4B-A201-59C12E29C777}" type="slidenum">
              <a:rPr lang="en-US" smtClean="0"/>
              <a:t>7</a:t>
            </a:fld>
            <a:endParaRPr lang="en-US"/>
          </a:p>
        </p:txBody>
      </p:sp>
    </p:spTree>
    <p:extLst>
      <p:ext uri="{BB962C8B-B14F-4D97-AF65-F5344CB8AC3E}">
        <p14:creationId xmlns:p14="http://schemas.microsoft.com/office/powerpoint/2010/main" val="3149604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smtClean="0">
              <a:solidFill>
                <a:schemeClr val="tx1"/>
              </a:solidFill>
              <a:latin typeface="Book Antiqua" panose="02040602050305030304" pitchFamily="18" charset="0"/>
            </a:endParaRPr>
          </a:p>
        </p:txBody>
      </p:sp>
      <p:sp>
        <p:nvSpPr>
          <p:cNvPr id="4" name="Slide Number Placeholder 3"/>
          <p:cNvSpPr>
            <a:spLocks noGrp="1"/>
          </p:cNvSpPr>
          <p:nvPr>
            <p:ph type="sldNum" sz="quarter" idx="10"/>
          </p:nvPr>
        </p:nvSpPr>
        <p:spPr/>
        <p:txBody>
          <a:bodyPr/>
          <a:lstStyle/>
          <a:p>
            <a:fld id="{F118F6EF-D878-FB4B-A201-59C12E29C777}" type="slidenum">
              <a:rPr lang="en-US" smtClean="0"/>
              <a:t>8</a:t>
            </a:fld>
            <a:endParaRPr lang="en-US"/>
          </a:p>
        </p:txBody>
      </p:sp>
    </p:spTree>
    <p:extLst>
      <p:ext uri="{BB962C8B-B14F-4D97-AF65-F5344CB8AC3E}">
        <p14:creationId xmlns:p14="http://schemas.microsoft.com/office/powerpoint/2010/main" val="4157488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p:txBody>
      </p:sp>
      <p:sp>
        <p:nvSpPr>
          <p:cNvPr id="4" name="Slide Number Placeholder 3"/>
          <p:cNvSpPr>
            <a:spLocks noGrp="1"/>
          </p:cNvSpPr>
          <p:nvPr>
            <p:ph type="sldNum" sz="quarter" idx="10"/>
          </p:nvPr>
        </p:nvSpPr>
        <p:spPr/>
        <p:txBody>
          <a:bodyPr/>
          <a:lstStyle/>
          <a:p>
            <a:fld id="{F118F6EF-D878-FB4B-A201-59C12E29C777}" type="slidenum">
              <a:rPr lang="en-US" smtClean="0"/>
              <a:t>9</a:t>
            </a:fld>
            <a:endParaRPr lang="en-US"/>
          </a:p>
        </p:txBody>
      </p:sp>
    </p:spTree>
    <p:extLst>
      <p:ext uri="{BB962C8B-B14F-4D97-AF65-F5344CB8AC3E}">
        <p14:creationId xmlns:p14="http://schemas.microsoft.com/office/powerpoint/2010/main" val="37430126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https://twitter.com/uoebusiness" TargetMode="External"/><Relationship Id="rId7" Type="http://schemas.openxmlformats.org/officeDocument/2006/relationships/hyperlink" Target="https://www.linkedin.com/company/university-of-edinburgh-business-school" TargetMode="External"/><Relationship Id="rId2" Type="http://schemas.openxmlformats.org/officeDocument/2006/relationships/hyperlink" Target="http://www.business-school.ed.ac.uk/" TargetMode="External"/><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hyperlink" Target="https://www.facebook.com/uoebusiness/" TargetMode="External"/><Relationship Id="rId10" Type="http://schemas.openxmlformats.org/officeDocument/2006/relationships/image" Target="../media/image8.png"/><Relationship Id="rId4" Type="http://schemas.openxmlformats.org/officeDocument/2006/relationships/image" Target="../media/image5.png"/><Relationship Id="rId9" Type="http://schemas.openxmlformats.org/officeDocument/2006/relationships/hyperlink" Target="https://www.youtube.com/user/uoebusiness" TargetMode="Externa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Rectangle 13"/>
          <p:cNvSpPr/>
          <p:nvPr userDrawn="1"/>
        </p:nvSpPr>
        <p:spPr bwMode="white">
          <a:xfrm>
            <a:off x="9981070" y="7040789"/>
            <a:ext cx="3117373" cy="46562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lIns="0" rIns="0" rtlCol="0" anchor="ctr" anchorCtr="1"/>
          <a:lstStyle/>
          <a:p>
            <a:pPr algn="ctr"/>
            <a:endParaRPr lang="en-US" sz="1250" cap="all" dirty="0">
              <a:solidFill>
                <a:schemeClr val="tx1"/>
              </a:solidFill>
            </a:endParaRPr>
          </a:p>
        </p:txBody>
      </p:sp>
      <p:sp>
        <p:nvSpPr>
          <p:cNvPr id="2" name="Title 1"/>
          <p:cNvSpPr>
            <a:spLocks noGrp="1"/>
          </p:cNvSpPr>
          <p:nvPr>
            <p:ph type="ctrTitle"/>
          </p:nvPr>
        </p:nvSpPr>
        <p:spPr>
          <a:xfrm>
            <a:off x="575085" y="392405"/>
            <a:ext cx="7297351" cy="417225"/>
          </a:xfrm>
        </p:spPr>
        <p:txBody>
          <a:bodyPr/>
          <a:lstStyle/>
          <a:p>
            <a:r>
              <a:rPr lang="en-US"/>
              <a:t>Click to edit Master title style</a:t>
            </a:r>
            <a:endParaRPr lang="en-US" dirty="0"/>
          </a:p>
        </p:txBody>
      </p:sp>
      <p:sp>
        <p:nvSpPr>
          <p:cNvPr id="3" name="Subtitle 2"/>
          <p:cNvSpPr>
            <a:spLocks noGrp="1"/>
          </p:cNvSpPr>
          <p:nvPr>
            <p:ph type="subTitle" idx="1"/>
          </p:nvPr>
        </p:nvSpPr>
        <p:spPr>
          <a:xfrm>
            <a:off x="575085" y="809625"/>
            <a:ext cx="7584892" cy="457200"/>
          </a:xfrm>
        </p:spPr>
        <p:txBody>
          <a:bodyPr/>
          <a:lstStyle>
            <a:lvl1pPr marL="0" indent="0" algn="l">
              <a:lnSpc>
                <a:spcPct val="100000"/>
              </a:lnSpc>
              <a:spcAft>
                <a:spcPts val="0"/>
              </a:spcAft>
              <a:buNone/>
              <a:defRPr sz="1800" b="0">
                <a:solidFill>
                  <a:schemeClr val="tx2"/>
                </a:solidFill>
              </a:defRPr>
            </a:lvl1pPr>
            <a:lvl2pPr marL="521411" indent="0" algn="ctr">
              <a:buNone/>
              <a:defRPr>
                <a:solidFill>
                  <a:schemeClr val="tx1">
                    <a:tint val="75000"/>
                  </a:schemeClr>
                </a:solidFill>
              </a:defRPr>
            </a:lvl2pPr>
            <a:lvl3pPr marL="1042822" indent="0" algn="ctr">
              <a:buNone/>
              <a:defRPr>
                <a:solidFill>
                  <a:schemeClr val="tx1">
                    <a:tint val="75000"/>
                  </a:schemeClr>
                </a:solidFill>
              </a:defRPr>
            </a:lvl3pPr>
            <a:lvl4pPr marL="1564233" indent="0" algn="ctr">
              <a:buNone/>
              <a:defRPr>
                <a:solidFill>
                  <a:schemeClr val="tx1">
                    <a:tint val="75000"/>
                  </a:schemeClr>
                </a:solidFill>
              </a:defRPr>
            </a:lvl4pPr>
            <a:lvl5pPr marL="2085644" indent="0" algn="ctr">
              <a:buNone/>
              <a:defRPr>
                <a:solidFill>
                  <a:schemeClr val="tx1">
                    <a:tint val="75000"/>
                  </a:schemeClr>
                </a:solidFill>
              </a:defRPr>
            </a:lvl5pPr>
            <a:lvl6pPr marL="2607055" indent="0" algn="ctr">
              <a:buNone/>
              <a:defRPr>
                <a:solidFill>
                  <a:schemeClr val="tx1">
                    <a:tint val="75000"/>
                  </a:schemeClr>
                </a:solidFill>
              </a:defRPr>
            </a:lvl6pPr>
            <a:lvl7pPr marL="3128467" indent="0" algn="ctr">
              <a:buNone/>
              <a:defRPr>
                <a:solidFill>
                  <a:schemeClr val="tx1">
                    <a:tint val="75000"/>
                  </a:schemeClr>
                </a:solidFill>
              </a:defRPr>
            </a:lvl7pPr>
            <a:lvl8pPr marL="3649877" indent="0" algn="ctr">
              <a:buNone/>
              <a:defRPr>
                <a:solidFill>
                  <a:schemeClr val="tx1">
                    <a:tint val="75000"/>
                  </a:schemeClr>
                </a:solidFill>
              </a:defRPr>
            </a:lvl8pPr>
            <a:lvl9pPr marL="4171289" indent="0" algn="ctr">
              <a:buNone/>
              <a:defRPr>
                <a:solidFill>
                  <a:schemeClr val="tx1">
                    <a:tint val="75000"/>
                  </a:schemeClr>
                </a:solidFill>
              </a:defRPr>
            </a:lvl9pPr>
          </a:lstStyle>
          <a:p>
            <a:r>
              <a:rPr lang="en-US"/>
              <a:t>Click to edit Master subtitle style</a:t>
            </a:r>
            <a:endParaRPr lang="en-US" dirty="0"/>
          </a:p>
        </p:txBody>
      </p:sp>
      <p:sp>
        <p:nvSpPr>
          <p:cNvPr id="13" name="Text Placeholder 12"/>
          <p:cNvSpPr>
            <a:spLocks noGrp="1"/>
          </p:cNvSpPr>
          <p:nvPr>
            <p:ph type="body" sz="quarter" idx="10"/>
          </p:nvPr>
        </p:nvSpPr>
        <p:spPr>
          <a:xfrm>
            <a:off x="9598677" y="6448430"/>
            <a:ext cx="3290747" cy="578253"/>
          </a:xfrm>
        </p:spPr>
        <p:txBody>
          <a:bodyPr/>
          <a:lstStyle>
            <a:lvl1pPr algn="r">
              <a:lnSpc>
                <a:spcPts val="1560"/>
              </a:lnSpc>
              <a:spcAft>
                <a:spcPts val="0"/>
              </a:spcAft>
              <a:defRPr sz="1300" b="0">
                <a:solidFill>
                  <a:schemeClr val="tx2"/>
                </a:solidFill>
              </a:defRPr>
            </a:lvl1pPr>
            <a:lvl2pPr algn="r">
              <a:lnSpc>
                <a:spcPts val="1560"/>
              </a:lnSpc>
              <a:spcAft>
                <a:spcPts val="0"/>
              </a:spcAft>
              <a:defRPr sz="1300" b="1">
                <a:solidFill>
                  <a:schemeClr val="tx2"/>
                </a:solidFill>
              </a:defRPr>
            </a:lvl2pPr>
            <a:lvl3pPr algn="r">
              <a:lnSpc>
                <a:spcPts val="1560"/>
              </a:lnSpc>
              <a:spcAft>
                <a:spcPts val="0"/>
              </a:spcAft>
              <a:defRPr>
                <a:solidFill>
                  <a:schemeClr val="tx2"/>
                </a:solidFill>
              </a:defRPr>
            </a:lvl3pPr>
            <a:lvl4pPr algn="r">
              <a:lnSpc>
                <a:spcPts val="1560"/>
              </a:lnSpc>
              <a:spcAft>
                <a:spcPts val="0"/>
              </a:spcAft>
              <a:defRPr>
                <a:solidFill>
                  <a:schemeClr val="tx2"/>
                </a:solidFill>
              </a:defRPr>
            </a:lvl4pPr>
            <a:lvl5pPr algn="r">
              <a:lnSpc>
                <a:spcPts val="1560"/>
              </a:lnSpc>
              <a:spcAft>
                <a:spcPts val="0"/>
              </a:spcAft>
              <a:defRPr>
                <a:solidFill>
                  <a:schemeClr val="tx2"/>
                </a:solidFill>
              </a:defRPr>
            </a:lvl5pPr>
          </a:lstStyle>
          <a:p>
            <a:pPr lvl="0"/>
            <a:r>
              <a:rPr lang="en-US"/>
              <a:t>Click to edit Master text styles</a:t>
            </a:r>
          </a:p>
          <a:p>
            <a:pPr lvl="1"/>
            <a:r>
              <a:rPr lang="en-US"/>
              <a:t>Second level</a:t>
            </a:r>
          </a:p>
        </p:txBody>
      </p:sp>
      <p:pic>
        <p:nvPicPr>
          <p:cNvPr id="8" name="Picture 7" descr="3.png"/>
          <p:cNvPicPr>
            <a:picLocks noChangeAspect="1"/>
          </p:cNvPicPr>
          <p:nvPr userDrawn="1"/>
        </p:nvPicPr>
        <p:blipFill>
          <a:blip r:embed="rId2"/>
          <a:stretch>
            <a:fillRect/>
          </a:stretch>
        </p:blipFill>
        <p:spPr>
          <a:xfrm>
            <a:off x="0" y="2263356"/>
            <a:ext cx="8645430" cy="5243056"/>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75086" y="1549177"/>
            <a:ext cx="9531559" cy="4442049"/>
          </a:xfrm>
        </p:spPr>
        <p:txBody>
          <a:bodyPr/>
          <a:lstStyle>
            <a:lvl5pPr marL="126994" indent="-126994">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75085" y="1647826"/>
            <a:ext cx="6080630" cy="4343400"/>
          </a:xfrm>
        </p:spPr>
        <p:txBody>
          <a:bodyPr/>
          <a:lstStyle>
            <a:lvl1pPr marL="112707" indent="-112707">
              <a:spcAft>
                <a:spcPts val="709"/>
              </a:spcAft>
              <a:buClr>
                <a:schemeClr val="accent2"/>
              </a:buClr>
              <a:buFont typeface="Arial"/>
              <a:buChar char="•"/>
              <a:defRPr>
                <a:solidFill>
                  <a:schemeClr val="tx1"/>
                </a:solidFill>
              </a:defRPr>
            </a:lvl1pPr>
          </a:lstStyle>
          <a:p>
            <a:pPr lvl="0"/>
            <a:r>
              <a:rPr lang="en-US"/>
              <a:t>Click to edit Master text styles</a:t>
            </a:r>
          </a:p>
          <a:p>
            <a:pPr lvl="1"/>
            <a:r>
              <a:rPr lang="en-US"/>
              <a:t>Second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with photo">
    <p:spTree>
      <p:nvGrpSpPr>
        <p:cNvPr id="1" name=""/>
        <p:cNvGrpSpPr/>
        <p:nvPr/>
      </p:nvGrpSpPr>
      <p:grpSpPr>
        <a:xfrm>
          <a:off x="0" y="0"/>
          <a:ext cx="0" cy="0"/>
          <a:chOff x="0" y="0"/>
          <a:chExt cx="0" cy="0"/>
        </a:xfrm>
      </p:grpSpPr>
      <p:sp>
        <p:nvSpPr>
          <p:cNvPr id="4" name="Rectangle 3"/>
          <p:cNvSpPr/>
          <p:nvPr userDrawn="1"/>
        </p:nvSpPr>
        <p:spPr bwMode="white">
          <a:xfrm>
            <a:off x="6913963" y="5"/>
            <a:ext cx="2875410" cy="141922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100"/>
          </a:p>
        </p:txBody>
      </p:sp>
      <p:sp>
        <p:nvSpPr>
          <p:cNvPr id="5" name="Rectangle 4"/>
          <p:cNvSpPr/>
          <p:nvPr userDrawn="1"/>
        </p:nvSpPr>
        <p:spPr bwMode="white">
          <a:xfrm>
            <a:off x="8351667" y="1038225"/>
            <a:ext cx="5092870" cy="141922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100"/>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75082" y="1647826"/>
            <a:ext cx="5832150" cy="4343400"/>
          </a:xfrm>
        </p:spPr>
        <p:txBody>
          <a:bodyPr/>
          <a:lstStyle>
            <a:lvl1pPr>
              <a:spcAft>
                <a:spcPts val="1400"/>
              </a:spcAft>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7"/>
          <p:cNvSpPr>
            <a:spLocks noGrp="1"/>
          </p:cNvSpPr>
          <p:nvPr>
            <p:ph type="pic" sz="quarter" idx="10"/>
          </p:nvPr>
        </p:nvSpPr>
        <p:spPr>
          <a:xfrm>
            <a:off x="6744454" y="2076446"/>
            <a:ext cx="4802351" cy="2862271"/>
          </a:xfrm>
        </p:spPr>
        <p:txBody>
          <a:bodyPr/>
          <a:lstStyle/>
          <a:p>
            <a:r>
              <a:rPr lang="en-US"/>
              <a:t>Click icon to add picture</a:t>
            </a:r>
          </a:p>
        </p:txBody>
      </p:sp>
      <p:sp>
        <p:nvSpPr>
          <p:cNvPr id="10" name="Text Placeholder 9"/>
          <p:cNvSpPr>
            <a:spLocks noGrp="1"/>
          </p:cNvSpPr>
          <p:nvPr>
            <p:ph type="body" sz="quarter" idx="11"/>
          </p:nvPr>
        </p:nvSpPr>
        <p:spPr>
          <a:xfrm>
            <a:off x="6745232" y="4938717"/>
            <a:ext cx="4801573" cy="442908"/>
          </a:xfrm>
        </p:spPr>
        <p:txBody>
          <a:bodyPr/>
          <a:lstStyle>
            <a:lvl1pPr>
              <a:lnSpc>
                <a:spcPts val="1400"/>
              </a:lnSpc>
              <a:spcAft>
                <a:spcPts val="0"/>
              </a:spcAft>
              <a:defRPr sz="800" b="0" cap="all"/>
            </a:lvl1pPr>
          </a:lstStyle>
          <a:p>
            <a:pPr lvl="0"/>
            <a:r>
              <a:rPr lang="en-US"/>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clusion">
    <p:spTree>
      <p:nvGrpSpPr>
        <p:cNvPr id="1" name=""/>
        <p:cNvGrpSpPr/>
        <p:nvPr/>
      </p:nvGrpSpPr>
      <p:grpSpPr>
        <a:xfrm>
          <a:off x="0" y="0"/>
          <a:ext cx="0" cy="0"/>
          <a:chOff x="0" y="0"/>
          <a:chExt cx="0" cy="0"/>
        </a:xfrm>
      </p:grpSpPr>
      <p:sp>
        <p:nvSpPr>
          <p:cNvPr id="4" name="Rectangle 3"/>
          <p:cNvSpPr/>
          <p:nvPr userDrawn="1"/>
        </p:nvSpPr>
        <p:spPr bwMode="white">
          <a:xfrm>
            <a:off x="6913963" y="5"/>
            <a:ext cx="2875410" cy="141922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100"/>
          </a:p>
        </p:txBody>
      </p:sp>
      <p:sp>
        <p:nvSpPr>
          <p:cNvPr id="5" name="Rectangle 4"/>
          <p:cNvSpPr/>
          <p:nvPr userDrawn="1"/>
        </p:nvSpPr>
        <p:spPr bwMode="white">
          <a:xfrm>
            <a:off x="8351667" y="1038225"/>
            <a:ext cx="5092870" cy="159107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100"/>
          </a:p>
        </p:txBody>
      </p:sp>
      <p:sp>
        <p:nvSpPr>
          <p:cNvPr id="2" name="Title 1"/>
          <p:cNvSpPr>
            <a:spLocks noGrp="1"/>
          </p:cNvSpPr>
          <p:nvPr>
            <p:ph type="title"/>
          </p:nvPr>
        </p:nvSpPr>
        <p:spPr>
          <a:xfrm>
            <a:off x="575085" y="391442"/>
            <a:ext cx="7393198" cy="441041"/>
          </a:xfrm>
        </p:spPr>
        <p:txBody>
          <a:bodyPr/>
          <a:lstStyle/>
          <a:p>
            <a:r>
              <a:rPr lang="en-US"/>
              <a:t>Click to edit Master title style</a:t>
            </a:r>
            <a:endParaRPr lang="en-US" dirty="0"/>
          </a:p>
        </p:txBody>
      </p:sp>
      <p:sp>
        <p:nvSpPr>
          <p:cNvPr id="3" name="Content Placeholder 2"/>
          <p:cNvSpPr>
            <a:spLocks noGrp="1"/>
          </p:cNvSpPr>
          <p:nvPr>
            <p:ph idx="1"/>
          </p:nvPr>
        </p:nvSpPr>
        <p:spPr>
          <a:xfrm>
            <a:off x="575085" y="1647830"/>
            <a:ext cx="5139956" cy="4800599"/>
          </a:xfrm>
        </p:spPr>
        <p:txBody>
          <a:bodyPr/>
          <a:lstStyle>
            <a:lvl1pPr>
              <a:spcAft>
                <a:spcPts val="1400"/>
              </a:spcAft>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9"/>
          <p:cNvSpPr>
            <a:spLocks noGrp="1"/>
          </p:cNvSpPr>
          <p:nvPr>
            <p:ph type="body" sz="quarter" idx="10"/>
          </p:nvPr>
        </p:nvSpPr>
        <p:spPr>
          <a:xfrm>
            <a:off x="575085" y="817199"/>
            <a:ext cx="9214291" cy="466797"/>
          </a:xfrm>
        </p:spPr>
        <p:txBody>
          <a:bodyPr/>
          <a:lstStyle>
            <a:lvl1pPr>
              <a:lnSpc>
                <a:spcPct val="100000"/>
              </a:lnSpc>
              <a:spcAft>
                <a:spcPts val="0"/>
              </a:spcAft>
              <a:defRPr sz="1800" b="0"/>
            </a:lvl1pPr>
          </a:lstStyle>
          <a:p>
            <a:pPr lvl="0"/>
            <a:r>
              <a:rPr lang="en-US"/>
              <a:t>Click to edit Master text styles</a:t>
            </a:r>
          </a:p>
        </p:txBody>
      </p:sp>
      <p:sp>
        <p:nvSpPr>
          <p:cNvPr id="15" name="TextBox 14"/>
          <p:cNvSpPr txBox="1"/>
          <p:nvPr userDrawn="1"/>
        </p:nvSpPr>
        <p:spPr>
          <a:xfrm>
            <a:off x="9070558" y="6786816"/>
            <a:ext cx="3845351" cy="225757"/>
          </a:xfrm>
          <a:prstGeom prst="rect">
            <a:avLst/>
          </a:prstGeom>
          <a:noFill/>
        </p:spPr>
        <p:txBody>
          <a:bodyPr wrap="square" lIns="0" tIns="0" rIns="0" bIns="0" rtlCol="0" anchor="t" anchorCtr="0">
            <a:noAutofit/>
          </a:bodyPr>
          <a:lstStyle/>
          <a:p>
            <a:pPr algn="r"/>
            <a:r>
              <a:rPr lang="en-US" sz="800" b="1" dirty="0">
                <a:hlinkClick r:id="rId2"/>
              </a:rPr>
              <a:t>www.business-school.ed.ac.uk</a:t>
            </a:r>
            <a:endParaRPr lang="en-US" sz="800" b="1" dirty="0"/>
          </a:p>
        </p:txBody>
      </p:sp>
      <p:grpSp>
        <p:nvGrpSpPr>
          <p:cNvPr id="9" name="Group 8"/>
          <p:cNvGrpSpPr/>
          <p:nvPr userDrawn="1"/>
        </p:nvGrpSpPr>
        <p:grpSpPr>
          <a:xfrm>
            <a:off x="11383615" y="6298123"/>
            <a:ext cx="1532294" cy="464528"/>
            <a:chOff x="8141024" y="5983011"/>
            <a:chExt cx="2552013" cy="773664"/>
          </a:xfrm>
        </p:grpSpPr>
        <p:pic>
          <p:nvPicPr>
            <p:cNvPr id="10" name="Picture 2" descr="Image result for circle twitter logo">
              <a:hlinkClick r:id="rId3"/>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141024" y="6073308"/>
              <a:ext cx="593071" cy="59307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Image result for circle facebook logo">
              <a:hlinkClick r:id="rId5"/>
            </p:cNvPr>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8699136" y="5983011"/>
              <a:ext cx="773664" cy="773664"/>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6" descr="Image result for circle linked in logo">
              <a:hlinkClick r:id="rId7"/>
            </p:cNvPr>
            <p:cNvPicPr>
              <a:picLocks noChangeAspect="1" noChangeArrowheads="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9425440" y="6081717"/>
              <a:ext cx="576252" cy="576252"/>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8" descr="Image result for circle you tube logo">
              <a:hlinkClick r:id="rId9"/>
            </p:cNvPr>
            <p:cNvPicPr>
              <a:picLocks noChangeAspect="1" noChangeArrowheads="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10030912" y="6038781"/>
              <a:ext cx="662125" cy="662125"/>
            </a:xfrm>
            <a:prstGeom prst="rect">
              <a:avLst/>
            </a:prstGeom>
            <a:noFill/>
            <a:extLst>
              <a:ext uri="{909E8E84-426E-40DD-AFC4-6F175D3DCCD1}">
                <a14:hiddenFill xmlns:a14="http://schemas.microsoft.com/office/drawing/2010/main">
                  <a:solidFill>
                    <a:srgbClr val="FFFFFF"/>
                  </a:solidFill>
                </a14:hiddenFill>
              </a:ext>
            </a:extLst>
          </p:spPr>
        </p:pic>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text slide">
    <p:spTree>
      <p:nvGrpSpPr>
        <p:cNvPr id="1" name=""/>
        <p:cNvGrpSpPr/>
        <p:nvPr/>
      </p:nvGrpSpPr>
      <p:grpSpPr>
        <a:xfrm>
          <a:off x="0" y="0"/>
          <a:ext cx="0" cy="0"/>
          <a:chOff x="0" y="0"/>
          <a:chExt cx="0" cy="0"/>
        </a:xfrm>
      </p:grpSpPr>
      <p:sp>
        <p:nvSpPr>
          <p:cNvPr id="4" name="Rectangle 3"/>
          <p:cNvSpPr/>
          <p:nvPr userDrawn="1"/>
        </p:nvSpPr>
        <p:spPr bwMode="white">
          <a:xfrm>
            <a:off x="6913963" y="5"/>
            <a:ext cx="2875410" cy="141922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100"/>
          </a:p>
        </p:txBody>
      </p:sp>
      <p:sp>
        <p:nvSpPr>
          <p:cNvPr id="5" name="Rectangle 4"/>
          <p:cNvSpPr/>
          <p:nvPr userDrawn="1"/>
        </p:nvSpPr>
        <p:spPr bwMode="white">
          <a:xfrm>
            <a:off x="8351666" y="1038225"/>
            <a:ext cx="5092871" cy="152399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100"/>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75086" y="1647831"/>
            <a:ext cx="10179632" cy="838199"/>
          </a:xfrm>
        </p:spPr>
        <p:txBody>
          <a:bodyPr/>
          <a:lstStyle>
            <a:lvl1pPr>
              <a:spcAft>
                <a:spcPts val="1400"/>
              </a:spcAft>
              <a:defRPr/>
            </a:lvl1pPr>
          </a:lstStyle>
          <a:p>
            <a:pPr lvl="0"/>
            <a:r>
              <a:rPr lang="en-US"/>
              <a:t>Click to edit Master text styles</a:t>
            </a:r>
          </a:p>
        </p:txBody>
      </p:sp>
      <p:sp>
        <p:nvSpPr>
          <p:cNvPr id="12" name="Content Placeholder 2"/>
          <p:cNvSpPr>
            <a:spLocks noGrp="1"/>
          </p:cNvSpPr>
          <p:nvPr>
            <p:ph idx="10"/>
          </p:nvPr>
        </p:nvSpPr>
        <p:spPr>
          <a:xfrm>
            <a:off x="575085" y="2917329"/>
            <a:ext cx="4898227" cy="3607296"/>
          </a:xfrm>
        </p:spPr>
        <p:txBody>
          <a:bodyPr/>
          <a:lstStyle>
            <a:lvl1pPr>
              <a:spcAft>
                <a:spcPts val="1400"/>
              </a:spcAft>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2"/>
          <p:cNvSpPr>
            <a:spLocks noGrp="1"/>
          </p:cNvSpPr>
          <p:nvPr>
            <p:ph idx="11"/>
          </p:nvPr>
        </p:nvSpPr>
        <p:spPr>
          <a:xfrm>
            <a:off x="6722270" y="2915485"/>
            <a:ext cx="5112568" cy="3609140"/>
          </a:xfrm>
        </p:spPr>
        <p:txBody>
          <a:bodyPr/>
          <a:lstStyle>
            <a:lvl1pPr>
              <a:spcAft>
                <a:spcPts val="1400"/>
              </a:spcAft>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ight Triangle 7"/>
          <p:cNvSpPr/>
          <p:nvPr userDrawn="1"/>
        </p:nvSpPr>
        <p:spPr>
          <a:xfrm>
            <a:off x="0" y="6085681"/>
            <a:ext cx="3337893" cy="1477169"/>
          </a:xfrm>
          <a:prstGeom prst="r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lIns="0" rIns="0" rtlCol="0" anchor="ctr" anchorCtr="1"/>
          <a:lstStyle/>
          <a:p>
            <a:pPr algn="ctr"/>
            <a:endParaRPr lang="en-GB" sz="1250" cap="all" dirty="0">
              <a:solidFill>
                <a:schemeClr val="tx1"/>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ph page">
    <p:spTree>
      <p:nvGrpSpPr>
        <p:cNvPr id="1" name=""/>
        <p:cNvGrpSpPr/>
        <p:nvPr/>
      </p:nvGrpSpPr>
      <p:grpSpPr>
        <a:xfrm>
          <a:off x="0" y="0"/>
          <a:ext cx="0" cy="0"/>
          <a:chOff x="0" y="0"/>
          <a:chExt cx="0" cy="0"/>
        </a:xfrm>
      </p:grpSpPr>
      <p:sp>
        <p:nvSpPr>
          <p:cNvPr id="4" name="Rectangle 3"/>
          <p:cNvSpPr/>
          <p:nvPr userDrawn="1"/>
        </p:nvSpPr>
        <p:spPr bwMode="white">
          <a:xfrm>
            <a:off x="6913963" y="5"/>
            <a:ext cx="2875410" cy="141922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100"/>
          </a:p>
        </p:txBody>
      </p:sp>
      <p:sp>
        <p:nvSpPr>
          <p:cNvPr id="5" name="Rectangle 4"/>
          <p:cNvSpPr/>
          <p:nvPr userDrawn="1"/>
        </p:nvSpPr>
        <p:spPr bwMode="white">
          <a:xfrm>
            <a:off x="8351666" y="1038225"/>
            <a:ext cx="5092871" cy="166307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100"/>
          </a:p>
        </p:txBody>
      </p:sp>
      <p:sp>
        <p:nvSpPr>
          <p:cNvPr id="2" name="Title 1"/>
          <p:cNvSpPr>
            <a:spLocks noGrp="1"/>
          </p:cNvSpPr>
          <p:nvPr>
            <p:ph type="title"/>
          </p:nvPr>
        </p:nvSpPr>
        <p:spPr>
          <a:xfrm>
            <a:off x="575085" y="391437"/>
            <a:ext cx="9214291" cy="418188"/>
          </a:xfrm>
        </p:spPr>
        <p:txBody>
          <a:bodyPr/>
          <a:lstStyle/>
          <a:p>
            <a:r>
              <a:rPr lang="en-US"/>
              <a:t>Click to edit Master title style</a:t>
            </a:r>
            <a:endParaRPr lang="en-US" dirty="0"/>
          </a:p>
        </p:txBody>
      </p:sp>
      <p:sp>
        <p:nvSpPr>
          <p:cNvPr id="3" name="Content Placeholder 2"/>
          <p:cNvSpPr>
            <a:spLocks noGrp="1"/>
          </p:cNvSpPr>
          <p:nvPr>
            <p:ph idx="1"/>
          </p:nvPr>
        </p:nvSpPr>
        <p:spPr>
          <a:xfrm>
            <a:off x="575085" y="1647831"/>
            <a:ext cx="10467665" cy="304799"/>
          </a:xfrm>
        </p:spPr>
        <p:txBody>
          <a:bodyPr/>
          <a:lstStyle>
            <a:lvl1pPr>
              <a:spcAft>
                <a:spcPts val="1400"/>
              </a:spcAft>
              <a:defRPr/>
            </a:lvl1pPr>
          </a:lstStyle>
          <a:p>
            <a:pPr lvl="0"/>
            <a:r>
              <a:rPr lang="en-US"/>
              <a:t>Click to edit Master text styles</a:t>
            </a:r>
          </a:p>
        </p:txBody>
      </p:sp>
      <p:sp>
        <p:nvSpPr>
          <p:cNvPr id="10" name="Text Placeholder 9"/>
          <p:cNvSpPr>
            <a:spLocks noGrp="1"/>
          </p:cNvSpPr>
          <p:nvPr>
            <p:ph type="body" sz="quarter" idx="10"/>
          </p:nvPr>
        </p:nvSpPr>
        <p:spPr>
          <a:xfrm>
            <a:off x="575085" y="817199"/>
            <a:ext cx="9214291" cy="466797"/>
          </a:xfrm>
        </p:spPr>
        <p:txBody>
          <a:bodyPr/>
          <a:lstStyle>
            <a:lvl1pPr>
              <a:lnSpc>
                <a:spcPct val="100000"/>
              </a:lnSpc>
              <a:spcAft>
                <a:spcPts val="0"/>
              </a:spcAft>
              <a:defRPr sz="1800" b="0"/>
            </a:lvl1pPr>
          </a:lstStyle>
          <a:p>
            <a:pPr lvl="0"/>
            <a:r>
              <a:rPr lang="en-US"/>
              <a:t>Click to edit Master text styles</a:t>
            </a:r>
          </a:p>
        </p:txBody>
      </p:sp>
      <p:sp>
        <p:nvSpPr>
          <p:cNvPr id="14" name="Chart Placeholder 13"/>
          <p:cNvSpPr>
            <a:spLocks noGrp="1"/>
          </p:cNvSpPr>
          <p:nvPr>
            <p:ph type="chart" sz="quarter" idx="11"/>
          </p:nvPr>
        </p:nvSpPr>
        <p:spPr>
          <a:xfrm>
            <a:off x="575084" y="1952630"/>
            <a:ext cx="10467666" cy="4636649"/>
          </a:xfrm>
        </p:spPr>
        <p:txBody>
          <a:bodyPr/>
          <a:lstStyle>
            <a:lvl1pPr>
              <a:defRPr sz="1100" b="0"/>
            </a:lvl1pPr>
          </a:lstStyle>
          <a:p>
            <a:r>
              <a:rPr lang="en-US"/>
              <a:t>Click icon to add chart</a:t>
            </a:r>
          </a:p>
        </p:txBody>
      </p:sp>
      <p:sp>
        <p:nvSpPr>
          <p:cNvPr id="7" name="Right Triangle 6"/>
          <p:cNvSpPr/>
          <p:nvPr userDrawn="1"/>
        </p:nvSpPr>
        <p:spPr>
          <a:xfrm>
            <a:off x="0" y="6085681"/>
            <a:ext cx="3337893" cy="1477169"/>
          </a:xfrm>
          <a:prstGeom prst="r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lIns="0" rIns="0" rtlCol="0" anchor="ctr" anchorCtr="1"/>
          <a:lstStyle/>
          <a:p>
            <a:pPr algn="ctr"/>
            <a:endParaRPr lang="en-GB" sz="1250" cap="all" dirty="0">
              <a:solidFill>
                <a:schemeClr val="tx1"/>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5082" y="2181224"/>
            <a:ext cx="11427857" cy="1247456"/>
          </a:xfrm>
        </p:spPr>
        <p:txBody>
          <a:bodyPr anchor="b" anchorCtr="0"/>
          <a:lstStyle>
            <a:lvl1pPr algn="l">
              <a:defRPr sz="2600" b="1" cap="none"/>
            </a:lvl1pPr>
          </a:lstStyle>
          <a:p>
            <a:r>
              <a:rPr lang="en-US"/>
              <a:t>Click to edit Master title style</a:t>
            </a:r>
            <a:endParaRPr lang="en-US" dirty="0"/>
          </a:p>
        </p:txBody>
      </p:sp>
      <p:sp>
        <p:nvSpPr>
          <p:cNvPr id="3" name="Text Placeholder 2"/>
          <p:cNvSpPr>
            <a:spLocks noGrp="1"/>
          </p:cNvSpPr>
          <p:nvPr>
            <p:ph type="body" idx="1"/>
          </p:nvPr>
        </p:nvSpPr>
        <p:spPr>
          <a:xfrm>
            <a:off x="575082" y="3476626"/>
            <a:ext cx="11427857" cy="533400"/>
          </a:xfrm>
        </p:spPr>
        <p:txBody>
          <a:bodyPr anchor="t" anchorCtr="0"/>
          <a:lstStyle>
            <a:lvl1pPr marL="0" indent="0">
              <a:buNone/>
              <a:defRPr sz="1800" b="0">
                <a:solidFill>
                  <a:srgbClr val="002251"/>
                </a:solidFill>
              </a:defRPr>
            </a:lvl1pPr>
            <a:lvl2pPr marL="521411" indent="0">
              <a:buNone/>
              <a:defRPr sz="2100">
                <a:solidFill>
                  <a:schemeClr val="tx1">
                    <a:tint val="75000"/>
                  </a:schemeClr>
                </a:solidFill>
              </a:defRPr>
            </a:lvl2pPr>
            <a:lvl3pPr marL="1042822" indent="0">
              <a:buNone/>
              <a:defRPr sz="1800">
                <a:solidFill>
                  <a:schemeClr val="tx1">
                    <a:tint val="75000"/>
                  </a:schemeClr>
                </a:solidFill>
              </a:defRPr>
            </a:lvl3pPr>
            <a:lvl4pPr marL="1564233" indent="0">
              <a:buNone/>
              <a:defRPr sz="1600">
                <a:solidFill>
                  <a:schemeClr val="tx1">
                    <a:tint val="75000"/>
                  </a:schemeClr>
                </a:solidFill>
              </a:defRPr>
            </a:lvl4pPr>
            <a:lvl5pPr marL="2085644" indent="0">
              <a:buNone/>
              <a:defRPr sz="1600">
                <a:solidFill>
                  <a:schemeClr val="tx1">
                    <a:tint val="75000"/>
                  </a:schemeClr>
                </a:solidFill>
              </a:defRPr>
            </a:lvl5pPr>
            <a:lvl6pPr marL="2607055" indent="0">
              <a:buNone/>
              <a:defRPr sz="1600">
                <a:solidFill>
                  <a:schemeClr val="tx1">
                    <a:tint val="75000"/>
                  </a:schemeClr>
                </a:solidFill>
              </a:defRPr>
            </a:lvl6pPr>
            <a:lvl7pPr marL="3128467" indent="0">
              <a:buNone/>
              <a:defRPr sz="1600">
                <a:solidFill>
                  <a:schemeClr val="tx1">
                    <a:tint val="75000"/>
                  </a:schemeClr>
                </a:solidFill>
              </a:defRPr>
            </a:lvl7pPr>
            <a:lvl8pPr marL="3649877" indent="0">
              <a:buNone/>
              <a:defRPr sz="1600">
                <a:solidFill>
                  <a:schemeClr val="tx1">
                    <a:tint val="75000"/>
                  </a:schemeClr>
                </a:solidFill>
              </a:defRPr>
            </a:lvl8pPr>
            <a:lvl9pPr marL="4171289" indent="0">
              <a:buNone/>
              <a:defRPr sz="1600">
                <a:solidFill>
                  <a:schemeClr val="tx1">
                    <a:tint val="75000"/>
                  </a:schemeClr>
                </a:solidFill>
              </a:defRPr>
            </a:lvl9pPr>
          </a:lstStyle>
          <a:p>
            <a:pPr lvl="0"/>
            <a:r>
              <a:rPr lang="en-US"/>
              <a:t>Click to edit Master text styles</a:t>
            </a:r>
          </a:p>
        </p:txBody>
      </p:sp>
      <p:sp>
        <p:nvSpPr>
          <p:cNvPr id="9" name="Rectangle 8"/>
          <p:cNvSpPr/>
          <p:nvPr userDrawn="1"/>
        </p:nvSpPr>
        <p:spPr bwMode="white">
          <a:xfrm>
            <a:off x="9981070" y="7040789"/>
            <a:ext cx="3117373" cy="46562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lIns="0" rIns="0" rtlCol="0" anchor="ctr" anchorCtr="1"/>
          <a:lstStyle/>
          <a:p>
            <a:pPr algn="ctr"/>
            <a:endParaRPr lang="en-US" sz="1250" cap="all" dirty="0">
              <a:solidFill>
                <a:schemeClr val="tx1"/>
              </a:solidFill>
            </a:endParaRPr>
          </a:p>
        </p:txBody>
      </p:sp>
      <p:sp>
        <p:nvSpPr>
          <p:cNvPr id="11" name="Text Placeholder 12"/>
          <p:cNvSpPr>
            <a:spLocks noGrp="1"/>
          </p:cNvSpPr>
          <p:nvPr>
            <p:ph type="body" sz="quarter" idx="10"/>
          </p:nvPr>
        </p:nvSpPr>
        <p:spPr>
          <a:xfrm>
            <a:off x="9598677" y="6448430"/>
            <a:ext cx="3290747" cy="578253"/>
          </a:xfrm>
        </p:spPr>
        <p:txBody>
          <a:bodyPr/>
          <a:lstStyle>
            <a:lvl1pPr algn="r">
              <a:lnSpc>
                <a:spcPts val="1560"/>
              </a:lnSpc>
              <a:spcAft>
                <a:spcPts val="0"/>
              </a:spcAft>
              <a:defRPr sz="1300" b="0">
                <a:solidFill>
                  <a:schemeClr val="tx2"/>
                </a:solidFill>
              </a:defRPr>
            </a:lvl1pPr>
            <a:lvl2pPr algn="r">
              <a:lnSpc>
                <a:spcPts val="1560"/>
              </a:lnSpc>
              <a:spcAft>
                <a:spcPts val="0"/>
              </a:spcAft>
              <a:defRPr sz="1300" b="1">
                <a:solidFill>
                  <a:schemeClr val="tx2"/>
                </a:solidFill>
              </a:defRPr>
            </a:lvl2pPr>
            <a:lvl3pPr algn="r">
              <a:lnSpc>
                <a:spcPts val="1560"/>
              </a:lnSpc>
              <a:spcAft>
                <a:spcPts val="0"/>
              </a:spcAft>
              <a:defRPr>
                <a:solidFill>
                  <a:schemeClr val="tx2"/>
                </a:solidFill>
              </a:defRPr>
            </a:lvl3pPr>
            <a:lvl4pPr algn="r">
              <a:lnSpc>
                <a:spcPts val="1560"/>
              </a:lnSpc>
              <a:spcAft>
                <a:spcPts val="0"/>
              </a:spcAft>
              <a:defRPr>
                <a:solidFill>
                  <a:schemeClr val="tx2"/>
                </a:solidFill>
              </a:defRPr>
            </a:lvl4pPr>
            <a:lvl5pPr algn="r">
              <a:lnSpc>
                <a:spcPts val="1560"/>
              </a:lnSpc>
              <a:spcAft>
                <a:spcPts val="0"/>
              </a:spcAft>
              <a:defRPr>
                <a:solidFill>
                  <a:schemeClr val="tx2"/>
                </a:solidFill>
              </a:defRPr>
            </a:lvl5pPr>
          </a:lstStyle>
          <a:p>
            <a:pPr lvl="0"/>
            <a:r>
              <a:rPr lang="en-US"/>
              <a:t>Click to edit Master text styles</a:t>
            </a:r>
          </a:p>
          <a:p>
            <a:pPr lvl="1"/>
            <a:r>
              <a:rPr lang="en-US"/>
              <a:t>Second level</a:t>
            </a:r>
          </a:p>
        </p:txBody>
      </p:sp>
      <p:pic>
        <p:nvPicPr>
          <p:cNvPr id="7" name="Picture 6" descr="3.png"/>
          <p:cNvPicPr>
            <a:picLocks noChangeAspect="1"/>
          </p:cNvPicPr>
          <p:nvPr userDrawn="1"/>
        </p:nvPicPr>
        <p:blipFill>
          <a:blip r:embed="rId2"/>
          <a:stretch>
            <a:fillRect/>
          </a:stretch>
        </p:blipFill>
        <p:spPr>
          <a:xfrm>
            <a:off x="0" y="4395978"/>
            <a:ext cx="5221949" cy="3166872"/>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orner2.jpg"/>
          <p:cNvPicPr>
            <a:picLocks noChangeAspect="1"/>
          </p:cNvPicPr>
          <p:nvPr userDrawn="1"/>
        </p:nvPicPr>
        <p:blipFill>
          <a:blip r:embed="rId12"/>
          <a:stretch>
            <a:fillRect/>
          </a:stretch>
        </p:blipFill>
        <p:spPr>
          <a:xfrm>
            <a:off x="7668360" y="0"/>
            <a:ext cx="5776178" cy="2419901"/>
          </a:xfrm>
          <a:prstGeom prst="rect">
            <a:avLst/>
          </a:prstGeom>
        </p:spPr>
      </p:pic>
      <p:sp>
        <p:nvSpPr>
          <p:cNvPr id="2" name="Title Placeholder 1"/>
          <p:cNvSpPr>
            <a:spLocks noGrp="1"/>
          </p:cNvSpPr>
          <p:nvPr>
            <p:ph type="title"/>
          </p:nvPr>
        </p:nvSpPr>
        <p:spPr>
          <a:xfrm>
            <a:off x="575085" y="391437"/>
            <a:ext cx="7393198" cy="646788"/>
          </a:xfrm>
          <a:prstGeom prst="rect">
            <a:avLst/>
          </a:prstGeom>
        </p:spPr>
        <p:txBody>
          <a:bodyPr vert="horz" lIns="0" tIns="0" rIns="0" bIns="0" rtlCol="0" anchor="t"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575085" y="1647826"/>
            <a:ext cx="11582685" cy="434340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4" name="Picture 3"/>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243210" y="309447"/>
            <a:ext cx="2700528" cy="810768"/>
          </a:xfrm>
          <a:prstGeom prst="rect">
            <a:avLst/>
          </a:prstGeom>
        </p:spPr>
      </p:pic>
      <p:pic>
        <p:nvPicPr>
          <p:cNvPr id="10" name="Picture 9" descr="corner1.jpg"/>
          <p:cNvPicPr>
            <a:picLocks noChangeAspect="1"/>
          </p:cNvPicPr>
          <p:nvPr userDrawn="1"/>
        </p:nvPicPr>
        <p:blipFill>
          <a:blip r:embed="rId14"/>
          <a:stretch>
            <a:fillRect/>
          </a:stretch>
        </p:blipFill>
        <p:spPr>
          <a:xfrm>
            <a:off x="0" y="6317114"/>
            <a:ext cx="2627015" cy="1245736"/>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521411" rtl="0" eaLnBrk="1" latinLnBrk="0" hangingPunct="1">
        <a:spcBef>
          <a:spcPct val="0"/>
        </a:spcBef>
        <a:buNone/>
        <a:defRPr sz="2600" b="1" kern="1200">
          <a:solidFill>
            <a:schemeClr val="accent2"/>
          </a:solidFill>
          <a:latin typeface="+mj-lt"/>
          <a:ea typeface="+mj-ea"/>
          <a:cs typeface="+mj-cs"/>
        </a:defRPr>
      </a:lvl1pPr>
    </p:titleStyle>
    <p:bodyStyle>
      <a:lvl1pPr marL="0" indent="0" algn="l" defTabSz="521411" rtl="0" eaLnBrk="1" latinLnBrk="0" hangingPunct="1">
        <a:lnSpc>
          <a:spcPts val="1800"/>
        </a:lnSpc>
        <a:spcBef>
          <a:spcPts val="0"/>
        </a:spcBef>
        <a:spcAft>
          <a:spcPts val="1600"/>
        </a:spcAft>
        <a:buFont typeface="Arial"/>
        <a:buNone/>
        <a:defRPr sz="1500" b="1" kern="1200">
          <a:solidFill>
            <a:schemeClr val="tx2"/>
          </a:solidFill>
          <a:latin typeface="+mn-lt"/>
          <a:ea typeface="+mn-ea"/>
          <a:cs typeface="+mn-cs"/>
        </a:defRPr>
      </a:lvl1pPr>
      <a:lvl2pPr marL="0" indent="0" algn="l" defTabSz="521411" rtl="0" eaLnBrk="1" latinLnBrk="0" hangingPunct="1">
        <a:lnSpc>
          <a:spcPts val="1400"/>
        </a:lnSpc>
        <a:spcBef>
          <a:spcPts val="0"/>
        </a:spcBef>
        <a:spcAft>
          <a:spcPts val="1400"/>
        </a:spcAft>
        <a:buFont typeface="Arial"/>
        <a:buNone/>
        <a:defRPr sz="1100" kern="1200">
          <a:solidFill>
            <a:schemeClr val="tx2"/>
          </a:solidFill>
          <a:latin typeface="+mn-lt"/>
          <a:ea typeface="+mn-ea"/>
          <a:cs typeface="+mn-cs"/>
        </a:defRPr>
      </a:lvl2pPr>
      <a:lvl3pPr marL="0" indent="0" algn="l" defTabSz="521411" rtl="0" eaLnBrk="1" latinLnBrk="0" hangingPunct="1">
        <a:lnSpc>
          <a:spcPts val="1800"/>
        </a:lnSpc>
        <a:spcBef>
          <a:spcPts val="0"/>
        </a:spcBef>
        <a:spcAft>
          <a:spcPts val="1600"/>
        </a:spcAft>
        <a:buFont typeface="Arial"/>
        <a:buNone/>
        <a:defRPr sz="1500" b="1" kern="1200">
          <a:solidFill>
            <a:schemeClr val="tx1"/>
          </a:solidFill>
          <a:latin typeface="+mn-lt"/>
          <a:ea typeface="+mn-ea"/>
          <a:cs typeface="+mn-cs"/>
        </a:defRPr>
      </a:lvl3pPr>
      <a:lvl4pPr marL="126994" indent="-126994" algn="l" defTabSz="521411" rtl="0" eaLnBrk="1" latinLnBrk="0" hangingPunct="1">
        <a:lnSpc>
          <a:spcPts val="1800"/>
        </a:lnSpc>
        <a:spcBef>
          <a:spcPts val="0"/>
        </a:spcBef>
        <a:spcAft>
          <a:spcPts val="1400"/>
        </a:spcAft>
        <a:buClr>
          <a:schemeClr val="accent2"/>
        </a:buClr>
        <a:buFont typeface="Arial"/>
        <a:buChar char="•"/>
        <a:defRPr sz="1500" b="1" kern="1200">
          <a:solidFill>
            <a:srgbClr val="002251"/>
          </a:solidFill>
          <a:latin typeface="+mn-lt"/>
          <a:ea typeface="+mn-ea"/>
          <a:cs typeface="+mn-cs"/>
        </a:defRPr>
      </a:lvl4pPr>
      <a:lvl5pPr marL="141281" indent="-141281" algn="l" defTabSz="521411" rtl="0" eaLnBrk="1" latinLnBrk="0" hangingPunct="1">
        <a:lnSpc>
          <a:spcPts val="1400"/>
        </a:lnSpc>
        <a:spcBef>
          <a:spcPts val="0"/>
        </a:spcBef>
        <a:spcAft>
          <a:spcPts val="1400"/>
        </a:spcAft>
        <a:buClr>
          <a:schemeClr val="accent2"/>
        </a:buClr>
        <a:buFont typeface="Arial"/>
        <a:buChar char="•"/>
        <a:defRPr sz="1100" kern="1200">
          <a:solidFill>
            <a:schemeClr val="tx2"/>
          </a:solidFill>
          <a:latin typeface="+mn-lt"/>
          <a:ea typeface="+mn-ea"/>
          <a:cs typeface="+mn-cs"/>
        </a:defRPr>
      </a:lvl5pPr>
      <a:lvl6pPr marL="2867761" indent="-260705" algn="l" defTabSz="521411" rtl="0" eaLnBrk="1" latinLnBrk="0" hangingPunct="1">
        <a:spcBef>
          <a:spcPct val="20000"/>
        </a:spcBef>
        <a:buFont typeface="Arial"/>
        <a:buChar char="•"/>
        <a:defRPr sz="2300" kern="1200">
          <a:solidFill>
            <a:schemeClr val="tx1"/>
          </a:solidFill>
          <a:latin typeface="+mn-lt"/>
          <a:ea typeface="+mn-ea"/>
          <a:cs typeface="+mn-cs"/>
        </a:defRPr>
      </a:lvl6pPr>
      <a:lvl7pPr marL="3389172" indent="-260705" algn="l" defTabSz="521411" rtl="0" eaLnBrk="1" latinLnBrk="0" hangingPunct="1">
        <a:spcBef>
          <a:spcPct val="20000"/>
        </a:spcBef>
        <a:buFont typeface="Arial"/>
        <a:buChar char="•"/>
        <a:defRPr sz="2300" kern="1200">
          <a:solidFill>
            <a:schemeClr val="tx1"/>
          </a:solidFill>
          <a:latin typeface="+mn-lt"/>
          <a:ea typeface="+mn-ea"/>
          <a:cs typeface="+mn-cs"/>
        </a:defRPr>
      </a:lvl7pPr>
      <a:lvl8pPr marL="3910584" indent="-260705" algn="l" defTabSz="521411" rtl="0" eaLnBrk="1" latinLnBrk="0" hangingPunct="1">
        <a:spcBef>
          <a:spcPct val="20000"/>
        </a:spcBef>
        <a:buFont typeface="Arial"/>
        <a:buChar char="•"/>
        <a:defRPr sz="2300" kern="1200">
          <a:solidFill>
            <a:schemeClr val="tx1"/>
          </a:solidFill>
          <a:latin typeface="+mn-lt"/>
          <a:ea typeface="+mn-ea"/>
          <a:cs typeface="+mn-cs"/>
        </a:defRPr>
      </a:lvl8pPr>
      <a:lvl9pPr marL="4431994" indent="-260705" algn="l" defTabSz="521411" rtl="0" eaLnBrk="1" latinLnBrk="0" hangingPunct="1">
        <a:spcBef>
          <a:spcPct val="20000"/>
        </a:spcBef>
        <a:buFont typeface="Arial"/>
        <a:buChar char="•"/>
        <a:defRPr sz="2300" kern="1200">
          <a:solidFill>
            <a:schemeClr val="tx1"/>
          </a:solidFill>
          <a:latin typeface="+mn-lt"/>
          <a:ea typeface="+mn-ea"/>
          <a:cs typeface="+mn-cs"/>
        </a:defRPr>
      </a:lvl9pPr>
    </p:bodyStyle>
    <p:otherStyle>
      <a:defPPr>
        <a:defRPr lang="en-US"/>
      </a:defPPr>
      <a:lvl1pPr marL="0" algn="l" defTabSz="521411" rtl="0" eaLnBrk="1" latinLnBrk="0" hangingPunct="1">
        <a:defRPr sz="2100" kern="1200">
          <a:solidFill>
            <a:schemeClr val="tx1"/>
          </a:solidFill>
          <a:latin typeface="+mn-lt"/>
          <a:ea typeface="+mn-ea"/>
          <a:cs typeface="+mn-cs"/>
        </a:defRPr>
      </a:lvl1pPr>
      <a:lvl2pPr marL="521411" algn="l" defTabSz="521411" rtl="0" eaLnBrk="1" latinLnBrk="0" hangingPunct="1">
        <a:defRPr sz="2100" kern="1200">
          <a:solidFill>
            <a:schemeClr val="tx1"/>
          </a:solidFill>
          <a:latin typeface="+mn-lt"/>
          <a:ea typeface="+mn-ea"/>
          <a:cs typeface="+mn-cs"/>
        </a:defRPr>
      </a:lvl2pPr>
      <a:lvl3pPr marL="1042822" algn="l" defTabSz="521411" rtl="0" eaLnBrk="1" latinLnBrk="0" hangingPunct="1">
        <a:defRPr sz="2100" kern="1200">
          <a:solidFill>
            <a:schemeClr val="tx1"/>
          </a:solidFill>
          <a:latin typeface="+mn-lt"/>
          <a:ea typeface="+mn-ea"/>
          <a:cs typeface="+mn-cs"/>
        </a:defRPr>
      </a:lvl3pPr>
      <a:lvl4pPr marL="1564233" algn="l" defTabSz="521411" rtl="0" eaLnBrk="1" latinLnBrk="0" hangingPunct="1">
        <a:defRPr sz="2100" kern="1200">
          <a:solidFill>
            <a:schemeClr val="tx1"/>
          </a:solidFill>
          <a:latin typeface="+mn-lt"/>
          <a:ea typeface="+mn-ea"/>
          <a:cs typeface="+mn-cs"/>
        </a:defRPr>
      </a:lvl4pPr>
      <a:lvl5pPr marL="2085644" algn="l" defTabSz="521411" rtl="0" eaLnBrk="1" latinLnBrk="0" hangingPunct="1">
        <a:defRPr sz="2100" kern="1200">
          <a:solidFill>
            <a:schemeClr val="tx1"/>
          </a:solidFill>
          <a:latin typeface="+mn-lt"/>
          <a:ea typeface="+mn-ea"/>
          <a:cs typeface="+mn-cs"/>
        </a:defRPr>
      </a:lvl5pPr>
      <a:lvl6pPr marL="2607055" algn="l" defTabSz="521411" rtl="0" eaLnBrk="1" latinLnBrk="0" hangingPunct="1">
        <a:defRPr sz="2100" kern="1200">
          <a:solidFill>
            <a:schemeClr val="tx1"/>
          </a:solidFill>
          <a:latin typeface="+mn-lt"/>
          <a:ea typeface="+mn-ea"/>
          <a:cs typeface="+mn-cs"/>
        </a:defRPr>
      </a:lvl6pPr>
      <a:lvl7pPr marL="3128467" algn="l" defTabSz="521411" rtl="0" eaLnBrk="1" latinLnBrk="0" hangingPunct="1">
        <a:defRPr sz="2100" kern="1200">
          <a:solidFill>
            <a:schemeClr val="tx1"/>
          </a:solidFill>
          <a:latin typeface="+mn-lt"/>
          <a:ea typeface="+mn-ea"/>
          <a:cs typeface="+mn-cs"/>
        </a:defRPr>
      </a:lvl7pPr>
      <a:lvl8pPr marL="3649877" algn="l" defTabSz="521411" rtl="0" eaLnBrk="1" latinLnBrk="0" hangingPunct="1">
        <a:defRPr sz="2100" kern="1200">
          <a:solidFill>
            <a:schemeClr val="tx1"/>
          </a:solidFill>
          <a:latin typeface="+mn-lt"/>
          <a:ea typeface="+mn-ea"/>
          <a:cs typeface="+mn-cs"/>
        </a:defRPr>
      </a:lvl8pPr>
      <a:lvl9pPr marL="4171289" algn="l" defTabSz="521411"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ristina.Potocnik@ed.ac.uk"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Kristina.Potocnik@ed.ac.uk"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image" Target="../media/image11.png"/><Relationship Id="rId4" Type="http://schemas.openxmlformats.org/officeDocument/2006/relationships/image" Target="../media/image10.jpeg"/></Relationships>
</file>

<file path=ppt/slides/_rels/slide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9FAC390-2913-9547-AFFF-58F244FC1A09}"/>
              </a:ext>
            </a:extLst>
          </p:cNvPr>
          <p:cNvSpPr txBox="1">
            <a:spLocks/>
          </p:cNvSpPr>
          <p:nvPr/>
        </p:nvSpPr>
        <p:spPr>
          <a:xfrm>
            <a:off x="1177653" y="2021556"/>
            <a:ext cx="10441160" cy="1327821"/>
          </a:xfrm>
          <a:prstGeom prst="rect">
            <a:avLst/>
          </a:prstGeom>
        </p:spPr>
        <p:txBody>
          <a:bodyPr vert="horz" lIns="0" tIns="0" rIns="0" bIns="0" rtlCol="0" anchor="t" anchorCtr="0">
            <a:noAutofit/>
          </a:bodyPr>
          <a:lstStyle>
            <a:lvl1pPr algn="l" defTabSz="521411" rtl="0" eaLnBrk="1" latinLnBrk="0" hangingPunct="1">
              <a:spcBef>
                <a:spcPct val="0"/>
              </a:spcBef>
              <a:buNone/>
              <a:defRPr sz="2600" b="1" kern="1200">
                <a:solidFill>
                  <a:schemeClr val="accent2"/>
                </a:solidFill>
                <a:latin typeface="+mj-lt"/>
                <a:ea typeface="+mj-ea"/>
                <a:cs typeface="+mj-cs"/>
              </a:defRPr>
            </a:lvl1pPr>
          </a:lstStyle>
          <a:p>
            <a:pPr algn="ctr"/>
            <a:r>
              <a:rPr lang="en-GB" sz="4000" dirty="0" smtClean="0">
                <a:latin typeface="Book Antiqua" panose="02040602050305030304" pitchFamily="18" charset="0"/>
              </a:rPr>
              <a:t>Dealing </a:t>
            </a:r>
            <a:r>
              <a:rPr lang="en-GB" sz="4000" dirty="0">
                <a:latin typeface="Book Antiqua" panose="02040602050305030304" pitchFamily="18" charset="0"/>
              </a:rPr>
              <a:t>with ambiguity and uncertainty: the role of organizational limits</a:t>
            </a:r>
          </a:p>
        </p:txBody>
      </p:sp>
      <p:sp>
        <p:nvSpPr>
          <p:cNvPr id="9" name="TextBox 8">
            <a:extLst>
              <a:ext uri="{FF2B5EF4-FFF2-40B4-BE49-F238E27FC236}">
                <a16:creationId xmlns:a16="http://schemas.microsoft.com/office/drawing/2014/main" id="{E07F3660-FA3F-424E-91AA-8031E26C7C75}"/>
              </a:ext>
            </a:extLst>
          </p:cNvPr>
          <p:cNvSpPr txBox="1"/>
          <p:nvPr/>
        </p:nvSpPr>
        <p:spPr>
          <a:xfrm>
            <a:off x="3913957" y="3341866"/>
            <a:ext cx="4968552" cy="1817709"/>
          </a:xfrm>
          <a:prstGeom prst="rect">
            <a:avLst/>
          </a:prstGeom>
          <a:noFill/>
        </p:spPr>
        <p:txBody>
          <a:bodyPr wrap="square" lIns="0" tIns="0" rIns="0" bIns="0" rtlCol="0" anchor="ctr" anchorCtr="1">
            <a:noAutofit/>
          </a:bodyPr>
          <a:lstStyle/>
          <a:p>
            <a:pPr algn="ctr"/>
            <a:endParaRPr lang="en-GB" sz="2800" b="1" dirty="0">
              <a:latin typeface="Book Antiqua" panose="02040602050305030304" pitchFamily="18" charset="0"/>
            </a:endParaRPr>
          </a:p>
          <a:p>
            <a:pPr algn="ctr"/>
            <a:endParaRPr lang="en-GB" sz="2800" b="1" dirty="0">
              <a:latin typeface="Book Antiqua" panose="02040602050305030304" pitchFamily="18" charset="0"/>
            </a:endParaRPr>
          </a:p>
          <a:p>
            <a:pPr algn="ctr"/>
            <a:endParaRPr lang="en-GB" sz="2800" b="1" dirty="0">
              <a:latin typeface="Book Antiqua" panose="02040602050305030304" pitchFamily="18" charset="0"/>
            </a:endParaRPr>
          </a:p>
          <a:p>
            <a:pPr algn="ctr"/>
            <a:endParaRPr lang="en-GB" sz="2800" b="1" dirty="0">
              <a:latin typeface="Book Antiqua" panose="02040602050305030304" pitchFamily="18" charset="0"/>
            </a:endParaRPr>
          </a:p>
          <a:p>
            <a:pPr algn="ctr"/>
            <a:endParaRPr lang="en-GB" sz="2800" b="1" dirty="0">
              <a:solidFill>
                <a:schemeClr val="accent2"/>
              </a:solidFill>
              <a:latin typeface="+mj-lt"/>
              <a:ea typeface="+mj-ea"/>
              <a:cs typeface="+mj-cs"/>
            </a:endParaRPr>
          </a:p>
          <a:p>
            <a:pPr algn="ctr"/>
            <a:endParaRPr lang="en-GB" sz="2800" b="1" dirty="0">
              <a:latin typeface="Book Antiqua" panose="02040602050305030304" pitchFamily="18" charset="0"/>
            </a:endParaRPr>
          </a:p>
          <a:p>
            <a:pPr algn="ctr"/>
            <a:r>
              <a:rPr lang="en-GB" sz="2800" b="1" dirty="0" smtClean="0">
                <a:latin typeface="Book Antiqua" panose="02040602050305030304" pitchFamily="18" charset="0"/>
              </a:rPr>
              <a:t>Kristina Potočnik*</a:t>
            </a:r>
            <a:endParaRPr lang="en-GB" sz="2800" b="1" dirty="0">
              <a:latin typeface="Book Antiqua" panose="02040602050305030304" pitchFamily="18" charset="0"/>
            </a:endParaRPr>
          </a:p>
          <a:p>
            <a:pPr algn="ctr"/>
            <a:r>
              <a:rPr lang="en-GB" sz="2800" b="1" dirty="0">
                <a:latin typeface="Book Antiqua" panose="02040602050305030304" pitchFamily="18" charset="0"/>
                <a:hlinkClick r:id="rId3"/>
              </a:rPr>
              <a:t>Kristina.Potocnik@ed.ac.uk</a:t>
            </a:r>
            <a:endParaRPr lang="en-GB" sz="2800" b="1" dirty="0">
              <a:latin typeface="Book Antiqua" panose="02040602050305030304" pitchFamily="18" charset="0"/>
            </a:endParaRPr>
          </a:p>
          <a:p>
            <a:pPr algn="ctr"/>
            <a:r>
              <a:rPr lang="en-GB" sz="2800" b="1" dirty="0" smtClean="0">
                <a:latin typeface="Book Antiqua" panose="02040602050305030304" pitchFamily="18" charset="0"/>
              </a:rPr>
              <a:t>University </a:t>
            </a:r>
            <a:r>
              <a:rPr lang="en-GB" sz="2800" b="1" dirty="0">
                <a:latin typeface="Book Antiqua" panose="02040602050305030304" pitchFamily="18" charset="0"/>
              </a:rPr>
              <a:t>of Edinburgh </a:t>
            </a:r>
          </a:p>
          <a:p>
            <a:pPr algn="ctr"/>
            <a:endParaRPr lang="en-GB" sz="2800" b="1" dirty="0">
              <a:latin typeface="Book Antiqua" panose="02040602050305030304" pitchFamily="18" charset="0"/>
            </a:endParaRPr>
          </a:p>
          <a:p>
            <a:pPr algn="ctr"/>
            <a:endParaRPr lang="en-GB" sz="2800" b="1" dirty="0">
              <a:latin typeface="Book Antiqua" panose="02040602050305030304" pitchFamily="18" charset="0"/>
            </a:endParaRPr>
          </a:p>
          <a:p>
            <a:pPr algn="ctr"/>
            <a:endParaRPr lang="en-GB" sz="2800" b="1" dirty="0">
              <a:latin typeface="Book Antiqua" panose="02040602050305030304" pitchFamily="18" charset="0"/>
            </a:endParaRPr>
          </a:p>
          <a:p>
            <a:pPr algn="ctr"/>
            <a:endParaRPr lang="en-GB" sz="2800" b="1" dirty="0">
              <a:latin typeface="Book Antiqua" panose="02040602050305030304" pitchFamily="18" charset="0"/>
            </a:endParaRPr>
          </a:p>
          <a:p>
            <a:pPr algn="ctr"/>
            <a:endParaRPr lang="en-GB" sz="2800" b="1" dirty="0">
              <a:latin typeface="Book Antiqua" panose="02040602050305030304" pitchFamily="18" charset="0"/>
            </a:endParaRPr>
          </a:p>
          <a:p>
            <a:pPr algn="ctr"/>
            <a:endParaRPr lang="en-GB" sz="2800" b="1" dirty="0">
              <a:latin typeface="Book Antiqua" panose="02040602050305030304" pitchFamily="18" charset="0"/>
            </a:endParaRPr>
          </a:p>
        </p:txBody>
      </p:sp>
      <p:sp>
        <p:nvSpPr>
          <p:cNvPr id="3" name="TextBox 2"/>
          <p:cNvSpPr txBox="1"/>
          <p:nvPr/>
        </p:nvSpPr>
        <p:spPr>
          <a:xfrm>
            <a:off x="2473797" y="6022685"/>
            <a:ext cx="8308205" cy="914400"/>
          </a:xfrm>
          <a:prstGeom prst="rect">
            <a:avLst/>
          </a:prstGeom>
          <a:noFill/>
        </p:spPr>
        <p:txBody>
          <a:bodyPr wrap="none" lIns="0" tIns="0" rIns="0" bIns="0" rtlCol="0" anchor="ctr" anchorCtr="1">
            <a:noAutofit/>
          </a:bodyPr>
          <a:lstStyle/>
          <a:p>
            <a:pPr algn="ctr"/>
            <a:r>
              <a:rPr lang="en-GB" sz="2200" dirty="0" smtClean="0">
                <a:latin typeface="Book Antiqua" panose="02040602050305030304" pitchFamily="18" charset="0"/>
              </a:rPr>
              <a:t>*This talk </a:t>
            </a:r>
            <a:r>
              <a:rPr lang="en-GB" sz="2200" dirty="0">
                <a:latin typeface="Book Antiqua" panose="02040602050305030304" pitchFamily="18" charset="0"/>
              </a:rPr>
              <a:t>is largely underpinned by collaborative work </a:t>
            </a:r>
            <a:r>
              <a:rPr lang="en-GB" sz="2200" dirty="0" smtClean="0">
                <a:latin typeface="Book Antiqua" panose="02040602050305030304" pitchFamily="18" charset="0"/>
              </a:rPr>
              <a:t>done with </a:t>
            </a:r>
            <a:r>
              <a:rPr lang="en-GB" sz="2200" dirty="0">
                <a:latin typeface="Book Antiqua" panose="02040602050305030304" pitchFamily="18" charset="0"/>
              </a:rPr>
              <a:t>Nick </a:t>
            </a:r>
            <a:r>
              <a:rPr lang="en-GB" sz="2200" dirty="0" smtClean="0">
                <a:latin typeface="Book Antiqua" panose="02040602050305030304" pitchFamily="18" charset="0"/>
              </a:rPr>
              <a:t>Oliver and Tom Calvard </a:t>
            </a:r>
          </a:p>
          <a:p>
            <a:pPr algn="ctr"/>
            <a:r>
              <a:rPr lang="en-GB" sz="2200" dirty="0" smtClean="0">
                <a:latin typeface="Book Antiqua" panose="02040602050305030304" pitchFamily="18" charset="0"/>
              </a:rPr>
              <a:t>from </a:t>
            </a:r>
            <a:r>
              <a:rPr lang="en-GB" sz="2200" dirty="0">
                <a:latin typeface="Book Antiqua" panose="02040602050305030304" pitchFamily="18" charset="0"/>
              </a:rPr>
              <a:t>the University of </a:t>
            </a:r>
            <a:r>
              <a:rPr lang="en-GB" sz="2200" dirty="0" smtClean="0">
                <a:latin typeface="Book Antiqua" panose="02040602050305030304" pitchFamily="18" charset="0"/>
              </a:rPr>
              <a:t>Edinburgh</a:t>
            </a:r>
            <a:r>
              <a:rPr lang="en-GB" sz="2200" dirty="0">
                <a:latin typeface="Book Antiqua" panose="02040602050305030304" pitchFamily="18" charset="0"/>
              </a:rPr>
              <a:t>.</a:t>
            </a:r>
          </a:p>
        </p:txBody>
      </p:sp>
    </p:spTree>
    <p:extLst>
      <p:ext uri="{BB962C8B-B14F-4D97-AF65-F5344CB8AC3E}">
        <p14:creationId xmlns:p14="http://schemas.microsoft.com/office/powerpoint/2010/main" val="3168687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2279" y="2485281"/>
            <a:ext cx="11233248" cy="4032448"/>
          </a:xfrm>
          <a:solidFill>
            <a:schemeClr val="bg1"/>
          </a:solidFill>
        </p:spPr>
        <p:txBody>
          <a:bodyPr/>
          <a:lstStyle/>
          <a:p>
            <a:pPr marL="571500" indent="-303213" algn="just">
              <a:lnSpc>
                <a:spcPct val="100000"/>
              </a:lnSpc>
              <a:spcAft>
                <a:spcPts val="1400"/>
              </a:spcAft>
              <a:buClr>
                <a:srgbClr val="2C3961"/>
              </a:buClr>
              <a:buFont typeface="Arial" panose="020B0604020202020204" pitchFamily="34" charset="0"/>
              <a:buChar char="•"/>
            </a:pPr>
            <a:r>
              <a:rPr lang="en-GB" sz="2000" b="0" dirty="0" smtClean="0">
                <a:solidFill>
                  <a:schemeClr val="tx1"/>
                </a:solidFill>
                <a:latin typeface="Book Antiqua" panose="02040602050305030304" pitchFamily="18" charset="0"/>
              </a:rPr>
              <a:t>How can we define where a limit starts and ends, particularly in case of “soft” limits?</a:t>
            </a:r>
          </a:p>
          <a:p>
            <a:pPr marL="698494" lvl="3" indent="-303213" algn="just">
              <a:lnSpc>
                <a:spcPct val="100000"/>
              </a:lnSpc>
              <a:buClr>
                <a:srgbClr val="C00000"/>
              </a:buClr>
              <a:buFont typeface="Arial" panose="020B0604020202020204" pitchFamily="34" charset="0"/>
              <a:buChar char="•"/>
            </a:pPr>
            <a:r>
              <a:rPr lang="en-GB" sz="2000" b="0" dirty="0" smtClean="0">
                <a:solidFill>
                  <a:schemeClr val="tx1"/>
                </a:solidFill>
                <a:latin typeface="Book Antiqua" panose="02040602050305030304" pitchFamily="18" charset="0"/>
              </a:rPr>
              <a:t>Hard limits are bound by physical laws.</a:t>
            </a:r>
          </a:p>
          <a:p>
            <a:pPr marL="698494" lvl="3" indent="-303213" algn="just">
              <a:lnSpc>
                <a:spcPct val="100000"/>
              </a:lnSpc>
              <a:buClr>
                <a:srgbClr val="C00000"/>
              </a:buClr>
              <a:buFont typeface="Arial" panose="020B0604020202020204" pitchFamily="34" charset="0"/>
              <a:buChar char="•"/>
            </a:pPr>
            <a:r>
              <a:rPr lang="en-GB" sz="2000" b="0" dirty="0" smtClean="0">
                <a:solidFill>
                  <a:schemeClr val="tx1"/>
                </a:solidFill>
                <a:latin typeface="Book Antiqua" panose="02040602050305030304" pitchFamily="18" charset="0"/>
              </a:rPr>
              <a:t>Soft limits are more arbitrary and relative.</a:t>
            </a:r>
          </a:p>
          <a:p>
            <a:pPr marL="571500" indent="-303213" algn="just">
              <a:lnSpc>
                <a:spcPct val="100000"/>
              </a:lnSpc>
              <a:spcAft>
                <a:spcPts val="1400"/>
              </a:spcAft>
              <a:buClr>
                <a:srgbClr val="2C3961"/>
              </a:buClr>
              <a:buFont typeface="Arial" panose="020B0604020202020204" pitchFamily="34" charset="0"/>
              <a:buChar char="•"/>
            </a:pPr>
            <a:r>
              <a:rPr lang="en-GB" sz="2000" b="0" dirty="0" smtClean="0">
                <a:solidFill>
                  <a:schemeClr val="tx1"/>
                </a:solidFill>
                <a:latin typeface="Book Antiqua" panose="02040602050305030304" pitchFamily="18" charset="0"/>
              </a:rPr>
              <a:t>As our </a:t>
            </a:r>
            <a:r>
              <a:rPr lang="en-GB" sz="2000" b="0" dirty="0">
                <a:solidFill>
                  <a:schemeClr val="tx1"/>
                </a:solidFill>
                <a:latin typeface="Book Antiqua" panose="02040602050305030304" pitchFamily="18" charset="0"/>
              </a:rPr>
              <a:t>systems become more complex, are we approaching the limit of how much the humans can actually do to control the system if </a:t>
            </a:r>
            <a:r>
              <a:rPr lang="en-GB" sz="2000" b="0" dirty="0" smtClean="0">
                <a:solidFill>
                  <a:schemeClr val="tx1"/>
                </a:solidFill>
                <a:latin typeface="Book Antiqua" panose="02040602050305030304" pitchFamily="18" charset="0"/>
              </a:rPr>
              <a:t>necessary?</a:t>
            </a:r>
          </a:p>
          <a:p>
            <a:pPr marL="571500" indent="-303213" algn="just">
              <a:lnSpc>
                <a:spcPct val="100000"/>
              </a:lnSpc>
              <a:spcAft>
                <a:spcPts val="1400"/>
              </a:spcAft>
              <a:buClr>
                <a:srgbClr val="2C3961"/>
              </a:buClr>
              <a:buFont typeface="Arial" panose="020B0604020202020204" pitchFamily="34" charset="0"/>
              <a:buChar char="•"/>
            </a:pPr>
            <a:r>
              <a:rPr lang="en-GB" sz="2000" b="0" dirty="0" smtClean="0">
                <a:solidFill>
                  <a:schemeClr val="tx1"/>
                </a:solidFill>
                <a:latin typeface="Book Antiqua" panose="02040602050305030304" pitchFamily="18" charset="0"/>
              </a:rPr>
              <a:t>How can we induce </a:t>
            </a:r>
            <a:r>
              <a:rPr lang="en-GB" sz="2000" b="0" dirty="0">
                <a:solidFill>
                  <a:schemeClr val="tx1"/>
                </a:solidFill>
                <a:latin typeface="Book Antiqua" panose="02040602050305030304" pitchFamily="18" charset="0"/>
              </a:rPr>
              <a:t>out-of-limits </a:t>
            </a:r>
            <a:r>
              <a:rPr lang="en-GB" sz="2000" b="0" dirty="0" smtClean="0">
                <a:solidFill>
                  <a:schemeClr val="tx1"/>
                </a:solidFill>
                <a:latin typeface="Book Antiqua" panose="02040602050305030304" pitchFamily="18" charset="0"/>
              </a:rPr>
              <a:t>conditions safely to expand endogenous limits?   </a:t>
            </a:r>
            <a:endParaRPr lang="en-GB" sz="2000" b="0" dirty="0">
              <a:solidFill>
                <a:schemeClr val="tx1"/>
              </a:solidFill>
              <a:latin typeface="Book Antiqua" panose="02040602050305030304" pitchFamily="18" charset="0"/>
            </a:endParaRPr>
          </a:p>
          <a:p>
            <a:pPr marL="571500" indent="-303213" algn="just">
              <a:lnSpc>
                <a:spcPct val="100000"/>
              </a:lnSpc>
              <a:spcAft>
                <a:spcPts val="1400"/>
              </a:spcAft>
              <a:buClr>
                <a:srgbClr val="C00000"/>
              </a:buClr>
              <a:buFont typeface="Arial" panose="020B0604020202020204" pitchFamily="34" charset="0"/>
              <a:buChar char="•"/>
            </a:pPr>
            <a:endParaRPr lang="en-GB" sz="2000" b="0" dirty="0">
              <a:solidFill>
                <a:schemeClr val="tx1"/>
              </a:solidFill>
              <a:latin typeface="Book Antiqua" panose="02040602050305030304" pitchFamily="18" charset="0"/>
            </a:endParaRPr>
          </a:p>
          <a:p>
            <a:pPr marL="571500" indent="-303213" algn="just">
              <a:lnSpc>
                <a:spcPct val="100000"/>
              </a:lnSpc>
              <a:spcAft>
                <a:spcPts val="1400"/>
              </a:spcAft>
              <a:buClr>
                <a:srgbClr val="C00000"/>
              </a:buClr>
              <a:buFont typeface="Arial" panose="020B0604020202020204" pitchFamily="34" charset="0"/>
              <a:buChar char="•"/>
            </a:pPr>
            <a:endParaRPr lang="en-GB" sz="2000" dirty="0" smtClean="0">
              <a:solidFill>
                <a:schemeClr val="tx1"/>
              </a:solidFill>
              <a:latin typeface="Book Antiqua" panose="02040602050305030304" pitchFamily="18" charset="0"/>
            </a:endParaRPr>
          </a:p>
          <a:p>
            <a:pPr marL="1168400" lvl="4" indent="-355600" algn="just">
              <a:lnSpc>
                <a:spcPct val="100000"/>
              </a:lnSpc>
              <a:buClr>
                <a:srgbClr val="C00000"/>
              </a:buClr>
              <a:buFont typeface="Arial" panose="020B0604020202020204" pitchFamily="34" charset="0"/>
              <a:buChar char="•"/>
            </a:pPr>
            <a:endParaRPr lang="en-GB" sz="2000" dirty="0">
              <a:solidFill>
                <a:schemeClr val="tx1"/>
              </a:solidFill>
              <a:latin typeface="Book Antiqua" panose="02040602050305030304" pitchFamily="18" charset="0"/>
            </a:endParaRPr>
          </a:p>
          <a:p>
            <a:pPr marL="571500" indent="-303213" algn="just">
              <a:lnSpc>
                <a:spcPct val="100000"/>
              </a:lnSpc>
              <a:spcAft>
                <a:spcPts val="1400"/>
              </a:spcAft>
              <a:buClr>
                <a:srgbClr val="C00000"/>
              </a:buClr>
              <a:buFont typeface="Arial" panose="020B0604020202020204" pitchFamily="34" charset="0"/>
              <a:buChar char="•"/>
            </a:pPr>
            <a:endParaRPr lang="en-US" sz="2000" b="0" dirty="0">
              <a:solidFill>
                <a:schemeClr val="tx1"/>
              </a:solidFill>
              <a:latin typeface="Book Antiqua" panose="02040602050305030304" pitchFamily="18" charset="0"/>
            </a:endParaRPr>
          </a:p>
        </p:txBody>
      </p:sp>
      <p:sp>
        <p:nvSpPr>
          <p:cNvPr id="12" name="Title 1"/>
          <p:cNvSpPr txBox="1">
            <a:spLocks/>
          </p:cNvSpPr>
          <p:nvPr/>
        </p:nvSpPr>
        <p:spPr>
          <a:xfrm>
            <a:off x="558707" y="829097"/>
            <a:ext cx="9043881" cy="737641"/>
          </a:xfrm>
          <a:prstGeom prst="rect">
            <a:avLst/>
          </a:prstGeom>
        </p:spPr>
        <p:txBody>
          <a:bodyPr/>
          <a:lstStyle>
            <a:lvl1pPr algn="l" defTabSz="521411" rtl="0" eaLnBrk="1" latinLnBrk="0" hangingPunct="1">
              <a:spcBef>
                <a:spcPct val="0"/>
              </a:spcBef>
              <a:buNone/>
              <a:defRPr sz="2600" b="1" kern="1200">
                <a:solidFill>
                  <a:schemeClr val="accent2"/>
                </a:solidFill>
                <a:latin typeface="+mj-lt"/>
                <a:ea typeface="+mj-ea"/>
                <a:cs typeface="+mj-cs"/>
              </a:defRPr>
            </a:lvl1pPr>
          </a:lstStyle>
          <a:p>
            <a:r>
              <a:rPr lang="en-US" sz="4000" dirty="0" smtClean="0">
                <a:latin typeface="Book Antiqua" panose="02040602050305030304" pitchFamily="18" charset="0"/>
              </a:rPr>
              <a:t>Potential questions for discussion  				 </a:t>
            </a:r>
            <a:endParaRPr lang="en-US" sz="4000" dirty="0">
              <a:latin typeface="Book Antiqua" panose="02040602050305030304" pitchFamily="18" charset="0"/>
            </a:endParaRPr>
          </a:p>
        </p:txBody>
      </p:sp>
    </p:spTree>
    <p:extLst>
      <p:ext uri="{BB962C8B-B14F-4D97-AF65-F5344CB8AC3E}">
        <p14:creationId xmlns:p14="http://schemas.microsoft.com/office/powerpoint/2010/main" val="1872335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9FAC390-2913-9547-AFFF-58F244FC1A09}"/>
              </a:ext>
            </a:extLst>
          </p:cNvPr>
          <p:cNvSpPr txBox="1">
            <a:spLocks/>
          </p:cNvSpPr>
          <p:nvPr/>
        </p:nvSpPr>
        <p:spPr>
          <a:xfrm>
            <a:off x="1177653" y="2947662"/>
            <a:ext cx="10441160" cy="1327821"/>
          </a:xfrm>
          <a:prstGeom prst="rect">
            <a:avLst/>
          </a:prstGeom>
        </p:spPr>
        <p:txBody>
          <a:bodyPr vert="horz" lIns="0" tIns="0" rIns="0" bIns="0" rtlCol="0" anchor="t" anchorCtr="0">
            <a:noAutofit/>
          </a:bodyPr>
          <a:lstStyle>
            <a:lvl1pPr algn="l" defTabSz="521411" rtl="0" eaLnBrk="1" latinLnBrk="0" hangingPunct="1">
              <a:spcBef>
                <a:spcPct val="0"/>
              </a:spcBef>
              <a:buNone/>
              <a:defRPr sz="2600" b="1" kern="1200">
                <a:solidFill>
                  <a:schemeClr val="accent2"/>
                </a:solidFill>
                <a:latin typeface="+mj-lt"/>
                <a:ea typeface="+mj-ea"/>
                <a:cs typeface="+mj-cs"/>
              </a:defRPr>
            </a:lvl1pPr>
          </a:lstStyle>
          <a:p>
            <a:pPr algn="ctr"/>
            <a:r>
              <a:rPr lang="en-GB" sz="4000" dirty="0" smtClean="0">
                <a:latin typeface="Book Antiqua" panose="02040602050305030304" pitchFamily="18" charset="0"/>
              </a:rPr>
              <a:t>Dealing </a:t>
            </a:r>
            <a:r>
              <a:rPr lang="en-GB" sz="4000" dirty="0">
                <a:latin typeface="Book Antiqua" panose="02040602050305030304" pitchFamily="18" charset="0"/>
              </a:rPr>
              <a:t>with ambiguity and uncertainty: the role of organizational limits</a:t>
            </a:r>
          </a:p>
        </p:txBody>
      </p:sp>
      <p:sp>
        <p:nvSpPr>
          <p:cNvPr id="9" name="TextBox 8">
            <a:extLst>
              <a:ext uri="{FF2B5EF4-FFF2-40B4-BE49-F238E27FC236}">
                <a16:creationId xmlns:a16="http://schemas.microsoft.com/office/drawing/2014/main" id="{E07F3660-FA3F-424E-91AA-8031E26C7C75}"/>
              </a:ext>
            </a:extLst>
          </p:cNvPr>
          <p:cNvSpPr txBox="1"/>
          <p:nvPr/>
        </p:nvSpPr>
        <p:spPr>
          <a:xfrm>
            <a:off x="3913957" y="4267972"/>
            <a:ext cx="4968552" cy="1817709"/>
          </a:xfrm>
          <a:prstGeom prst="rect">
            <a:avLst/>
          </a:prstGeom>
          <a:noFill/>
        </p:spPr>
        <p:txBody>
          <a:bodyPr wrap="square" lIns="0" tIns="0" rIns="0" bIns="0" rtlCol="0" anchor="ctr" anchorCtr="1">
            <a:noAutofit/>
          </a:bodyPr>
          <a:lstStyle/>
          <a:p>
            <a:pPr algn="ctr"/>
            <a:endParaRPr lang="en-GB" sz="2800" b="1" dirty="0">
              <a:latin typeface="Book Antiqua" panose="02040602050305030304" pitchFamily="18" charset="0"/>
            </a:endParaRPr>
          </a:p>
          <a:p>
            <a:pPr algn="ctr"/>
            <a:endParaRPr lang="en-GB" sz="2800" b="1" dirty="0">
              <a:latin typeface="Book Antiqua" panose="02040602050305030304" pitchFamily="18" charset="0"/>
            </a:endParaRPr>
          </a:p>
          <a:p>
            <a:pPr algn="ctr"/>
            <a:endParaRPr lang="en-GB" sz="2800" b="1" dirty="0">
              <a:latin typeface="Book Antiqua" panose="02040602050305030304" pitchFamily="18" charset="0"/>
            </a:endParaRPr>
          </a:p>
          <a:p>
            <a:pPr algn="ctr"/>
            <a:endParaRPr lang="en-GB" sz="2800" b="1" dirty="0">
              <a:latin typeface="Book Antiqua" panose="02040602050305030304" pitchFamily="18" charset="0"/>
            </a:endParaRPr>
          </a:p>
          <a:p>
            <a:pPr algn="ctr"/>
            <a:endParaRPr lang="en-GB" sz="2800" b="1" dirty="0">
              <a:solidFill>
                <a:schemeClr val="accent2"/>
              </a:solidFill>
              <a:latin typeface="+mj-lt"/>
              <a:ea typeface="+mj-ea"/>
              <a:cs typeface="+mj-cs"/>
            </a:endParaRPr>
          </a:p>
          <a:p>
            <a:pPr algn="ctr"/>
            <a:endParaRPr lang="en-GB" sz="2800" b="1" dirty="0">
              <a:latin typeface="Book Antiqua" panose="02040602050305030304" pitchFamily="18" charset="0"/>
            </a:endParaRPr>
          </a:p>
          <a:p>
            <a:pPr algn="ctr"/>
            <a:r>
              <a:rPr lang="en-GB" sz="2800" b="1" dirty="0" smtClean="0">
                <a:latin typeface="Book Antiqua" panose="02040602050305030304" pitchFamily="18" charset="0"/>
              </a:rPr>
              <a:t>Kristina Potočnik*</a:t>
            </a:r>
            <a:endParaRPr lang="en-GB" sz="2800" b="1" dirty="0">
              <a:latin typeface="Book Antiqua" panose="02040602050305030304" pitchFamily="18" charset="0"/>
            </a:endParaRPr>
          </a:p>
          <a:p>
            <a:pPr algn="ctr"/>
            <a:r>
              <a:rPr lang="en-GB" sz="2800" b="1" dirty="0">
                <a:latin typeface="Book Antiqua" panose="02040602050305030304" pitchFamily="18" charset="0"/>
                <a:hlinkClick r:id="rId3"/>
              </a:rPr>
              <a:t>Kristina.Potocnik@ed.ac.uk</a:t>
            </a:r>
            <a:endParaRPr lang="en-GB" sz="2800" b="1" dirty="0">
              <a:latin typeface="Book Antiqua" panose="02040602050305030304" pitchFamily="18" charset="0"/>
            </a:endParaRPr>
          </a:p>
          <a:p>
            <a:pPr algn="ctr"/>
            <a:r>
              <a:rPr lang="en-GB" sz="2800" b="1" dirty="0" smtClean="0">
                <a:latin typeface="Book Antiqua" panose="02040602050305030304" pitchFamily="18" charset="0"/>
              </a:rPr>
              <a:t>University </a:t>
            </a:r>
            <a:r>
              <a:rPr lang="en-GB" sz="2800" b="1" dirty="0">
                <a:latin typeface="Book Antiqua" panose="02040602050305030304" pitchFamily="18" charset="0"/>
              </a:rPr>
              <a:t>of Edinburgh </a:t>
            </a:r>
          </a:p>
          <a:p>
            <a:pPr algn="ctr"/>
            <a:endParaRPr lang="en-GB" sz="2800" b="1" dirty="0">
              <a:latin typeface="Book Antiqua" panose="02040602050305030304" pitchFamily="18" charset="0"/>
            </a:endParaRPr>
          </a:p>
          <a:p>
            <a:pPr algn="ctr"/>
            <a:endParaRPr lang="en-GB" sz="2800" b="1" dirty="0">
              <a:latin typeface="Book Antiqua" panose="02040602050305030304" pitchFamily="18" charset="0"/>
            </a:endParaRPr>
          </a:p>
          <a:p>
            <a:pPr algn="ctr"/>
            <a:endParaRPr lang="en-GB" sz="2800" b="1" dirty="0">
              <a:latin typeface="Book Antiqua" panose="02040602050305030304" pitchFamily="18" charset="0"/>
            </a:endParaRPr>
          </a:p>
          <a:p>
            <a:pPr algn="ctr"/>
            <a:endParaRPr lang="en-GB" sz="2800" b="1" dirty="0">
              <a:latin typeface="Book Antiqua" panose="02040602050305030304" pitchFamily="18" charset="0"/>
            </a:endParaRPr>
          </a:p>
          <a:p>
            <a:pPr algn="ctr"/>
            <a:endParaRPr lang="en-GB" sz="2800" b="1" dirty="0">
              <a:latin typeface="Book Antiqua" panose="02040602050305030304" pitchFamily="18" charset="0"/>
            </a:endParaRPr>
          </a:p>
          <a:p>
            <a:pPr algn="ctr"/>
            <a:endParaRPr lang="en-GB" sz="2800" b="1" dirty="0">
              <a:latin typeface="Book Antiqua" panose="02040602050305030304" pitchFamily="18" charset="0"/>
            </a:endParaRPr>
          </a:p>
        </p:txBody>
      </p:sp>
      <p:sp>
        <p:nvSpPr>
          <p:cNvPr id="3" name="TextBox 2"/>
          <p:cNvSpPr txBox="1"/>
          <p:nvPr/>
        </p:nvSpPr>
        <p:spPr>
          <a:xfrm>
            <a:off x="3310608" y="6080441"/>
            <a:ext cx="8308205" cy="914400"/>
          </a:xfrm>
          <a:prstGeom prst="rect">
            <a:avLst/>
          </a:prstGeom>
          <a:noFill/>
        </p:spPr>
        <p:txBody>
          <a:bodyPr wrap="none" lIns="0" tIns="0" rIns="0" bIns="0" rtlCol="0" anchor="ctr" anchorCtr="1">
            <a:noAutofit/>
          </a:bodyPr>
          <a:lstStyle/>
          <a:p>
            <a:pPr algn="ctr"/>
            <a:r>
              <a:rPr lang="en-GB" sz="2200" dirty="0" smtClean="0"/>
              <a:t>*My talk </a:t>
            </a:r>
            <a:r>
              <a:rPr lang="en-GB" sz="2200" dirty="0"/>
              <a:t>is largely underpinned by collaborative work </a:t>
            </a:r>
            <a:r>
              <a:rPr lang="en-GB" sz="2200" dirty="0" smtClean="0"/>
              <a:t>done with </a:t>
            </a:r>
            <a:r>
              <a:rPr lang="en-GB" sz="2200" dirty="0"/>
              <a:t>Nick </a:t>
            </a:r>
            <a:r>
              <a:rPr lang="en-GB" sz="2200" dirty="0" smtClean="0"/>
              <a:t>Oliver and Tom Calvard </a:t>
            </a:r>
          </a:p>
          <a:p>
            <a:pPr algn="ctr"/>
            <a:r>
              <a:rPr lang="en-GB" sz="2200" dirty="0" smtClean="0"/>
              <a:t>from </a:t>
            </a:r>
            <a:r>
              <a:rPr lang="en-GB" sz="2200" dirty="0"/>
              <a:t>the University of </a:t>
            </a:r>
            <a:r>
              <a:rPr lang="en-GB" sz="2200" dirty="0" smtClean="0"/>
              <a:t>Edinburgh</a:t>
            </a:r>
            <a:r>
              <a:rPr lang="en-GB" sz="2200" dirty="0"/>
              <a:t>.</a:t>
            </a:r>
          </a:p>
        </p:txBody>
      </p:sp>
      <p:sp>
        <p:nvSpPr>
          <p:cNvPr id="5" name="Rectangle 4"/>
          <p:cNvSpPr/>
          <p:nvPr/>
        </p:nvSpPr>
        <p:spPr>
          <a:xfrm>
            <a:off x="457573" y="1029308"/>
            <a:ext cx="9001000" cy="1557457"/>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lIns="0" rIns="0" rtlCol="0" anchor="ctr" anchorCtr="1"/>
          <a:lstStyle/>
          <a:p>
            <a:pPr algn="ctr"/>
            <a:r>
              <a:rPr lang="en-GB" sz="4000" b="1" cap="all" dirty="0" smtClean="0">
                <a:solidFill>
                  <a:schemeClr val="tx1"/>
                </a:solidFill>
                <a:latin typeface="Book Antiqua" panose="02040602050305030304" pitchFamily="18" charset="0"/>
              </a:rPr>
              <a:t>THANK YOU! </a:t>
            </a:r>
          </a:p>
        </p:txBody>
      </p:sp>
    </p:spTree>
    <p:extLst>
      <p:ext uri="{BB962C8B-B14F-4D97-AF65-F5344CB8AC3E}">
        <p14:creationId xmlns:p14="http://schemas.microsoft.com/office/powerpoint/2010/main" val="39842206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558708" y="829097"/>
            <a:ext cx="7393198" cy="646788"/>
          </a:xfrm>
        </p:spPr>
        <p:txBody>
          <a:bodyPr/>
          <a:lstStyle/>
          <a:p>
            <a:r>
              <a:rPr lang="en-US" sz="4000" dirty="0" smtClean="0">
                <a:latin typeface="Book Antiqua" panose="02040602050305030304" pitchFamily="18" charset="0"/>
              </a:rPr>
              <a:t>Some ideas to be covered    </a:t>
            </a:r>
            <a:endParaRPr lang="en-US" sz="4000" dirty="0">
              <a:latin typeface="Book Antiqua" panose="02040602050305030304" pitchFamily="18" charset="0"/>
            </a:endParaRPr>
          </a:p>
        </p:txBody>
      </p:sp>
      <p:sp>
        <p:nvSpPr>
          <p:cNvPr id="6" name="Content Placeholder 2">
            <a:extLst>
              <a:ext uri="{FF2B5EF4-FFF2-40B4-BE49-F238E27FC236}">
                <a16:creationId xmlns:a16="http://schemas.microsoft.com/office/drawing/2014/main" id="{5929E246-4F3B-EC40-AFDD-EF810414494A}"/>
              </a:ext>
            </a:extLst>
          </p:cNvPr>
          <p:cNvSpPr>
            <a:spLocks noGrp="1"/>
          </p:cNvSpPr>
          <p:nvPr>
            <p:ph idx="1"/>
          </p:nvPr>
        </p:nvSpPr>
        <p:spPr>
          <a:xfrm>
            <a:off x="1965440" y="2557289"/>
            <a:ext cx="7920880" cy="2592288"/>
          </a:xfrm>
        </p:spPr>
        <p:txBody>
          <a:bodyPr>
            <a:normAutofit/>
          </a:bodyPr>
          <a:lstStyle/>
          <a:p>
            <a:pPr marL="342900" indent="-342900">
              <a:lnSpc>
                <a:spcPct val="100000"/>
              </a:lnSpc>
              <a:buFont typeface="Arial" panose="020B0604020202020204" pitchFamily="34" charset="0"/>
              <a:buChar char="•"/>
            </a:pPr>
            <a:r>
              <a:rPr lang="en-GB" sz="2000" b="0" dirty="0" smtClean="0">
                <a:solidFill>
                  <a:schemeClr val="tx1"/>
                </a:solidFill>
                <a:latin typeface="Book Antiqua" panose="02040602050305030304" pitchFamily="18" charset="0"/>
              </a:rPr>
              <a:t>What are limits? </a:t>
            </a:r>
          </a:p>
          <a:p>
            <a:pPr marL="342900" indent="-342900">
              <a:lnSpc>
                <a:spcPct val="100000"/>
              </a:lnSpc>
              <a:buFont typeface="Arial" panose="020B0604020202020204" pitchFamily="34" charset="0"/>
              <a:buChar char="•"/>
            </a:pPr>
            <a:r>
              <a:rPr lang="en-GB" sz="2000" b="0" dirty="0" smtClean="0">
                <a:solidFill>
                  <a:schemeClr val="tx1"/>
                </a:solidFill>
                <a:latin typeface="Book Antiqua" panose="02040602050305030304" pitchFamily="18" charset="0"/>
              </a:rPr>
              <a:t>What are organizational limits?</a:t>
            </a:r>
            <a:endParaRPr lang="en-GB" sz="2000" b="0" dirty="0">
              <a:solidFill>
                <a:schemeClr val="tx1"/>
              </a:solidFill>
              <a:latin typeface="Book Antiqua" panose="02040602050305030304" pitchFamily="18" charset="0"/>
            </a:endParaRPr>
          </a:p>
          <a:p>
            <a:pPr marL="342900" indent="-342900">
              <a:lnSpc>
                <a:spcPct val="100000"/>
              </a:lnSpc>
              <a:buFont typeface="Arial" panose="020B0604020202020204" pitchFamily="34" charset="0"/>
              <a:buChar char="•"/>
            </a:pPr>
            <a:r>
              <a:rPr lang="en-GB" sz="2000" b="0" dirty="0" smtClean="0">
                <a:solidFill>
                  <a:schemeClr val="tx1"/>
                </a:solidFill>
                <a:latin typeface="Book Antiqua" panose="02040602050305030304" pitchFamily="18" charset="0"/>
              </a:rPr>
              <a:t>How can limits explain why accidents happen?</a:t>
            </a:r>
          </a:p>
          <a:p>
            <a:pPr marL="342900" indent="-342900">
              <a:lnSpc>
                <a:spcPct val="100000"/>
              </a:lnSpc>
              <a:buFont typeface="Arial" panose="020B0604020202020204" pitchFamily="34" charset="0"/>
              <a:buChar char="•"/>
            </a:pPr>
            <a:r>
              <a:rPr lang="en-GB" sz="2000" b="0" dirty="0" smtClean="0">
                <a:solidFill>
                  <a:schemeClr val="tx1"/>
                </a:solidFill>
                <a:latin typeface="Book Antiqua" panose="02040602050305030304" pitchFamily="18" charset="0"/>
              </a:rPr>
              <a:t>How can the concept of organizational limits help us manage uncertainty?  </a:t>
            </a:r>
            <a:endParaRPr lang="en-GB" sz="2000" b="0"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23396296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558708" y="829097"/>
            <a:ext cx="7393198" cy="646788"/>
          </a:xfrm>
        </p:spPr>
        <p:txBody>
          <a:bodyPr/>
          <a:lstStyle/>
          <a:p>
            <a:r>
              <a:rPr lang="en-US" sz="4000" dirty="0" smtClean="0">
                <a:latin typeface="Book Antiqua" panose="02040602050305030304" pitchFamily="18" charset="0"/>
              </a:rPr>
              <a:t>What are limits?    </a:t>
            </a:r>
            <a:endParaRPr lang="en-US" sz="4000" dirty="0">
              <a:latin typeface="Book Antiqua" panose="02040602050305030304" pitchFamily="18" charset="0"/>
            </a:endParaRPr>
          </a:p>
        </p:txBody>
      </p:sp>
      <p:sp>
        <p:nvSpPr>
          <p:cNvPr id="9" name="Content Placeholder 2"/>
          <p:cNvSpPr>
            <a:spLocks noGrp="1"/>
          </p:cNvSpPr>
          <p:nvPr>
            <p:ph idx="1"/>
          </p:nvPr>
        </p:nvSpPr>
        <p:spPr>
          <a:xfrm>
            <a:off x="556793" y="1981227"/>
            <a:ext cx="12197567" cy="1944215"/>
          </a:xfrm>
        </p:spPr>
        <p:txBody>
          <a:bodyPr>
            <a:noAutofit/>
          </a:bodyPr>
          <a:lstStyle/>
          <a:p>
            <a:pPr marL="342900" indent="-342900">
              <a:lnSpc>
                <a:spcPct val="100000"/>
              </a:lnSpc>
              <a:spcAft>
                <a:spcPts val="0"/>
              </a:spcAft>
              <a:buFont typeface="Arial" panose="020B0604020202020204" pitchFamily="34" charset="0"/>
              <a:buChar char="•"/>
            </a:pPr>
            <a:r>
              <a:rPr lang="en-GB" sz="2000" b="0" dirty="0" smtClean="0">
                <a:solidFill>
                  <a:schemeClr val="tx1"/>
                </a:solidFill>
                <a:latin typeface="Book Antiqua" panose="02040602050305030304" pitchFamily="18" charset="0"/>
              </a:rPr>
              <a:t>According to Oxford English Dictionary, a limit is:</a:t>
            </a:r>
            <a:endParaRPr lang="en-GB" sz="2000" b="0" dirty="0">
              <a:solidFill>
                <a:schemeClr val="tx1"/>
              </a:solidFill>
              <a:latin typeface="Book Antiqua" panose="02040602050305030304" pitchFamily="18" charset="0"/>
            </a:endParaRPr>
          </a:p>
          <a:p>
            <a:pPr marL="342900" indent="-342900">
              <a:lnSpc>
                <a:spcPct val="100000"/>
              </a:lnSpc>
              <a:spcAft>
                <a:spcPts val="0"/>
              </a:spcAft>
              <a:buFont typeface="Arial" panose="020B0604020202020204" pitchFamily="34" charset="0"/>
              <a:buChar char="•"/>
            </a:pPr>
            <a:endParaRPr lang="en-GB" sz="2000" b="0" dirty="0">
              <a:solidFill>
                <a:schemeClr val="tx1"/>
              </a:solidFill>
              <a:latin typeface="Book Antiqua" panose="02040602050305030304" pitchFamily="18" charset="0"/>
            </a:endParaRPr>
          </a:p>
          <a:p>
            <a:pPr marL="982663" lvl="4" indent="-355600">
              <a:lnSpc>
                <a:spcPct val="100000"/>
              </a:lnSpc>
              <a:spcAft>
                <a:spcPts val="0"/>
              </a:spcAft>
            </a:pPr>
            <a:r>
              <a:rPr lang="en-GB" sz="2000" i="1" dirty="0">
                <a:solidFill>
                  <a:schemeClr val="tx1"/>
                </a:solidFill>
                <a:latin typeface="Book Antiqua" panose="02040602050305030304" pitchFamily="18" charset="0"/>
              </a:rPr>
              <a:t>Any of the fixed points between which the possible or permitted extent, amount, duration, range of action, or variation of anything is confined; a bound which may not be passed, or beyond which something ceases to be possible or </a:t>
            </a:r>
            <a:r>
              <a:rPr lang="en-GB" sz="2000" i="1" dirty="0" smtClean="0">
                <a:solidFill>
                  <a:schemeClr val="tx1"/>
                </a:solidFill>
                <a:latin typeface="Book Antiqua" panose="02040602050305030304" pitchFamily="18" charset="0"/>
              </a:rPr>
              <a:t>allowable.</a:t>
            </a:r>
          </a:p>
          <a:p>
            <a:pPr marL="982663" lvl="4" indent="-355600">
              <a:lnSpc>
                <a:spcPct val="100000"/>
              </a:lnSpc>
              <a:spcAft>
                <a:spcPts val="0"/>
              </a:spcAft>
            </a:pPr>
            <a:r>
              <a:rPr lang="en-GB" sz="2000" i="1" dirty="0">
                <a:solidFill>
                  <a:schemeClr val="tx1"/>
                </a:solidFill>
                <a:latin typeface="Book Antiqua" panose="02040602050305030304" pitchFamily="18" charset="0"/>
              </a:rPr>
              <a:t>A boundary, frontier; an object serving to define a boundary, a landmark.</a:t>
            </a:r>
          </a:p>
        </p:txBody>
      </p:sp>
      <p:sp>
        <p:nvSpPr>
          <p:cNvPr id="10" name="Content Placeholder 2"/>
          <p:cNvSpPr txBox="1">
            <a:spLocks/>
          </p:cNvSpPr>
          <p:nvPr/>
        </p:nvSpPr>
        <p:spPr>
          <a:xfrm>
            <a:off x="559258" y="4429498"/>
            <a:ext cx="12197567" cy="1944215"/>
          </a:xfrm>
          <a:prstGeom prst="rect">
            <a:avLst/>
          </a:prstGeom>
        </p:spPr>
        <p:txBody>
          <a:bodyPr vert="horz" lIns="0" tIns="0" rIns="0" bIns="0" rtlCol="0">
            <a:noAutofit/>
          </a:bodyPr>
          <a:lstStyle>
            <a:lvl1pPr marL="0" indent="0" algn="l" defTabSz="521411" rtl="0" eaLnBrk="1" latinLnBrk="0" hangingPunct="1">
              <a:lnSpc>
                <a:spcPts val="1800"/>
              </a:lnSpc>
              <a:spcBef>
                <a:spcPts val="0"/>
              </a:spcBef>
              <a:spcAft>
                <a:spcPts val="1600"/>
              </a:spcAft>
              <a:buFont typeface="Arial"/>
              <a:buNone/>
              <a:defRPr sz="1500" b="1" kern="1200">
                <a:solidFill>
                  <a:schemeClr val="tx2"/>
                </a:solidFill>
                <a:latin typeface="+mn-lt"/>
                <a:ea typeface="+mn-ea"/>
                <a:cs typeface="+mn-cs"/>
              </a:defRPr>
            </a:lvl1pPr>
            <a:lvl2pPr marL="0" indent="0" algn="l" defTabSz="521411" rtl="0" eaLnBrk="1" latinLnBrk="0" hangingPunct="1">
              <a:lnSpc>
                <a:spcPts val="1400"/>
              </a:lnSpc>
              <a:spcBef>
                <a:spcPts val="0"/>
              </a:spcBef>
              <a:spcAft>
                <a:spcPts val="1400"/>
              </a:spcAft>
              <a:buFont typeface="Arial"/>
              <a:buNone/>
              <a:defRPr sz="1100" kern="1200">
                <a:solidFill>
                  <a:schemeClr val="tx2"/>
                </a:solidFill>
                <a:latin typeface="+mn-lt"/>
                <a:ea typeface="+mn-ea"/>
                <a:cs typeface="+mn-cs"/>
              </a:defRPr>
            </a:lvl2pPr>
            <a:lvl3pPr marL="0" indent="0" algn="l" defTabSz="521411" rtl="0" eaLnBrk="1" latinLnBrk="0" hangingPunct="1">
              <a:lnSpc>
                <a:spcPts val="1800"/>
              </a:lnSpc>
              <a:spcBef>
                <a:spcPts val="0"/>
              </a:spcBef>
              <a:spcAft>
                <a:spcPts val="1600"/>
              </a:spcAft>
              <a:buFont typeface="Arial"/>
              <a:buNone/>
              <a:defRPr sz="1500" b="1" kern="1200">
                <a:solidFill>
                  <a:schemeClr val="tx1"/>
                </a:solidFill>
                <a:latin typeface="+mn-lt"/>
                <a:ea typeface="+mn-ea"/>
                <a:cs typeface="+mn-cs"/>
              </a:defRPr>
            </a:lvl3pPr>
            <a:lvl4pPr marL="126994" indent="-126994" algn="l" defTabSz="521411" rtl="0" eaLnBrk="1" latinLnBrk="0" hangingPunct="1">
              <a:lnSpc>
                <a:spcPts val="1800"/>
              </a:lnSpc>
              <a:spcBef>
                <a:spcPts val="0"/>
              </a:spcBef>
              <a:spcAft>
                <a:spcPts val="1400"/>
              </a:spcAft>
              <a:buClr>
                <a:schemeClr val="accent2"/>
              </a:buClr>
              <a:buFont typeface="Arial"/>
              <a:buChar char="•"/>
              <a:defRPr sz="1500" b="1" kern="1200">
                <a:solidFill>
                  <a:srgbClr val="002251"/>
                </a:solidFill>
                <a:latin typeface="+mn-lt"/>
                <a:ea typeface="+mn-ea"/>
                <a:cs typeface="+mn-cs"/>
              </a:defRPr>
            </a:lvl4pPr>
            <a:lvl5pPr marL="126994" indent="-126994" algn="l" defTabSz="521411" rtl="0" eaLnBrk="1" latinLnBrk="0" hangingPunct="1">
              <a:lnSpc>
                <a:spcPts val="1400"/>
              </a:lnSpc>
              <a:spcBef>
                <a:spcPts val="0"/>
              </a:spcBef>
              <a:spcAft>
                <a:spcPts val="1400"/>
              </a:spcAft>
              <a:buClr>
                <a:schemeClr val="accent2"/>
              </a:buClr>
              <a:buFont typeface="Arial"/>
              <a:buChar char="•"/>
              <a:defRPr sz="1100" kern="1200">
                <a:solidFill>
                  <a:schemeClr val="tx2"/>
                </a:solidFill>
                <a:latin typeface="+mn-lt"/>
                <a:ea typeface="+mn-ea"/>
                <a:cs typeface="+mn-cs"/>
              </a:defRPr>
            </a:lvl5pPr>
            <a:lvl6pPr marL="2867761" indent="-260705" algn="l" defTabSz="521411" rtl="0" eaLnBrk="1" latinLnBrk="0" hangingPunct="1">
              <a:spcBef>
                <a:spcPct val="20000"/>
              </a:spcBef>
              <a:buFont typeface="Arial"/>
              <a:buChar char="•"/>
              <a:defRPr sz="2300" kern="1200">
                <a:solidFill>
                  <a:schemeClr val="tx1"/>
                </a:solidFill>
                <a:latin typeface="+mn-lt"/>
                <a:ea typeface="+mn-ea"/>
                <a:cs typeface="+mn-cs"/>
              </a:defRPr>
            </a:lvl6pPr>
            <a:lvl7pPr marL="3389172" indent="-260705" algn="l" defTabSz="521411" rtl="0" eaLnBrk="1" latinLnBrk="0" hangingPunct="1">
              <a:spcBef>
                <a:spcPct val="20000"/>
              </a:spcBef>
              <a:buFont typeface="Arial"/>
              <a:buChar char="•"/>
              <a:defRPr sz="2300" kern="1200">
                <a:solidFill>
                  <a:schemeClr val="tx1"/>
                </a:solidFill>
                <a:latin typeface="+mn-lt"/>
                <a:ea typeface="+mn-ea"/>
                <a:cs typeface="+mn-cs"/>
              </a:defRPr>
            </a:lvl7pPr>
            <a:lvl8pPr marL="3910584" indent="-260705" algn="l" defTabSz="521411" rtl="0" eaLnBrk="1" latinLnBrk="0" hangingPunct="1">
              <a:spcBef>
                <a:spcPct val="20000"/>
              </a:spcBef>
              <a:buFont typeface="Arial"/>
              <a:buChar char="•"/>
              <a:defRPr sz="2300" kern="1200">
                <a:solidFill>
                  <a:schemeClr val="tx1"/>
                </a:solidFill>
                <a:latin typeface="+mn-lt"/>
                <a:ea typeface="+mn-ea"/>
                <a:cs typeface="+mn-cs"/>
              </a:defRPr>
            </a:lvl8pPr>
            <a:lvl9pPr marL="4431994" indent="-260705" algn="l" defTabSz="521411" rtl="0" eaLnBrk="1" latinLnBrk="0" hangingPunct="1">
              <a:spcBef>
                <a:spcPct val="20000"/>
              </a:spcBef>
              <a:buFont typeface="Arial"/>
              <a:buChar char="•"/>
              <a:defRPr sz="2300" kern="1200">
                <a:solidFill>
                  <a:schemeClr val="tx1"/>
                </a:solidFill>
                <a:latin typeface="+mn-lt"/>
                <a:ea typeface="+mn-ea"/>
                <a:cs typeface="+mn-cs"/>
              </a:defRPr>
            </a:lvl9pPr>
          </a:lstStyle>
          <a:p>
            <a:pPr marL="342900" indent="-342900">
              <a:lnSpc>
                <a:spcPct val="100000"/>
              </a:lnSpc>
              <a:spcAft>
                <a:spcPts val="0"/>
              </a:spcAft>
              <a:buFont typeface="Arial" panose="020B0604020202020204" pitchFamily="34" charset="0"/>
              <a:buChar char="•"/>
            </a:pPr>
            <a:r>
              <a:rPr lang="en-GB" sz="2000" b="0" dirty="0" smtClean="0">
                <a:solidFill>
                  <a:schemeClr val="tx1"/>
                </a:solidFill>
                <a:latin typeface="Book Antiqua" panose="02040602050305030304" pitchFamily="18" charset="0"/>
              </a:rPr>
              <a:t>Our round-robin exercise on “what does a word limit mean to you”: </a:t>
            </a:r>
          </a:p>
          <a:p>
            <a:pPr marL="342900" indent="-342900">
              <a:lnSpc>
                <a:spcPct val="100000"/>
              </a:lnSpc>
              <a:spcAft>
                <a:spcPts val="0"/>
              </a:spcAft>
              <a:buFont typeface="Arial" panose="020B0604020202020204" pitchFamily="34" charset="0"/>
              <a:buChar char="•"/>
            </a:pPr>
            <a:endParaRPr lang="en-GB" sz="2000" b="0" dirty="0" smtClean="0">
              <a:solidFill>
                <a:schemeClr val="tx1"/>
              </a:solidFill>
              <a:latin typeface="Book Antiqua" panose="02040602050305030304" pitchFamily="18" charset="0"/>
            </a:endParaRPr>
          </a:p>
          <a:p>
            <a:pPr marL="982663" lvl="4" indent="-355600">
              <a:lnSpc>
                <a:spcPct val="100000"/>
              </a:lnSpc>
              <a:spcAft>
                <a:spcPts val="0"/>
              </a:spcAft>
            </a:pPr>
            <a:r>
              <a:rPr lang="en-GB" sz="2000" i="1" dirty="0">
                <a:solidFill>
                  <a:schemeClr val="tx1"/>
                </a:solidFill>
                <a:latin typeface="Book Antiqua" panose="02040602050305030304" pitchFamily="18" charset="0"/>
              </a:rPr>
              <a:t>A</a:t>
            </a:r>
            <a:r>
              <a:rPr lang="en-GB" sz="2000" i="1" dirty="0" smtClean="0">
                <a:solidFill>
                  <a:schemeClr val="tx1"/>
                </a:solidFill>
                <a:latin typeface="Book Antiqua" panose="02040602050305030304" pitchFamily="18" charset="0"/>
              </a:rPr>
              <a:t> </a:t>
            </a:r>
            <a:r>
              <a:rPr lang="en-GB" sz="2000" i="1" dirty="0">
                <a:solidFill>
                  <a:schemeClr val="tx1"/>
                </a:solidFill>
                <a:latin typeface="Book Antiqua" panose="02040602050305030304" pitchFamily="18" charset="0"/>
              </a:rPr>
              <a:t>safety standard, something that must not be exceeded, breach of convention/ rules, boundary of what is known, expectation or belief of what is possible, an uncomfortable situation, struggling to know how to act, an envelope or a space, lost in a situation, a point of no return (something you can’t undo), something that is acceptable or legitimate, something that is desirable (a norm), breaking records </a:t>
            </a:r>
            <a:r>
              <a:rPr lang="en-GB" sz="2000" i="1" dirty="0" smtClean="0">
                <a:solidFill>
                  <a:schemeClr val="tx1"/>
                </a:solidFill>
                <a:latin typeface="Book Antiqua" panose="02040602050305030304" pitchFamily="18" charset="0"/>
              </a:rPr>
              <a:t>(when </a:t>
            </a:r>
            <a:r>
              <a:rPr lang="en-GB" sz="2000" i="1" dirty="0">
                <a:solidFill>
                  <a:schemeClr val="tx1"/>
                </a:solidFill>
                <a:latin typeface="Book Antiqua" panose="02040602050305030304" pitchFamily="18" charset="0"/>
              </a:rPr>
              <a:t>a record /limit is exceeded once, others follow)….  </a:t>
            </a:r>
          </a:p>
        </p:txBody>
      </p:sp>
    </p:spTree>
    <p:extLst>
      <p:ext uri="{BB962C8B-B14F-4D97-AF65-F5344CB8AC3E}">
        <p14:creationId xmlns:p14="http://schemas.microsoft.com/office/powerpoint/2010/main" val="3770647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558708" y="829097"/>
            <a:ext cx="7393198" cy="646788"/>
          </a:xfrm>
        </p:spPr>
        <p:txBody>
          <a:bodyPr/>
          <a:lstStyle/>
          <a:p>
            <a:r>
              <a:rPr lang="en-US" sz="4000" dirty="0" smtClean="0">
                <a:latin typeface="Book Antiqua" panose="02040602050305030304" pitchFamily="18" charset="0"/>
              </a:rPr>
              <a:t>What are organizational limits?    </a:t>
            </a:r>
            <a:endParaRPr lang="en-US" sz="4000" dirty="0">
              <a:latin typeface="Book Antiqua" panose="02040602050305030304" pitchFamily="18" charset="0"/>
            </a:endParaRPr>
          </a:p>
        </p:txBody>
      </p:sp>
      <p:sp>
        <p:nvSpPr>
          <p:cNvPr id="9" name="Content Placeholder 2"/>
          <p:cNvSpPr>
            <a:spLocks noGrp="1"/>
          </p:cNvSpPr>
          <p:nvPr>
            <p:ph idx="1"/>
          </p:nvPr>
        </p:nvSpPr>
        <p:spPr>
          <a:xfrm>
            <a:off x="558708" y="2701305"/>
            <a:ext cx="12197567" cy="4406137"/>
          </a:xfrm>
        </p:spPr>
        <p:txBody>
          <a:bodyPr>
            <a:noAutofit/>
          </a:bodyPr>
          <a:lstStyle/>
          <a:p>
            <a:pPr>
              <a:lnSpc>
                <a:spcPct val="100000"/>
              </a:lnSpc>
              <a:spcAft>
                <a:spcPts val="0"/>
              </a:spcAft>
            </a:pPr>
            <a:r>
              <a:rPr lang="en-GB" sz="2000" b="0" dirty="0">
                <a:solidFill>
                  <a:schemeClr val="tx1"/>
                </a:solidFill>
                <a:latin typeface="Book Antiqua" panose="02040602050305030304" pitchFamily="18" charset="0"/>
              </a:rPr>
              <a:t>“</a:t>
            </a:r>
            <a:r>
              <a:rPr lang="en-GB" sz="2000" b="0" i="1" dirty="0">
                <a:solidFill>
                  <a:schemeClr val="tx1"/>
                </a:solidFill>
                <a:latin typeface="Book Antiqua" panose="02040602050305030304" pitchFamily="18" charset="0"/>
              </a:rPr>
              <a:t>All organizations have limits in the range, amount, duration, and quality of things they can do with their current capabilities, and these limits may originate in their members’ perceptions, in their policies, in the technologies they adopt, or in their </a:t>
            </a:r>
            <a:r>
              <a:rPr lang="en-GB" sz="2000" b="0" i="1" dirty="0" smtClean="0">
                <a:solidFill>
                  <a:schemeClr val="tx1"/>
                </a:solidFill>
                <a:latin typeface="Book Antiqua" panose="02040602050305030304" pitchFamily="18" charset="0"/>
              </a:rPr>
              <a:t>environments.</a:t>
            </a:r>
            <a:r>
              <a:rPr lang="en-GB" sz="2000" b="0" dirty="0" smtClean="0">
                <a:solidFill>
                  <a:schemeClr val="tx1"/>
                </a:solidFill>
                <a:latin typeface="Book Antiqua" panose="02040602050305030304" pitchFamily="18" charset="0"/>
              </a:rPr>
              <a:t>” </a:t>
            </a:r>
            <a:r>
              <a:rPr lang="en-GB" sz="2000" b="0" dirty="0">
                <a:solidFill>
                  <a:schemeClr val="tx1"/>
                </a:solidFill>
                <a:latin typeface="Book Antiqua" panose="02040602050305030304" pitchFamily="18" charset="0"/>
              </a:rPr>
              <a:t>(</a:t>
            </a:r>
            <a:r>
              <a:rPr lang="en-GB" sz="2000" b="0" dirty="0" err="1">
                <a:solidFill>
                  <a:schemeClr val="tx1"/>
                </a:solidFill>
                <a:latin typeface="Book Antiqua" panose="02040602050305030304" pitchFamily="18" charset="0"/>
              </a:rPr>
              <a:t>Farjoun</a:t>
            </a:r>
            <a:r>
              <a:rPr lang="en-GB" sz="2000" b="0" dirty="0">
                <a:solidFill>
                  <a:schemeClr val="tx1"/>
                </a:solidFill>
                <a:latin typeface="Book Antiqua" panose="02040602050305030304" pitchFamily="18" charset="0"/>
              </a:rPr>
              <a:t> </a:t>
            </a:r>
            <a:r>
              <a:rPr lang="en-GB" sz="2000" b="0" dirty="0" smtClean="0">
                <a:solidFill>
                  <a:schemeClr val="tx1"/>
                </a:solidFill>
                <a:latin typeface="Book Antiqua" panose="02040602050305030304" pitchFamily="18" charset="0"/>
              </a:rPr>
              <a:t>&amp; </a:t>
            </a:r>
            <a:r>
              <a:rPr lang="en-GB" sz="2000" b="0" dirty="0">
                <a:solidFill>
                  <a:schemeClr val="tx1"/>
                </a:solidFill>
                <a:latin typeface="Book Antiqua" panose="02040602050305030304" pitchFamily="18" charset="0"/>
              </a:rPr>
              <a:t>Starbuck 2007, p. 543)</a:t>
            </a:r>
          </a:p>
          <a:p>
            <a:pPr>
              <a:lnSpc>
                <a:spcPct val="100000"/>
              </a:lnSpc>
              <a:spcAft>
                <a:spcPts val="0"/>
              </a:spcAft>
            </a:pPr>
            <a:r>
              <a:rPr lang="en-GB" sz="2000" b="0" dirty="0">
                <a:solidFill>
                  <a:schemeClr val="tx1"/>
                </a:solidFill>
                <a:latin typeface="Book Antiqua" panose="02040602050305030304" pitchFamily="18" charset="0"/>
              </a:rPr>
              <a:t/>
            </a:r>
            <a:br>
              <a:rPr lang="en-GB" sz="2000" b="0" dirty="0">
                <a:solidFill>
                  <a:schemeClr val="tx1"/>
                </a:solidFill>
                <a:latin typeface="Book Antiqua" panose="02040602050305030304" pitchFamily="18" charset="0"/>
              </a:rPr>
            </a:br>
            <a:endParaRPr lang="en-GB" sz="2000" b="0" dirty="0">
              <a:solidFill>
                <a:schemeClr val="tx1"/>
              </a:solidFill>
              <a:latin typeface="Book Antiqua" panose="02040602050305030304" pitchFamily="18" charset="0"/>
            </a:endParaRPr>
          </a:p>
          <a:p>
            <a:pPr marL="982663" lvl="4" indent="-355600">
              <a:lnSpc>
                <a:spcPct val="100000"/>
              </a:lnSpc>
              <a:spcAft>
                <a:spcPts val="0"/>
              </a:spcAft>
            </a:pPr>
            <a:r>
              <a:rPr lang="en-GB" sz="2000" b="1" dirty="0">
                <a:solidFill>
                  <a:schemeClr val="tx1"/>
                </a:solidFill>
                <a:latin typeface="Book Antiqua" panose="02040602050305030304" pitchFamily="18" charset="0"/>
              </a:rPr>
              <a:t>Exogenous limits </a:t>
            </a:r>
            <a:r>
              <a:rPr lang="en-GB" sz="2000" b="0" dirty="0">
                <a:solidFill>
                  <a:schemeClr val="tx1"/>
                </a:solidFill>
                <a:latin typeface="Book Antiqua" panose="02040602050305030304" pitchFamily="18" charset="0"/>
              </a:rPr>
              <a:t>– restrictions on action due to the environment  (e.g., physical laws, socially constructed constraints such as rules, laws, regulations, budgets</a:t>
            </a:r>
            <a:r>
              <a:rPr lang="en-GB" sz="2000" b="0" dirty="0" smtClean="0">
                <a:solidFill>
                  <a:schemeClr val="tx1"/>
                </a:solidFill>
                <a:latin typeface="Book Antiqua" panose="02040602050305030304" pitchFamily="18" charset="0"/>
              </a:rPr>
              <a:t>);</a:t>
            </a:r>
          </a:p>
          <a:p>
            <a:pPr marL="982663" lvl="4" indent="-355600">
              <a:lnSpc>
                <a:spcPct val="100000"/>
              </a:lnSpc>
              <a:spcAft>
                <a:spcPts val="0"/>
              </a:spcAft>
            </a:pPr>
            <a:endParaRPr lang="en-GB" sz="2000" b="0" dirty="0">
              <a:solidFill>
                <a:schemeClr val="tx1"/>
              </a:solidFill>
              <a:latin typeface="Book Antiqua" panose="02040602050305030304" pitchFamily="18" charset="0"/>
            </a:endParaRPr>
          </a:p>
          <a:p>
            <a:pPr marL="982663" lvl="4" indent="-355600">
              <a:lnSpc>
                <a:spcPct val="100000"/>
              </a:lnSpc>
              <a:spcAft>
                <a:spcPts val="0"/>
              </a:spcAft>
            </a:pPr>
            <a:r>
              <a:rPr lang="en-GB" sz="2000" b="1" dirty="0">
                <a:solidFill>
                  <a:schemeClr val="tx1"/>
                </a:solidFill>
                <a:latin typeface="Book Antiqua" panose="02040602050305030304" pitchFamily="18" charset="0"/>
              </a:rPr>
              <a:t>Endogenous limits </a:t>
            </a:r>
            <a:r>
              <a:rPr lang="en-GB" sz="2000" b="0" dirty="0">
                <a:solidFill>
                  <a:schemeClr val="tx1"/>
                </a:solidFill>
                <a:latin typeface="Book Antiqua" panose="02040602050305030304" pitchFamily="18" charset="0"/>
              </a:rPr>
              <a:t>– </a:t>
            </a:r>
            <a:r>
              <a:rPr lang="en-GB" sz="2000" b="0" dirty="0" smtClean="0">
                <a:solidFill>
                  <a:schemeClr val="tx1"/>
                </a:solidFill>
                <a:latin typeface="Book Antiqua" panose="02040602050305030304" pitchFamily="18" charset="0"/>
              </a:rPr>
              <a:t>restrictions that come from within the entities and </a:t>
            </a:r>
            <a:r>
              <a:rPr lang="en-GB" sz="2000" dirty="0" smtClean="0">
                <a:solidFill>
                  <a:schemeClr val="tx1"/>
                </a:solidFill>
                <a:latin typeface="Book Antiqua" panose="02040602050305030304" pitchFamily="18" charset="0"/>
              </a:rPr>
              <a:t>can explain how much an entity can achieve due to its capabilities (e.g</a:t>
            </a:r>
            <a:r>
              <a:rPr lang="en-GB" sz="2000" dirty="0">
                <a:solidFill>
                  <a:schemeClr val="tx1"/>
                </a:solidFill>
                <a:latin typeface="Book Antiqua" panose="02040602050305030304" pitchFamily="18" charset="0"/>
              </a:rPr>
              <a:t>., the level of organizational resilience that has been built into the system, the level of mindful organizing between the actors</a:t>
            </a:r>
            <a:r>
              <a:rPr lang="en-GB" sz="2000" dirty="0" smtClean="0">
                <a:solidFill>
                  <a:schemeClr val="tx1"/>
                </a:solidFill>
                <a:latin typeface="Book Antiqua" panose="02040602050305030304" pitchFamily="18" charset="0"/>
              </a:rPr>
              <a:t>., etc.). </a:t>
            </a:r>
            <a:endParaRPr lang="en-GB" sz="2000" dirty="0">
              <a:solidFill>
                <a:schemeClr val="tx1"/>
              </a:solidFill>
              <a:latin typeface="Book Antiqua" panose="02040602050305030304" pitchFamily="18" charset="0"/>
            </a:endParaRPr>
          </a:p>
          <a:p>
            <a:pPr marL="0" lvl="4" indent="0">
              <a:lnSpc>
                <a:spcPct val="100000"/>
              </a:lnSpc>
              <a:spcAft>
                <a:spcPts val="0"/>
              </a:spcAft>
              <a:buNone/>
            </a:pPr>
            <a:endParaRPr lang="en-GB" sz="2000" b="0"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935340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558707" y="829097"/>
            <a:ext cx="8395809" cy="646788"/>
          </a:xfrm>
        </p:spPr>
        <p:txBody>
          <a:bodyPr/>
          <a:lstStyle/>
          <a:p>
            <a:r>
              <a:rPr lang="en-US" sz="4000" dirty="0" smtClean="0">
                <a:latin typeface="Book Antiqua" panose="02040602050305030304" pitchFamily="18" charset="0"/>
              </a:rPr>
              <a:t>Organizational limits and accidents    </a:t>
            </a:r>
            <a:endParaRPr lang="en-US" sz="4000" dirty="0">
              <a:latin typeface="Book Antiqua" panose="02040602050305030304" pitchFamily="18" charset="0"/>
            </a:endParaRPr>
          </a:p>
        </p:txBody>
      </p:sp>
      <p:sp>
        <p:nvSpPr>
          <p:cNvPr id="9" name="Content Placeholder 2"/>
          <p:cNvSpPr>
            <a:spLocks noGrp="1"/>
          </p:cNvSpPr>
          <p:nvPr>
            <p:ph idx="1"/>
          </p:nvPr>
        </p:nvSpPr>
        <p:spPr>
          <a:xfrm>
            <a:off x="558708" y="2269257"/>
            <a:ext cx="12197567" cy="4406137"/>
          </a:xfrm>
        </p:spPr>
        <p:txBody>
          <a:bodyPr>
            <a:noAutofit/>
          </a:bodyPr>
          <a:lstStyle/>
          <a:p>
            <a:pPr marL="342900" indent="-342900">
              <a:lnSpc>
                <a:spcPct val="100000"/>
              </a:lnSpc>
              <a:spcAft>
                <a:spcPts val="0"/>
              </a:spcAft>
              <a:buFont typeface="Arial" panose="020B0604020202020204" pitchFamily="34" charset="0"/>
              <a:buChar char="•"/>
            </a:pPr>
            <a:r>
              <a:rPr lang="en-GB" sz="2000" b="0" dirty="0" smtClean="0">
                <a:solidFill>
                  <a:schemeClr val="tx1"/>
                </a:solidFill>
                <a:latin typeface="Book Antiqua" panose="02040602050305030304" pitchFamily="18" charset="0"/>
              </a:rPr>
              <a:t>Failures and accidents </a:t>
            </a:r>
            <a:r>
              <a:rPr lang="en-GB" sz="2000" b="0" dirty="0">
                <a:solidFill>
                  <a:schemeClr val="tx1"/>
                </a:solidFill>
                <a:latin typeface="Book Antiqua" panose="02040602050305030304" pitchFamily="18" charset="0"/>
              </a:rPr>
              <a:t>occur when </a:t>
            </a:r>
            <a:r>
              <a:rPr lang="en-GB" sz="2000" b="0" dirty="0" smtClean="0">
                <a:solidFill>
                  <a:schemeClr val="tx1"/>
                </a:solidFill>
                <a:latin typeface="Book Antiqua" panose="02040602050305030304" pitchFamily="18" charset="0"/>
              </a:rPr>
              <a:t>entities (e.g., systems, teams, crews, or organizations) </a:t>
            </a:r>
            <a:r>
              <a:rPr lang="en-GB" sz="2000" b="0" dirty="0">
                <a:solidFill>
                  <a:schemeClr val="tx1"/>
                </a:solidFill>
                <a:latin typeface="Book Antiqua" panose="02040602050305030304" pitchFamily="18" charset="0"/>
              </a:rPr>
              <a:t>attempt to </a:t>
            </a:r>
            <a:r>
              <a:rPr lang="en-GB" sz="2000" b="0" dirty="0" smtClean="0">
                <a:solidFill>
                  <a:schemeClr val="tx1"/>
                </a:solidFill>
                <a:latin typeface="Book Antiqua" panose="02040602050305030304" pitchFamily="18" charset="0"/>
              </a:rPr>
              <a:t>operate beyond </a:t>
            </a:r>
            <a:r>
              <a:rPr lang="en-GB" sz="2000" b="0" dirty="0">
                <a:solidFill>
                  <a:schemeClr val="tx1"/>
                </a:solidFill>
                <a:latin typeface="Book Antiqua" panose="02040602050305030304" pitchFamily="18" charset="0"/>
              </a:rPr>
              <a:t>their limits </a:t>
            </a:r>
            <a:r>
              <a:rPr lang="en-GB" sz="2000" b="0" dirty="0" smtClean="0">
                <a:solidFill>
                  <a:schemeClr val="tx1"/>
                </a:solidFill>
                <a:latin typeface="Book Antiqua" panose="02040602050305030304" pitchFamily="18" charset="0"/>
              </a:rPr>
              <a:t>:</a:t>
            </a:r>
          </a:p>
          <a:p>
            <a:pPr marL="342900" indent="-342900">
              <a:lnSpc>
                <a:spcPct val="100000"/>
              </a:lnSpc>
              <a:spcAft>
                <a:spcPts val="0"/>
              </a:spcAft>
              <a:buFont typeface="Arial" panose="020B0604020202020204" pitchFamily="34" charset="0"/>
              <a:buChar char="•"/>
            </a:pPr>
            <a:endParaRPr lang="en-GB" sz="2000" b="0" dirty="0" smtClean="0">
              <a:solidFill>
                <a:schemeClr val="tx1"/>
              </a:solidFill>
              <a:latin typeface="Book Antiqua" panose="02040602050305030304" pitchFamily="18" charset="0"/>
            </a:endParaRPr>
          </a:p>
          <a:p>
            <a:pPr marL="1077913" lvl="3" indent="-354013">
              <a:lnSpc>
                <a:spcPct val="100000"/>
              </a:lnSpc>
              <a:spcAft>
                <a:spcPts val="0"/>
              </a:spcAft>
              <a:buFont typeface="Arial" panose="020B0604020202020204" pitchFamily="34" charset="0"/>
              <a:buChar char="•"/>
            </a:pPr>
            <a:r>
              <a:rPr lang="en-GB" sz="2000" b="0" dirty="0">
                <a:solidFill>
                  <a:schemeClr val="tx1"/>
                </a:solidFill>
                <a:latin typeface="Book Antiqua" panose="02040602050305030304" pitchFamily="18" charset="0"/>
              </a:rPr>
              <a:t>Space Shuttle </a:t>
            </a:r>
            <a:r>
              <a:rPr lang="en-GB" sz="2000" b="0" dirty="0" smtClean="0">
                <a:solidFill>
                  <a:schemeClr val="tx1"/>
                </a:solidFill>
                <a:latin typeface="Book Antiqua" panose="02040602050305030304" pitchFamily="18" charset="0"/>
              </a:rPr>
              <a:t>Columbia disaster (Starbuck &amp; </a:t>
            </a:r>
            <a:r>
              <a:rPr lang="en-GB" sz="2000" b="0" dirty="0" err="1" smtClean="0">
                <a:solidFill>
                  <a:schemeClr val="tx1"/>
                </a:solidFill>
                <a:latin typeface="Book Antiqua" panose="02040602050305030304" pitchFamily="18" charset="0"/>
              </a:rPr>
              <a:t>Farjoun</a:t>
            </a:r>
            <a:r>
              <a:rPr lang="en-GB" sz="2000" b="0" dirty="0" smtClean="0">
                <a:solidFill>
                  <a:schemeClr val="tx1"/>
                </a:solidFill>
                <a:latin typeface="Book Antiqua" panose="02040602050305030304" pitchFamily="18" charset="0"/>
              </a:rPr>
              <a:t>, 2005)</a:t>
            </a:r>
          </a:p>
          <a:p>
            <a:pPr marL="1077913" lvl="3" indent="-354013">
              <a:lnSpc>
                <a:spcPct val="100000"/>
              </a:lnSpc>
              <a:spcAft>
                <a:spcPts val="0"/>
              </a:spcAft>
              <a:buFont typeface="Arial" panose="020B0604020202020204" pitchFamily="34" charset="0"/>
              <a:buChar char="•"/>
            </a:pPr>
            <a:r>
              <a:rPr lang="en-GB" sz="2000" b="0" dirty="0" smtClean="0">
                <a:solidFill>
                  <a:schemeClr val="tx1"/>
                </a:solidFill>
                <a:latin typeface="Book Antiqua" panose="02040602050305030304" pitchFamily="18" charset="0"/>
              </a:rPr>
              <a:t>The loss of Air France 447 (Oliver et al., 2017, 2019)</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38360" y="4072111"/>
            <a:ext cx="2282562" cy="3309714"/>
          </a:xfrm>
          <a:prstGeom prst="rect">
            <a:avLst/>
          </a:prstGeom>
        </p:spPr>
      </p:pic>
      <p:grpSp>
        <p:nvGrpSpPr>
          <p:cNvPr id="5" name="Group 4"/>
          <p:cNvGrpSpPr/>
          <p:nvPr/>
        </p:nvGrpSpPr>
        <p:grpSpPr>
          <a:xfrm>
            <a:off x="4562029" y="4641903"/>
            <a:ext cx="8643192" cy="1621970"/>
            <a:chOff x="2947714" y="5653633"/>
            <a:chExt cx="8643192" cy="1621970"/>
          </a:xfrm>
        </p:grpSpPr>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47714" y="5665134"/>
              <a:ext cx="3348228" cy="1609725"/>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954516" y="5653633"/>
              <a:ext cx="2636390" cy="1621226"/>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06004" y="5665878"/>
              <a:ext cx="2838450" cy="1609725"/>
            </a:xfrm>
            <a:prstGeom prst="rect">
              <a:avLst/>
            </a:prstGeom>
          </p:spPr>
        </p:pic>
      </p:grpSp>
    </p:spTree>
    <p:extLst>
      <p:ext uri="{BB962C8B-B14F-4D97-AF65-F5344CB8AC3E}">
        <p14:creationId xmlns:p14="http://schemas.microsoft.com/office/powerpoint/2010/main" val="24179532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558707" y="829097"/>
            <a:ext cx="8395809" cy="646788"/>
          </a:xfrm>
        </p:spPr>
        <p:txBody>
          <a:bodyPr/>
          <a:lstStyle/>
          <a:p>
            <a:r>
              <a:rPr lang="en-US" sz="4000" dirty="0" smtClean="0">
                <a:latin typeface="Book Antiqua" panose="02040602050305030304" pitchFamily="18" charset="0"/>
              </a:rPr>
              <a:t>Organizational limits </a:t>
            </a:r>
            <a:r>
              <a:rPr lang="en-US" sz="4000" dirty="0">
                <a:latin typeface="Book Antiqua" panose="02040602050305030304" pitchFamily="18" charset="0"/>
              </a:rPr>
              <a:t>and accidents (cont.)    </a:t>
            </a:r>
          </a:p>
        </p:txBody>
      </p:sp>
      <p:sp>
        <p:nvSpPr>
          <p:cNvPr id="9" name="Content Placeholder 2"/>
          <p:cNvSpPr>
            <a:spLocks noGrp="1"/>
          </p:cNvSpPr>
          <p:nvPr>
            <p:ph idx="1"/>
          </p:nvPr>
        </p:nvSpPr>
        <p:spPr>
          <a:xfrm>
            <a:off x="673597" y="2269257"/>
            <a:ext cx="12197567" cy="5112568"/>
          </a:xfrm>
        </p:spPr>
        <p:txBody>
          <a:bodyPr>
            <a:noAutofit/>
          </a:bodyPr>
          <a:lstStyle/>
          <a:p>
            <a:pPr>
              <a:lnSpc>
                <a:spcPct val="100000"/>
              </a:lnSpc>
              <a:spcAft>
                <a:spcPts val="0"/>
              </a:spcAft>
            </a:pPr>
            <a:r>
              <a:rPr lang="en-GB" sz="2000" dirty="0" smtClean="0">
                <a:solidFill>
                  <a:schemeClr val="tx1"/>
                </a:solidFill>
                <a:latin typeface="Book Antiqua" panose="02040602050305030304" pitchFamily="18" charset="0"/>
              </a:rPr>
              <a:t>Space </a:t>
            </a:r>
            <a:r>
              <a:rPr lang="en-GB" sz="2000" dirty="0">
                <a:solidFill>
                  <a:schemeClr val="tx1"/>
                </a:solidFill>
                <a:latin typeface="Book Antiqua" panose="02040602050305030304" pitchFamily="18" charset="0"/>
              </a:rPr>
              <a:t>Shuttle </a:t>
            </a:r>
            <a:r>
              <a:rPr lang="en-GB" sz="2000" dirty="0" smtClean="0">
                <a:solidFill>
                  <a:schemeClr val="tx1"/>
                </a:solidFill>
                <a:latin typeface="Book Antiqua" panose="02040602050305030304" pitchFamily="18" charset="0"/>
              </a:rPr>
              <a:t>Columbia disaster (Starbuck &amp; </a:t>
            </a:r>
            <a:r>
              <a:rPr lang="en-GB" sz="2000" dirty="0" err="1" smtClean="0">
                <a:solidFill>
                  <a:schemeClr val="tx1"/>
                </a:solidFill>
                <a:latin typeface="Book Antiqua" panose="02040602050305030304" pitchFamily="18" charset="0"/>
              </a:rPr>
              <a:t>Farjoun</a:t>
            </a:r>
            <a:r>
              <a:rPr lang="en-GB" sz="2000" dirty="0" smtClean="0">
                <a:solidFill>
                  <a:schemeClr val="tx1"/>
                </a:solidFill>
                <a:latin typeface="Book Antiqua" panose="02040602050305030304" pitchFamily="18" charset="0"/>
              </a:rPr>
              <a:t>, 2005)</a:t>
            </a:r>
            <a:r>
              <a:rPr lang="en-GB" sz="2000" b="0" dirty="0" smtClean="0">
                <a:solidFill>
                  <a:schemeClr val="tx1"/>
                </a:solidFill>
                <a:latin typeface="Book Antiqua" panose="02040602050305030304" pitchFamily="18" charset="0"/>
              </a:rPr>
              <a:t>:</a:t>
            </a:r>
          </a:p>
          <a:p>
            <a:pPr marL="342900" indent="-342900">
              <a:lnSpc>
                <a:spcPct val="100000"/>
              </a:lnSpc>
              <a:spcAft>
                <a:spcPts val="0"/>
              </a:spcAft>
              <a:buFont typeface="Arial" panose="020B0604020202020204" pitchFamily="34" charset="0"/>
              <a:buChar char="•"/>
            </a:pPr>
            <a:endParaRPr lang="en-GB" b="0" dirty="0">
              <a:solidFill>
                <a:schemeClr val="tx1"/>
              </a:solidFill>
              <a:latin typeface="Book Antiqua" panose="02040602050305030304" pitchFamily="18" charset="0"/>
            </a:endParaRPr>
          </a:p>
          <a:p>
            <a:pPr marL="342900" lvl="2" indent="-342900">
              <a:lnSpc>
                <a:spcPct val="100000"/>
              </a:lnSpc>
              <a:spcAft>
                <a:spcPts val="0"/>
              </a:spcAft>
              <a:buClr>
                <a:srgbClr val="2C3961"/>
              </a:buClr>
              <a:buFont typeface="Arial" panose="020B0604020202020204" pitchFamily="34" charset="0"/>
              <a:buChar char="•"/>
            </a:pPr>
            <a:r>
              <a:rPr lang="en-GB" sz="2000" b="0" dirty="0">
                <a:solidFill>
                  <a:schemeClr val="tx1"/>
                </a:solidFill>
                <a:latin typeface="Book Antiqua" panose="02040602050305030304" pitchFamily="18" charset="0"/>
              </a:rPr>
              <a:t>A</a:t>
            </a:r>
            <a:r>
              <a:rPr lang="en-GB" sz="2000" b="0" dirty="0" smtClean="0">
                <a:solidFill>
                  <a:schemeClr val="tx1"/>
                </a:solidFill>
                <a:latin typeface="Book Antiqua" panose="02040602050305030304" pitchFamily="18" charset="0"/>
              </a:rPr>
              <a:t> </a:t>
            </a:r>
            <a:r>
              <a:rPr lang="en-GB" sz="2000" b="0" dirty="0">
                <a:solidFill>
                  <a:schemeClr val="tx1"/>
                </a:solidFill>
                <a:latin typeface="Book Antiqua" panose="02040602050305030304" pitchFamily="18" charset="0"/>
              </a:rPr>
              <a:t>fatal incident that took place on the 1st of February, </a:t>
            </a:r>
            <a:r>
              <a:rPr lang="en-GB" sz="2000" b="0" dirty="0" smtClean="0">
                <a:solidFill>
                  <a:schemeClr val="tx1"/>
                </a:solidFill>
                <a:latin typeface="Book Antiqua" panose="02040602050305030304" pitchFamily="18" charset="0"/>
              </a:rPr>
              <a:t>2003;</a:t>
            </a:r>
          </a:p>
          <a:p>
            <a:pPr marL="342900" lvl="2" indent="-342900">
              <a:lnSpc>
                <a:spcPct val="100000"/>
              </a:lnSpc>
              <a:spcAft>
                <a:spcPts val="0"/>
              </a:spcAft>
              <a:buClr>
                <a:srgbClr val="2C3961"/>
              </a:buClr>
              <a:buFont typeface="Arial" panose="020B0604020202020204" pitchFamily="34" charset="0"/>
              <a:buChar char="•"/>
            </a:pPr>
            <a:r>
              <a:rPr lang="en-GB" sz="2000" b="0" dirty="0">
                <a:solidFill>
                  <a:schemeClr val="tx1"/>
                </a:solidFill>
                <a:latin typeface="Book Antiqua" panose="02040602050305030304" pitchFamily="18" charset="0"/>
              </a:rPr>
              <a:t>T</a:t>
            </a:r>
            <a:r>
              <a:rPr lang="en-GB" sz="2000" b="0" dirty="0" smtClean="0">
                <a:solidFill>
                  <a:schemeClr val="tx1"/>
                </a:solidFill>
                <a:latin typeface="Book Antiqua" panose="02040602050305030304" pitchFamily="18" charset="0"/>
              </a:rPr>
              <a:t>he </a:t>
            </a:r>
            <a:r>
              <a:rPr lang="en-GB" sz="2000" b="0" dirty="0">
                <a:solidFill>
                  <a:schemeClr val="tx1"/>
                </a:solidFill>
                <a:latin typeface="Book Antiqua" panose="02040602050305030304" pitchFamily="18" charset="0"/>
              </a:rPr>
              <a:t>Space Shuttle Columbia disintegrated upon its </a:t>
            </a:r>
            <a:r>
              <a:rPr lang="en-GB" sz="2000" b="0" dirty="0" smtClean="0">
                <a:solidFill>
                  <a:schemeClr val="tx1"/>
                </a:solidFill>
                <a:latin typeface="Book Antiqua" panose="02040602050305030304" pitchFamily="18" charset="0"/>
              </a:rPr>
              <a:t>descent when re-entering </a:t>
            </a:r>
            <a:r>
              <a:rPr lang="en-GB" sz="2000" b="0" dirty="0">
                <a:solidFill>
                  <a:schemeClr val="tx1"/>
                </a:solidFill>
                <a:latin typeface="Book Antiqua" panose="02040602050305030304" pitchFamily="18" charset="0"/>
              </a:rPr>
              <a:t>the </a:t>
            </a:r>
            <a:r>
              <a:rPr lang="en-GB" sz="2000" b="0" dirty="0" smtClean="0">
                <a:solidFill>
                  <a:schemeClr val="tx1"/>
                </a:solidFill>
                <a:latin typeface="Book Antiqua" panose="02040602050305030304" pitchFamily="18" charset="0"/>
              </a:rPr>
              <a:t>atmosphere;</a:t>
            </a:r>
          </a:p>
          <a:p>
            <a:pPr marL="342900" lvl="2" indent="-342900">
              <a:lnSpc>
                <a:spcPct val="100000"/>
              </a:lnSpc>
              <a:spcAft>
                <a:spcPts val="0"/>
              </a:spcAft>
              <a:buClr>
                <a:srgbClr val="2C3961"/>
              </a:buClr>
              <a:buFont typeface="Arial" panose="020B0604020202020204" pitchFamily="34" charset="0"/>
              <a:buChar char="•"/>
            </a:pPr>
            <a:r>
              <a:rPr lang="en-GB" sz="2000" b="0" dirty="0" smtClean="0">
                <a:solidFill>
                  <a:schemeClr val="tx1"/>
                </a:solidFill>
                <a:latin typeface="Book Antiqua" panose="02040602050305030304" pitchFamily="18" charset="0"/>
              </a:rPr>
              <a:t>The accident happened due to variety of reasons, all of which can be attributed to NASA </a:t>
            </a:r>
            <a:r>
              <a:rPr lang="en-GB" sz="2000" b="0" dirty="0" smtClean="0">
                <a:latin typeface="Book Antiqua" panose="02040602050305030304" pitchFamily="18" charset="0"/>
              </a:rPr>
              <a:t>having </a:t>
            </a:r>
            <a:r>
              <a:rPr lang="en-GB" sz="2000" b="0" dirty="0" smtClean="0">
                <a:solidFill>
                  <a:schemeClr val="tx1"/>
                </a:solidFill>
                <a:latin typeface="Book Antiqua" panose="02040602050305030304" pitchFamily="18" charset="0"/>
              </a:rPr>
              <a:t>operated at and beyond its limits for a number of years prior to the accident:</a:t>
            </a:r>
          </a:p>
          <a:p>
            <a:pPr lvl="2">
              <a:lnSpc>
                <a:spcPct val="100000"/>
              </a:lnSpc>
              <a:spcAft>
                <a:spcPts val="0"/>
              </a:spcAft>
              <a:buClr>
                <a:srgbClr val="2C3961"/>
              </a:buClr>
            </a:pPr>
            <a:endParaRPr lang="en-GB" b="0" dirty="0" smtClean="0">
              <a:solidFill>
                <a:schemeClr val="tx1"/>
              </a:solidFill>
              <a:latin typeface="Book Antiqua" panose="02040602050305030304" pitchFamily="18" charset="0"/>
            </a:endParaRPr>
          </a:p>
          <a:p>
            <a:pPr marL="714375" indent="-268288">
              <a:lnSpc>
                <a:spcPct val="100000"/>
              </a:lnSpc>
              <a:spcAft>
                <a:spcPts val="0"/>
              </a:spcAft>
              <a:buClr>
                <a:srgbClr val="C00000"/>
              </a:buClr>
              <a:buFont typeface="Arial" panose="020B0604020202020204" pitchFamily="34" charset="0"/>
              <a:buChar char="•"/>
            </a:pPr>
            <a:r>
              <a:rPr lang="en-GB" sz="2000" b="0" i="1" dirty="0" smtClean="0">
                <a:solidFill>
                  <a:schemeClr val="tx1"/>
                </a:solidFill>
                <a:latin typeface="Book Antiqua" panose="02040602050305030304" pitchFamily="18" charset="0"/>
              </a:rPr>
              <a:t>Exogenous limits</a:t>
            </a:r>
            <a:r>
              <a:rPr lang="en-GB" sz="2000" b="0" dirty="0" smtClean="0">
                <a:solidFill>
                  <a:schemeClr val="tx1"/>
                </a:solidFill>
                <a:latin typeface="Book Antiqua" panose="02040602050305030304" pitchFamily="18" charset="0"/>
              </a:rPr>
              <a:t>:</a:t>
            </a:r>
            <a:endParaRPr lang="en-GB" sz="2000" b="0" dirty="0">
              <a:solidFill>
                <a:schemeClr val="tx1"/>
              </a:solidFill>
              <a:latin typeface="Book Antiqua" panose="02040602050305030304" pitchFamily="18" charset="0"/>
            </a:endParaRPr>
          </a:p>
          <a:p>
            <a:pPr marL="1076325" lvl="4" indent="-342900">
              <a:lnSpc>
                <a:spcPct val="100000"/>
              </a:lnSpc>
              <a:spcAft>
                <a:spcPts val="0"/>
              </a:spcAft>
              <a:buFont typeface="Arial" panose="020B0604020202020204" pitchFamily="34" charset="0"/>
              <a:buChar char="•"/>
            </a:pPr>
            <a:r>
              <a:rPr lang="en-GB" sz="1600" b="0" dirty="0">
                <a:solidFill>
                  <a:schemeClr val="tx1"/>
                </a:solidFill>
                <a:latin typeface="Book Antiqua" panose="02040602050305030304" pitchFamily="18" charset="0"/>
              </a:rPr>
              <a:t>Physical law </a:t>
            </a:r>
            <a:r>
              <a:rPr lang="en-GB" sz="1600" b="0" dirty="0" smtClean="0">
                <a:solidFill>
                  <a:schemeClr val="tx1"/>
                </a:solidFill>
                <a:latin typeface="Book Antiqua" panose="02040602050305030304" pitchFamily="18" charset="0"/>
              </a:rPr>
              <a:t>– due to the </a:t>
            </a:r>
            <a:r>
              <a:rPr lang="en-GB" sz="1600" b="0" dirty="0">
                <a:solidFill>
                  <a:schemeClr val="tx1"/>
                </a:solidFill>
                <a:latin typeface="Book Antiqua" panose="02040602050305030304" pitchFamily="18" charset="0"/>
              </a:rPr>
              <a:t>foam debris-related damage, the hot atmospheric gases destroyed the internal wing structure  </a:t>
            </a:r>
          </a:p>
          <a:p>
            <a:pPr marL="1076325" lvl="4" indent="-342900">
              <a:lnSpc>
                <a:spcPct val="100000"/>
              </a:lnSpc>
              <a:spcAft>
                <a:spcPts val="0"/>
              </a:spcAft>
              <a:buFont typeface="Arial" panose="020B0604020202020204" pitchFamily="34" charset="0"/>
              <a:buChar char="•"/>
            </a:pPr>
            <a:r>
              <a:rPr lang="en-GB" sz="1600" b="0" dirty="0">
                <a:solidFill>
                  <a:schemeClr val="tx1"/>
                </a:solidFill>
                <a:latin typeface="Book Antiqua" panose="02040602050305030304" pitchFamily="18" charset="0"/>
              </a:rPr>
              <a:t>Budgetary </a:t>
            </a:r>
            <a:r>
              <a:rPr lang="en-GB" sz="1600" b="0" dirty="0" smtClean="0">
                <a:solidFill>
                  <a:schemeClr val="tx1"/>
                </a:solidFill>
                <a:latin typeface="Book Antiqua" panose="02040602050305030304" pitchFamily="18" charset="0"/>
              </a:rPr>
              <a:t>constraints, political </a:t>
            </a:r>
            <a:r>
              <a:rPr lang="en-GB" sz="1600" b="0" dirty="0">
                <a:solidFill>
                  <a:schemeClr val="tx1"/>
                </a:solidFill>
                <a:latin typeface="Book Antiqua" panose="02040602050305030304" pitchFamily="18" charset="0"/>
              </a:rPr>
              <a:t>and financial uncertainty</a:t>
            </a:r>
          </a:p>
          <a:p>
            <a:pPr marL="1076325" lvl="4" indent="-342900">
              <a:lnSpc>
                <a:spcPct val="100000"/>
              </a:lnSpc>
              <a:spcAft>
                <a:spcPts val="0"/>
              </a:spcAft>
              <a:buFont typeface="Arial" panose="020B0604020202020204" pitchFamily="34" charset="0"/>
              <a:buChar char="•"/>
            </a:pPr>
            <a:r>
              <a:rPr lang="en-GB" sz="1600" b="0" dirty="0">
                <a:solidFill>
                  <a:schemeClr val="tx1"/>
                </a:solidFill>
                <a:latin typeface="Book Antiqua" panose="02040602050305030304" pitchFamily="18" charset="0"/>
              </a:rPr>
              <a:t>Time pressure and deadlines imposed on </a:t>
            </a:r>
            <a:r>
              <a:rPr lang="en-GB" sz="1600" b="0" dirty="0" smtClean="0">
                <a:solidFill>
                  <a:schemeClr val="tx1"/>
                </a:solidFill>
                <a:latin typeface="Book Antiqua" panose="02040602050305030304" pitchFamily="18" charset="0"/>
              </a:rPr>
              <a:t>NASA</a:t>
            </a:r>
          </a:p>
          <a:p>
            <a:pPr marL="733425" lvl="4" indent="0">
              <a:lnSpc>
                <a:spcPct val="100000"/>
              </a:lnSpc>
              <a:spcAft>
                <a:spcPts val="0"/>
              </a:spcAft>
              <a:buNone/>
            </a:pPr>
            <a:r>
              <a:rPr lang="en-GB" sz="1600" b="0" dirty="0" smtClean="0">
                <a:solidFill>
                  <a:schemeClr val="tx1"/>
                </a:solidFill>
                <a:latin typeface="Book Antiqua" panose="02040602050305030304" pitchFamily="18" charset="0"/>
              </a:rPr>
              <a:t> </a:t>
            </a:r>
            <a:endParaRPr lang="en-GB" sz="1500" b="0" dirty="0">
              <a:solidFill>
                <a:schemeClr val="tx1"/>
              </a:solidFill>
              <a:latin typeface="Book Antiqua" panose="02040602050305030304" pitchFamily="18" charset="0"/>
            </a:endParaRPr>
          </a:p>
          <a:p>
            <a:pPr marL="714375" lvl="4" indent="-268288">
              <a:lnSpc>
                <a:spcPct val="100000"/>
              </a:lnSpc>
              <a:spcAft>
                <a:spcPts val="0"/>
              </a:spcAft>
              <a:buFont typeface="Arial" panose="020B0604020202020204" pitchFamily="34" charset="0"/>
              <a:buChar char="•"/>
            </a:pPr>
            <a:r>
              <a:rPr lang="en-GB" sz="2000" i="1" dirty="0" smtClean="0">
                <a:solidFill>
                  <a:schemeClr val="tx1"/>
                </a:solidFill>
                <a:latin typeface="Book Antiqua" panose="02040602050305030304" pitchFamily="18" charset="0"/>
              </a:rPr>
              <a:t>Endogenous limits</a:t>
            </a:r>
            <a:r>
              <a:rPr lang="en-GB" sz="2000" dirty="0" smtClean="0">
                <a:solidFill>
                  <a:schemeClr val="tx1"/>
                </a:solidFill>
                <a:latin typeface="Book Antiqua" panose="02040602050305030304" pitchFamily="18" charset="0"/>
              </a:rPr>
              <a:t>:</a:t>
            </a:r>
            <a:endParaRPr lang="en-GB" sz="2000" dirty="0">
              <a:solidFill>
                <a:schemeClr val="tx1"/>
              </a:solidFill>
              <a:latin typeface="Book Antiqua" panose="02040602050305030304" pitchFamily="18" charset="0"/>
            </a:endParaRPr>
          </a:p>
          <a:p>
            <a:pPr marL="1076325" lvl="4" indent="-342900">
              <a:lnSpc>
                <a:spcPct val="100000"/>
              </a:lnSpc>
              <a:spcAft>
                <a:spcPts val="0"/>
              </a:spcAft>
              <a:buFont typeface="Arial" panose="020B0604020202020204" pitchFamily="34" charset="0"/>
              <a:buChar char="•"/>
            </a:pPr>
            <a:r>
              <a:rPr lang="en-GB" sz="1600" b="0" dirty="0">
                <a:solidFill>
                  <a:schemeClr val="tx1"/>
                </a:solidFill>
                <a:latin typeface="Book Antiqua" panose="02040602050305030304" pitchFamily="18" charset="0"/>
              </a:rPr>
              <a:t>Partially inconsistent efficiency and safety goals</a:t>
            </a:r>
          </a:p>
          <a:p>
            <a:pPr marL="1076325" lvl="4" indent="-342900">
              <a:lnSpc>
                <a:spcPct val="100000"/>
              </a:lnSpc>
              <a:spcAft>
                <a:spcPts val="0"/>
              </a:spcAft>
              <a:buFont typeface="Arial" panose="020B0604020202020204" pitchFamily="34" charset="0"/>
              <a:buChar char="•"/>
            </a:pPr>
            <a:r>
              <a:rPr lang="en-GB" sz="1600" b="0" dirty="0">
                <a:solidFill>
                  <a:schemeClr val="tx1"/>
                </a:solidFill>
                <a:latin typeface="Book Antiqua" panose="02040602050305030304" pitchFamily="18" charset="0"/>
              </a:rPr>
              <a:t>Personnel </a:t>
            </a:r>
            <a:r>
              <a:rPr lang="en-GB" sz="1600" b="0" dirty="0" smtClean="0">
                <a:solidFill>
                  <a:schemeClr val="tx1"/>
                </a:solidFill>
                <a:latin typeface="Book Antiqua" panose="02040602050305030304" pitchFamily="18" charset="0"/>
              </a:rPr>
              <a:t>downsizing and skills </a:t>
            </a:r>
            <a:r>
              <a:rPr lang="en-GB" sz="1600" b="0" dirty="0">
                <a:solidFill>
                  <a:schemeClr val="tx1"/>
                </a:solidFill>
                <a:latin typeface="Book Antiqua" panose="02040602050305030304" pitchFamily="18" charset="0"/>
              </a:rPr>
              <a:t>shortages </a:t>
            </a:r>
          </a:p>
          <a:p>
            <a:pPr marL="1076325" lvl="4" indent="-342900">
              <a:lnSpc>
                <a:spcPct val="100000"/>
              </a:lnSpc>
              <a:spcAft>
                <a:spcPts val="0"/>
              </a:spcAft>
              <a:buFont typeface="Arial" panose="020B0604020202020204" pitchFamily="34" charset="0"/>
              <a:buChar char="•"/>
            </a:pPr>
            <a:r>
              <a:rPr lang="en-GB" sz="1600" b="0" dirty="0" smtClean="0">
                <a:solidFill>
                  <a:schemeClr val="tx1"/>
                </a:solidFill>
                <a:latin typeface="Book Antiqua" panose="02040602050305030304" pitchFamily="18" charset="0"/>
              </a:rPr>
              <a:t>Normalizing </a:t>
            </a:r>
            <a:r>
              <a:rPr lang="en-GB" sz="1600" b="0" dirty="0">
                <a:solidFill>
                  <a:schemeClr val="tx1"/>
                </a:solidFill>
                <a:latin typeface="Book Antiqua" panose="02040602050305030304" pitchFamily="18" charset="0"/>
              </a:rPr>
              <a:t>technical anomalies</a:t>
            </a:r>
          </a:p>
          <a:p>
            <a:pPr marL="1076325" lvl="4" indent="-342900">
              <a:lnSpc>
                <a:spcPct val="100000"/>
              </a:lnSpc>
              <a:spcAft>
                <a:spcPts val="0"/>
              </a:spcAft>
              <a:buFont typeface="Arial" panose="020B0604020202020204" pitchFamily="34" charset="0"/>
              <a:buChar char="•"/>
            </a:pPr>
            <a:r>
              <a:rPr lang="en-GB" sz="1600" b="0" dirty="0">
                <a:solidFill>
                  <a:schemeClr val="tx1"/>
                </a:solidFill>
                <a:latin typeface="Book Antiqua" panose="02040602050305030304" pitchFamily="18" charset="0"/>
              </a:rPr>
              <a:t>Lack of learning from previous mishaps and disasters (e.g., Challenger disaster in 1986)  </a:t>
            </a:r>
          </a:p>
          <a:p>
            <a:pPr marL="1076325" lvl="4" indent="-342900">
              <a:lnSpc>
                <a:spcPct val="100000"/>
              </a:lnSpc>
              <a:spcAft>
                <a:spcPts val="0"/>
              </a:spcAft>
              <a:buFont typeface="Arial" panose="020B0604020202020204" pitchFamily="34" charset="0"/>
              <a:buChar char="•"/>
            </a:pPr>
            <a:r>
              <a:rPr lang="en-GB" sz="1600" dirty="0" smtClean="0">
                <a:solidFill>
                  <a:schemeClr val="tx1"/>
                </a:solidFill>
                <a:latin typeface="Book Antiqua" panose="02040602050305030304" pitchFamily="18" charset="0"/>
              </a:rPr>
              <a:t>Time </a:t>
            </a:r>
            <a:r>
              <a:rPr lang="en-GB" sz="1600" dirty="0">
                <a:solidFill>
                  <a:schemeClr val="tx1"/>
                </a:solidFill>
                <a:latin typeface="Book Antiqua" panose="02040602050305030304" pitchFamily="18" charset="0"/>
              </a:rPr>
              <a:t>pressure imposed on engineers and other key employees internally to meet the deadlines</a:t>
            </a: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02789" y="4861545"/>
            <a:ext cx="1738125" cy="2520280"/>
          </a:xfrm>
          <a:prstGeom prst="rect">
            <a:avLst/>
          </a:prstGeom>
        </p:spPr>
      </p:pic>
    </p:spTree>
    <p:extLst>
      <p:ext uri="{BB962C8B-B14F-4D97-AF65-F5344CB8AC3E}">
        <p14:creationId xmlns:p14="http://schemas.microsoft.com/office/powerpoint/2010/main" val="4097525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9">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9">
                                            <p:txEl>
                                              <p:pRg st="13" end="13"/>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9">
                                            <p:txEl>
                                              <p:pRg st="14" end="14"/>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9">
                                            <p:txEl>
                                              <p:pRg st="15" end="15"/>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9">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558707" y="829097"/>
            <a:ext cx="8395809" cy="646788"/>
          </a:xfrm>
        </p:spPr>
        <p:txBody>
          <a:bodyPr/>
          <a:lstStyle/>
          <a:p>
            <a:r>
              <a:rPr lang="en-US" sz="4000" dirty="0" smtClean="0">
                <a:latin typeface="Book Antiqua" panose="02040602050305030304" pitchFamily="18" charset="0"/>
              </a:rPr>
              <a:t>Organizational limits </a:t>
            </a:r>
            <a:r>
              <a:rPr lang="en-US" sz="4000" dirty="0">
                <a:latin typeface="Book Antiqua" panose="02040602050305030304" pitchFamily="18" charset="0"/>
              </a:rPr>
              <a:t>and accidents (cont.)    </a:t>
            </a:r>
          </a:p>
        </p:txBody>
      </p:sp>
      <p:sp>
        <p:nvSpPr>
          <p:cNvPr id="9" name="Content Placeholder 2"/>
          <p:cNvSpPr>
            <a:spLocks noGrp="1"/>
          </p:cNvSpPr>
          <p:nvPr>
            <p:ph idx="1"/>
          </p:nvPr>
        </p:nvSpPr>
        <p:spPr>
          <a:xfrm>
            <a:off x="673597" y="2269257"/>
            <a:ext cx="12197567" cy="5112568"/>
          </a:xfrm>
        </p:spPr>
        <p:txBody>
          <a:bodyPr>
            <a:noAutofit/>
          </a:bodyPr>
          <a:lstStyle/>
          <a:p>
            <a:pPr>
              <a:lnSpc>
                <a:spcPct val="100000"/>
              </a:lnSpc>
              <a:spcAft>
                <a:spcPts val="0"/>
              </a:spcAft>
            </a:pPr>
            <a:r>
              <a:rPr lang="en-GB" sz="2000" dirty="0" smtClean="0">
                <a:solidFill>
                  <a:schemeClr val="tx1"/>
                </a:solidFill>
                <a:latin typeface="Book Antiqua" panose="02040602050305030304" pitchFamily="18" charset="0"/>
              </a:rPr>
              <a:t>The loss of Air France 447 (Oliver et al., 2017, 2019):</a:t>
            </a:r>
          </a:p>
          <a:p>
            <a:pPr>
              <a:lnSpc>
                <a:spcPct val="100000"/>
              </a:lnSpc>
              <a:spcAft>
                <a:spcPts val="0"/>
              </a:spcAft>
            </a:pPr>
            <a:endParaRPr lang="en-GB" dirty="0" smtClean="0">
              <a:solidFill>
                <a:schemeClr val="tx1"/>
              </a:solidFill>
              <a:latin typeface="Book Antiqua" panose="02040602050305030304" pitchFamily="18" charset="0"/>
            </a:endParaRPr>
          </a:p>
          <a:p>
            <a:pPr marL="342900" lvl="2" indent="-342900">
              <a:lnSpc>
                <a:spcPct val="100000"/>
              </a:lnSpc>
              <a:spcAft>
                <a:spcPts val="0"/>
              </a:spcAft>
              <a:buClr>
                <a:srgbClr val="2C3961"/>
              </a:buClr>
              <a:buFont typeface="Arial" panose="020B0604020202020204" pitchFamily="34" charset="0"/>
              <a:buChar char="•"/>
            </a:pPr>
            <a:r>
              <a:rPr lang="en-GB" sz="2000" b="0" dirty="0" smtClean="0">
                <a:latin typeface="Book Antiqua" panose="02040602050305030304" pitchFamily="18" charset="0"/>
              </a:rPr>
              <a:t>AF447 flight was lost on the 1</a:t>
            </a:r>
            <a:r>
              <a:rPr lang="en-GB" sz="2000" b="0" baseline="30000" dirty="0" smtClean="0">
                <a:latin typeface="Book Antiqua" panose="02040602050305030304" pitchFamily="18" charset="0"/>
              </a:rPr>
              <a:t>st</a:t>
            </a:r>
            <a:r>
              <a:rPr lang="en-GB" sz="2000" b="0" dirty="0" smtClean="0">
                <a:latin typeface="Book Antiqua" panose="02040602050305030304" pitchFamily="18" charset="0"/>
              </a:rPr>
              <a:t> of June, 2009;</a:t>
            </a:r>
            <a:endParaRPr lang="en-GB" sz="2000" b="0" dirty="0">
              <a:latin typeface="Book Antiqua" panose="02040602050305030304" pitchFamily="18" charset="0"/>
            </a:endParaRPr>
          </a:p>
          <a:p>
            <a:pPr marL="342900" lvl="2" indent="-342900">
              <a:lnSpc>
                <a:spcPct val="100000"/>
              </a:lnSpc>
              <a:spcAft>
                <a:spcPts val="0"/>
              </a:spcAft>
              <a:buClr>
                <a:srgbClr val="2C3961"/>
              </a:buClr>
              <a:buFont typeface="Arial" panose="020B0604020202020204" pitchFamily="34" charset="0"/>
              <a:buChar char="•"/>
            </a:pPr>
            <a:r>
              <a:rPr lang="en-GB" sz="2000" b="0" dirty="0" smtClean="0">
                <a:latin typeface="Book Antiqua" panose="02040602050305030304" pitchFamily="18" charset="0"/>
              </a:rPr>
              <a:t>The aircraft was cruising at 35,000ft on autopilot, when the vertical speed sensors became temporarily unavailable, switching off the autopilot and handing the controls to the pilots, who could not work out what has happened until it was too late; </a:t>
            </a:r>
            <a:endParaRPr lang="en-GB" sz="2000" b="0" dirty="0">
              <a:latin typeface="Book Antiqua" panose="02040602050305030304" pitchFamily="18" charset="0"/>
            </a:endParaRPr>
          </a:p>
          <a:p>
            <a:pPr marL="342900" lvl="2" indent="-342900">
              <a:lnSpc>
                <a:spcPct val="100000"/>
              </a:lnSpc>
              <a:spcAft>
                <a:spcPts val="0"/>
              </a:spcAft>
              <a:buClr>
                <a:srgbClr val="2C3961"/>
              </a:buClr>
              <a:buFont typeface="Arial" panose="020B0604020202020204" pitchFamily="34" charset="0"/>
              <a:buChar char="•"/>
            </a:pPr>
            <a:r>
              <a:rPr lang="en-GB" sz="2000" b="0" dirty="0">
                <a:latin typeface="Book Antiqua" panose="02040602050305030304" pitchFamily="18" charset="0"/>
              </a:rPr>
              <a:t>The accident </a:t>
            </a:r>
            <a:r>
              <a:rPr lang="en-GB" sz="2000" b="0" dirty="0" smtClean="0">
                <a:latin typeface="Book Antiqua" panose="02040602050305030304" pitchFamily="18" charset="0"/>
              </a:rPr>
              <a:t>can be explained with illustrating how the AF447 crew operated beyond its limits:</a:t>
            </a:r>
          </a:p>
          <a:p>
            <a:pPr marL="342900" lvl="2" indent="-342900">
              <a:lnSpc>
                <a:spcPct val="100000"/>
              </a:lnSpc>
              <a:spcAft>
                <a:spcPts val="0"/>
              </a:spcAft>
              <a:buClr>
                <a:srgbClr val="2C3961"/>
              </a:buClr>
              <a:buFont typeface="Arial" panose="020B0604020202020204" pitchFamily="34" charset="0"/>
              <a:buChar char="•"/>
            </a:pPr>
            <a:endParaRPr lang="en-GB" b="0" dirty="0">
              <a:latin typeface="Book Antiqua" panose="02040602050305030304" pitchFamily="18" charset="0"/>
            </a:endParaRPr>
          </a:p>
          <a:p>
            <a:pPr marL="714375" indent="-268288">
              <a:lnSpc>
                <a:spcPct val="100000"/>
              </a:lnSpc>
              <a:spcAft>
                <a:spcPts val="0"/>
              </a:spcAft>
              <a:buClr>
                <a:srgbClr val="C00000"/>
              </a:buClr>
              <a:buFont typeface="Arial" panose="020B0604020202020204" pitchFamily="34" charset="0"/>
              <a:buChar char="•"/>
            </a:pPr>
            <a:r>
              <a:rPr lang="en-GB" sz="2000" b="0" i="1" dirty="0">
                <a:solidFill>
                  <a:schemeClr val="tx1"/>
                </a:solidFill>
                <a:latin typeface="Book Antiqua" panose="02040602050305030304" pitchFamily="18" charset="0"/>
              </a:rPr>
              <a:t>Exogenous limits</a:t>
            </a:r>
            <a:r>
              <a:rPr lang="en-GB" sz="2000" b="0" dirty="0">
                <a:solidFill>
                  <a:schemeClr val="tx1"/>
                </a:solidFill>
                <a:latin typeface="Book Antiqua" panose="02040602050305030304" pitchFamily="18" charset="0"/>
              </a:rPr>
              <a:t>:</a:t>
            </a:r>
          </a:p>
          <a:p>
            <a:pPr marL="1076325" lvl="4" indent="-361950">
              <a:lnSpc>
                <a:spcPct val="100000"/>
              </a:lnSpc>
              <a:spcAft>
                <a:spcPts val="0"/>
              </a:spcAft>
              <a:buFont typeface="Arial" panose="020B0604020202020204" pitchFamily="34" charset="0"/>
              <a:buChar char="•"/>
            </a:pPr>
            <a:r>
              <a:rPr lang="en-GB" sz="1600" dirty="0">
                <a:solidFill>
                  <a:schemeClr val="tx1"/>
                </a:solidFill>
                <a:latin typeface="Book Antiqua" panose="02040602050305030304" pitchFamily="18" charset="0"/>
              </a:rPr>
              <a:t>Lack of training of manual flying at high altitudes </a:t>
            </a:r>
            <a:r>
              <a:rPr lang="en-GB" sz="1600" dirty="0">
                <a:solidFill>
                  <a:schemeClr val="tx1"/>
                </a:solidFill>
                <a:latin typeface="Book Antiqua" panose="02040602050305030304" pitchFamily="18" charset="0"/>
                <a:sym typeface="Wingdings" panose="05000000000000000000" pitchFamily="2" charset="2"/>
              </a:rPr>
              <a:t> reliance on </a:t>
            </a:r>
            <a:r>
              <a:rPr lang="en-GB" sz="1600" dirty="0" smtClean="0">
                <a:solidFill>
                  <a:schemeClr val="tx1"/>
                </a:solidFill>
                <a:latin typeface="Book Antiqua" panose="02040602050305030304" pitchFamily="18" charset="0"/>
                <a:sym typeface="Wingdings" panose="05000000000000000000" pitchFamily="2" charset="2"/>
              </a:rPr>
              <a:t>automation; </a:t>
            </a:r>
            <a:endParaRPr lang="en-GB" sz="1600" dirty="0">
              <a:solidFill>
                <a:schemeClr val="tx1"/>
              </a:solidFill>
              <a:latin typeface="Book Antiqua" panose="02040602050305030304" pitchFamily="18" charset="0"/>
            </a:endParaRPr>
          </a:p>
          <a:p>
            <a:pPr marL="1076325" lvl="4" indent="-361950">
              <a:lnSpc>
                <a:spcPct val="100000"/>
              </a:lnSpc>
              <a:spcAft>
                <a:spcPts val="0"/>
              </a:spcAft>
              <a:buFont typeface="Arial" panose="020B0604020202020204" pitchFamily="34" charset="0"/>
              <a:buChar char="•"/>
            </a:pPr>
            <a:r>
              <a:rPr lang="en-GB" sz="1600" dirty="0">
                <a:solidFill>
                  <a:schemeClr val="tx1"/>
                </a:solidFill>
                <a:latin typeface="Book Antiqua" panose="02040602050305030304" pitchFamily="18" charset="0"/>
              </a:rPr>
              <a:t>Lack of training of recovery from stall at high </a:t>
            </a:r>
            <a:r>
              <a:rPr lang="en-GB" sz="1600" dirty="0" smtClean="0">
                <a:solidFill>
                  <a:schemeClr val="tx1"/>
                </a:solidFill>
                <a:latin typeface="Book Antiqua" panose="02040602050305030304" pitchFamily="18" charset="0"/>
              </a:rPr>
              <a:t>altitudes;</a:t>
            </a:r>
            <a:endParaRPr lang="en-GB" sz="1600" dirty="0">
              <a:solidFill>
                <a:schemeClr val="tx1"/>
              </a:solidFill>
              <a:latin typeface="Book Antiqua" panose="02040602050305030304" pitchFamily="18" charset="0"/>
            </a:endParaRPr>
          </a:p>
          <a:p>
            <a:pPr marL="1076325" lvl="4" indent="-361950">
              <a:lnSpc>
                <a:spcPct val="100000"/>
              </a:lnSpc>
              <a:spcAft>
                <a:spcPts val="0"/>
              </a:spcAft>
              <a:buFont typeface="Arial" panose="020B0604020202020204" pitchFamily="34" charset="0"/>
              <a:buChar char="•"/>
            </a:pPr>
            <a:r>
              <a:rPr lang="en-GB" sz="1600" dirty="0">
                <a:solidFill>
                  <a:schemeClr val="tx1"/>
                </a:solidFill>
                <a:latin typeface="Book Antiqua" panose="02040602050305030304" pitchFamily="18" charset="0"/>
              </a:rPr>
              <a:t>Design of </a:t>
            </a:r>
            <a:r>
              <a:rPr lang="en-GB" sz="1600" dirty="0" smtClean="0">
                <a:solidFill>
                  <a:schemeClr val="tx1"/>
                </a:solidFill>
                <a:latin typeface="Book Antiqua" panose="02040602050305030304" pitchFamily="18" charset="0"/>
              </a:rPr>
              <a:t>technology.</a:t>
            </a:r>
          </a:p>
          <a:p>
            <a:pPr marL="1076325" lvl="4" indent="-361950">
              <a:lnSpc>
                <a:spcPct val="100000"/>
              </a:lnSpc>
              <a:spcAft>
                <a:spcPts val="0"/>
              </a:spcAft>
              <a:buFont typeface="Arial" panose="020B0604020202020204" pitchFamily="34" charset="0"/>
              <a:buChar char="•"/>
            </a:pPr>
            <a:endParaRPr lang="en-GB" sz="1600" dirty="0">
              <a:solidFill>
                <a:schemeClr val="tx1"/>
              </a:solidFill>
              <a:latin typeface="Book Antiqua" panose="02040602050305030304" pitchFamily="18" charset="0"/>
            </a:endParaRPr>
          </a:p>
          <a:p>
            <a:pPr marL="714375" lvl="4" indent="-268288">
              <a:lnSpc>
                <a:spcPct val="100000"/>
              </a:lnSpc>
              <a:spcAft>
                <a:spcPts val="0"/>
              </a:spcAft>
              <a:buFont typeface="Arial" panose="020B0604020202020204" pitchFamily="34" charset="0"/>
              <a:buChar char="•"/>
            </a:pPr>
            <a:r>
              <a:rPr lang="en-GB" sz="2000" i="1" dirty="0" smtClean="0">
                <a:solidFill>
                  <a:schemeClr val="tx1"/>
                </a:solidFill>
                <a:latin typeface="Book Antiqua" panose="02040602050305030304" pitchFamily="18" charset="0"/>
              </a:rPr>
              <a:t>Endogenous </a:t>
            </a:r>
            <a:r>
              <a:rPr lang="en-GB" sz="2000" i="1" dirty="0">
                <a:solidFill>
                  <a:schemeClr val="tx1"/>
                </a:solidFill>
                <a:latin typeface="Book Antiqua" panose="02040602050305030304" pitchFamily="18" charset="0"/>
              </a:rPr>
              <a:t>limits</a:t>
            </a:r>
            <a:r>
              <a:rPr lang="en-GB" sz="2000" dirty="0">
                <a:solidFill>
                  <a:schemeClr val="tx1"/>
                </a:solidFill>
                <a:latin typeface="Book Antiqua" panose="02040602050305030304" pitchFamily="18" charset="0"/>
              </a:rPr>
              <a:t>:</a:t>
            </a:r>
          </a:p>
          <a:p>
            <a:pPr marL="1076325" lvl="4" indent="-361950">
              <a:lnSpc>
                <a:spcPct val="100000"/>
              </a:lnSpc>
              <a:spcAft>
                <a:spcPts val="0"/>
              </a:spcAft>
              <a:buFont typeface="Arial" panose="020B0604020202020204" pitchFamily="34" charset="0"/>
              <a:buChar char="•"/>
            </a:pPr>
            <a:r>
              <a:rPr lang="en-GB" sz="1600" dirty="0">
                <a:solidFill>
                  <a:schemeClr val="tx1"/>
                </a:solidFill>
                <a:latin typeface="Book Antiqua" panose="02040602050305030304" pitchFamily="18" charset="0"/>
              </a:rPr>
              <a:t>Information overload </a:t>
            </a:r>
            <a:r>
              <a:rPr lang="en-GB" sz="1600" dirty="0">
                <a:solidFill>
                  <a:schemeClr val="tx1"/>
                </a:solidFill>
                <a:latin typeface="Book Antiqua" panose="02040602050305030304" pitchFamily="18" charset="0"/>
                <a:sym typeface="Wingdings" panose="05000000000000000000" pitchFamily="2" charset="2"/>
              </a:rPr>
              <a:t></a:t>
            </a:r>
            <a:r>
              <a:rPr lang="en-GB" sz="1600" dirty="0">
                <a:solidFill>
                  <a:schemeClr val="tx1"/>
                </a:solidFill>
                <a:latin typeface="Book Antiqua" panose="02040602050305030304" pitchFamily="18" charset="0"/>
              </a:rPr>
              <a:t> cognitive </a:t>
            </a:r>
            <a:r>
              <a:rPr lang="en-GB" sz="1600" dirty="0" smtClean="0">
                <a:solidFill>
                  <a:schemeClr val="tx1"/>
                </a:solidFill>
                <a:latin typeface="Book Antiqua" panose="02040602050305030304" pitchFamily="18" charset="0"/>
              </a:rPr>
              <a:t>overload;</a:t>
            </a:r>
            <a:endParaRPr lang="en-GB" sz="1600" dirty="0">
              <a:solidFill>
                <a:schemeClr val="tx1"/>
              </a:solidFill>
              <a:latin typeface="Book Antiqua" panose="02040602050305030304" pitchFamily="18" charset="0"/>
            </a:endParaRPr>
          </a:p>
          <a:p>
            <a:pPr marL="1076325" lvl="4" indent="-361950">
              <a:lnSpc>
                <a:spcPct val="100000"/>
              </a:lnSpc>
              <a:spcAft>
                <a:spcPts val="0"/>
              </a:spcAft>
              <a:buFont typeface="Arial" panose="020B0604020202020204" pitchFamily="34" charset="0"/>
              <a:buChar char="•"/>
            </a:pPr>
            <a:r>
              <a:rPr lang="en-GB" sz="1600" dirty="0">
                <a:solidFill>
                  <a:schemeClr val="tx1"/>
                </a:solidFill>
                <a:latin typeface="Book Antiqua" panose="02040602050305030304" pitchFamily="18" charset="0"/>
              </a:rPr>
              <a:t>Poor coordination between the </a:t>
            </a:r>
            <a:r>
              <a:rPr lang="en-GB" sz="1600" dirty="0" smtClean="0">
                <a:solidFill>
                  <a:schemeClr val="tx1"/>
                </a:solidFill>
                <a:latin typeface="Book Antiqua" panose="02040602050305030304" pitchFamily="18" charset="0"/>
              </a:rPr>
              <a:t>pilots</a:t>
            </a:r>
            <a:r>
              <a:rPr lang="en-GB" sz="1600" dirty="0">
                <a:solidFill>
                  <a:schemeClr val="tx1"/>
                </a:solidFill>
                <a:latin typeface="Book Antiqua" panose="02040602050305030304" pitchFamily="18" charset="0"/>
              </a:rPr>
              <a:t>;</a:t>
            </a:r>
          </a:p>
          <a:p>
            <a:pPr marL="1076325" lvl="4" indent="-361950">
              <a:lnSpc>
                <a:spcPct val="100000"/>
              </a:lnSpc>
              <a:spcAft>
                <a:spcPts val="0"/>
              </a:spcAft>
              <a:buFont typeface="Arial" panose="020B0604020202020204" pitchFamily="34" charset="0"/>
              <a:buChar char="•"/>
            </a:pPr>
            <a:r>
              <a:rPr lang="en-GB" sz="1600" dirty="0">
                <a:solidFill>
                  <a:schemeClr val="tx1"/>
                </a:solidFill>
                <a:latin typeface="Book Antiqua" panose="02040602050305030304" pitchFamily="18" charset="0"/>
              </a:rPr>
              <a:t>Ineffective </a:t>
            </a:r>
            <a:r>
              <a:rPr lang="en-GB" sz="1600" dirty="0" err="1" smtClean="0">
                <a:solidFill>
                  <a:schemeClr val="tx1"/>
                </a:solidFill>
                <a:latin typeface="Book Antiqua" panose="02040602050305030304" pitchFamily="18" charset="0"/>
              </a:rPr>
              <a:t>sensemaking</a:t>
            </a:r>
            <a:r>
              <a:rPr lang="en-GB" sz="1600" dirty="0" smtClean="0">
                <a:solidFill>
                  <a:schemeClr val="tx1"/>
                </a:solidFill>
                <a:latin typeface="Book Antiqua" panose="02040602050305030304" pitchFamily="18" charset="0"/>
              </a:rPr>
              <a:t> and lack </a:t>
            </a:r>
            <a:r>
              <a:rPr lang="en-GB" sz="1600" dirty="0">
                <a:solidFill>
                  <a:schemeClr val="tx1"/>
                </a:solidFill>
                <a:latin typeface="Book Antiqua" panose="02040602050305030304" pitchFamily="18" charset="0"/>
              </a:rPr>
              <a:t>of crew resilience. </a:t>
            </a:r>
          </a:p>
        </p:txBody>
      </p:sp>
      <p:grpSp>
        <p:nvGrpSpPr>
          <p:cNvPr id="2" name="Group 1"/>
          <p:cNvGrpSpPr/>
          <p:nvPr/>
        </p:nvGrpSpPr>
        <p:grpSpPr>
          <a:xfrm>
            <a:off x="7370341" y="5869261"/>
            <a:ext cx="5904656" cy="1296540"/>
            <a:chOff x="2947714" y="5653633"/>
            <a:chExt cx="8643192" cy="162197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47714" y="5665134"/>
              <a:ext cx="3348228" cy="1609725"/>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954516" y="5653633"/>
              <a:ext cx="2636390" cy="1621226"/>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06004" y="5665878"/>
              <a:ext cx="2838450" cy="1609725"/>
            </a:xfrm>
            <a:prstGeom prst="rect">
              <a:avLst/>
            </a:prstGeom>
          </p:spPr>
        </p:pic>
      </p:grpSp>
    </p:spTree>
    <p:extLst>
      <p:ext uri="{BB962C8B-B14F-4D97-AF65-F5344CB8AC3E}">
        <p14:creationId xmlns:p14="http://schemas.microsoft.com/office/powerpoint/2010/main" val="3034852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9">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9">
                                            <p:txEl>
                                              <p:pRg st="13" end="13"/>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9">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558707" y="829097"/>
            <a:ext cx="8395809" cy="646788"/>
          </a:xfrm>
        </p:spPr>
        <p:txBody>
          <a:bodyPr/>
          <a:lstStyle/>
          <a:p>
            <a:r>
              <a:rPr lang="en-US" sz="4000" dirty="0" smtClean="0">
                <a:latin typeface="Book Antiqua" panose="02040602050305030304" pitchFamily="18" charset="0"/>
              </a:rPr>
              <a:t>The role of organizational limits in managing uncertainty </a:t>
            </a:r>
            <a:endParaRPr lang="en-US" sz="4000" dirty="0">
              <a:latin typeface="Book Antiqua" panose="02040602050305030304" pitchFamily="18" charset="0"/>
            </a:endParaRPr>
          </a:p>
        </p:txBody>
      </p:sp>
      <p:sp>
        <p:nvSpPr>
          <p:cNvPr id="6" name="Content Placeholder 2"/>
          <p:cNvSpPr>
            <a:spLocks noGrp="1"/>
          </p:cNvSpPr>
          <p:nvPr>
            <p:ph idx="1"/>
          </p:nvPr>
        </p:nvSpPr>
        <p:spPr>
          <a:xfrm>
            <a:off x="745605" y="2485281"/>
            <a:ext cx="11521280" cy="4032448"/>
          </a:xfrm>
        </p:spPr>
        <p:txBody>
          <a:bodyPr>
            <a:noAutofit/>
          </a:bodyPr>
          <a:lstStyle/>
          <a:p>
            <a:pPr marL="342900" indent="-342900">
              <a:lnSpc>
                <a:spcPct val="100000"/>
              </a:lnSpc>
              <a:spcAft>
                <a:spcPts val="0"/>
              </a:spcAft>
              <a:buFont typeface="Arial" panose="020B0604020202020204" pitchFamily="34" charset="0"/>
              <a:buChar char="•"/>
            </a:pPr>
            <a:r>
              <a:rPr lang="en-GB" sz="2000" b="0" dirty="0" smtClean="0">
                <a:solidFill>
                  <a:schemeClr val="tx1"/>
                </a:solidFill>
                <a:latin typeface="Book Antiqua" panose="02040602050305030304" pitchFamily="18" charset="0"/>
              </a:rPr>
              <a:t>Understanding the limits of a system can reduce the uncertainty to some extent; </a:t>
            </a:r>
          </a:p>
          <a:p>
            <a:pPr marL="342900" indent="-342900">
              <a:lnSpc>
                <a:spcPct val="100000"/>
              </a:lnSpc>
              <a:spcAft>
                <a:spcPts val="0"/>
              </a:spcAft>
              <a:buFont typeface="Arial" panose="020B0604020202020204" pitchFamily="34" charset="0"/>
              <a:buChar char="•"/>
            </a:pPr>
            <a:r>
              <a:rPr lang="en-GB" sz="2000" b="0" dirty="0" smtClean="0">
                <a:solidFill>
                  <a:schemeClr val="tx1"/>
                </a:solidFill>
                <a:latin typeface="Book Antiqua" panose="02040602050305030304" pitchFamily="18" charset="0"/>
              </a:rPr>
              <a:t>Exogenous limits reduce uncertainty by restricting the repertoire of actions; </a:t>
            </a:r>
          </a:p>
          <a:p>
            <a:pPr>
              <a:lnSpc>
                <a:spcPct val="100000"/>
              </a:lnSpc>
              <a:spcAft>
                <a:spcPts val="0"/>
              </a:spcAft>
            </a:pPr>
            <a:endParaRPr lang="en-GB" sz="2000" b="0" dirty="0" smtClean="0">
              <a:solidFill>
                <a:schemeClr val="tx1"/>
              </a:solidFill>
              <a:latin typeface="Book Antiqua" panose="02040602050305030304" pitchFamily="18" charset="0"/>
            </a:endParaRPr>
          </a:p>
          <a:p>
            <a:pPr>
              <a:lnSpc>
                <a:spcPct val="100000"/>
              </a:lnSpc>
              <a:spcAft>
                <a:spcPts val="0"/>
              </a:spcAft>
            </a:pPr>
            <a:r>
              <a:rPr lang="en-GB" sz="2000" dirty="0" smtClean="0">
                <a:solidFill>
                  <a:schemeClr val="tx1"/>
                </a:solidFill>
                <a:latin typeface="Book Antiqua" panose="02040602050305030304" pitchFamily="18" charset="0"/>
              </a:rPr>
              <a:t>But: </a:t>
            </a:r>
          </a:p>
          <a:p>
            <a:pPr>
              <a:lnSpc>
                <a:spcPct val="100000"/>
              </a:lnSpc>
              <a:spcAft>
                <a:spcPts val="0"/>
              </a:spcAft>
            </a:pPr>
            <a:endParaRPr lang="en-GB" sz="2000" b="0" dirty="0">
              <a:solidFill>
                <a:schemeClr val="tx1"/>
              </a:solidFill>
              <a:latin typeface="Book Antiqua" panose="02040602050305030304" pitchFamily="18" charset="0"/>
            </a:endParaRPr>
          </a:p>
          <a:p>
            <a:pPr marL="342900" indent="-342900">
              <a:lnSpc>
                <a:spcPct val="100000"/>
              </a:lnSpc>
              <a:spcAft>
                <a:spcPts val="0"/>
              </a:spcAft>
              <a:buFont typeface="Arial" panose="020B0604020202020204" pitchFamily="34" charset="0"/>
              <a:buChar char="•"/>
            </a:pPr>
            <a:r>
              <a:rPr lang="en-GB" sz="2000" b="0" dirty="0">
                <a:solidFill>
                  <a:schemeClr val="tx1"/>
                </a:solidFill>
                <a:latin typeface="Book Antiqua" panose="02040602050305030304" pitchFamily="18" charset="0"/>
              </a:rPr>
              <a:t>E</a:t>
            </a:r>
            <a:r>
              <a:rPr lang="en-GB" sz="2000" b="0" dirty="0" smtClean="0">
                <a:solidFill>
                  <a:schemeClr val="tx1"/>
                </a:solidFill>
                <a:latin typeface="Book Antiqua" panose="02040602050305030304" pitchFamily="18" charset="0"/>
              </a:rPr>
              <a:t>xogenous </a:t>
            </a:r>
            <a:r>
              <a:rPr lang="en-GB" sz="2000" b="0" dirty="0">
                <a:solidFill>
                  <a:schemeClr val="tx1"/>
                </a:solidFill>
                <a:latin typeface="Book Antiqua" panose="02040602050305030304" pitchFamily="18" charset="0"/>
              </a:rPr>
              <a:t>limits </a:t>
            </a:r>
            <a:r>
              <a:rPr lang="en-GB" sz="2000" b="0" dirty="0" smtClean="0">
                <a:solidFill>
                  <a:schemeClr val="tx1"/>
                </a:solidFill>
                <a:latin typeface="Book Antiqua" panose="02040602050305030304" pitchFamily="18" charset="0"/>
              </a:rPr>
              <a:t>in ultra-safe systems </a:t>
            </a:r>
            <a:r>
              <a:rPr lang="en-GB" sz="2000" b="0" dirty="0">
                <a:solidFill>
                  <a:schemeClr val="tx1"/>
                </a:solidFill>
                <a:latin typeface="Book Antiqua" panose="02040602050305030304" pitchFamily="18" charset="0"/>
              </a:rPr>
              <a:t>reduce opportunities for “edge” experiences” </a:t>
            </a:r>
            <a:r>
              <a:rPr lang="en-GB" sz="2000" b="0" dirty="0" smtClean="0">
                <a:solidFill>
                  <a:schemeClr val="tx1"/>
                </a:solidFill>
                <a:latin typeface="Book Antiqua" panose="02040602050305030304" pitchFamily="18" charset="0"/>
              </a:rPr>
              <a:t>(</a:t>
            </a:r>
            <a:r>
              <a:rPr lang="en-GB" sz="2000" b="0" dirty="0" err="1" smtClean="0">
                <a:solidFill>
                  <a:schemeClr val="tx1"/>
                </a:solidFill>
                <a:latin typeface="Book Antiqua" panose="02040602050305030304" pitchFamily="18" charset="0"/>
              </a:rPr>
              <a:t>Farjoun</a:t>
            </a:r>
            <a:r>
              <a:rPr lang="en-GB" sz="2000" b="0" dirty="0" smtClean="0">
                <a:solidFill>
                  <a:schemeClr val="tx1"/>
                </a:solidFill>
                <a:latin typeface="Book Antiqua" panose="02040602050305030304" pitchFamily="18" charset="0"/>
              </a:rPr>
              <a:t> &amp; </a:t>
            </a:r>
            <a:r>
              <a:rPr lang="en-GB" sz="2000" b="0" dirty="0">
                <a:solidFill>
                  <a:schemeClr val="tx1"/>
                </a:solidFill>
                <a:latin typeface="Book Antiqua" panose="02040602050305030304" pitchFamily="18" charset="0"/>
              </a:rPr>
              <a:t>Starbuck 2007</a:t>
            </a:r>
            <a:r>
              <a:rPr lang="en-GB" sz="2000" b="0" dirty="0" smtClean="0">
                <a:solidFill>
                  <a:schemeClr val="tx1"/>
                </a:solidFill>
                <a:latin typeface="Book Antiqua" panose="02040602050305030304" pitchFamily="18" charset="0"/>
              </a:rPr>
              <a:t>); </a:t>
            </a:r>
          </a:p>
          <a:p>
            <a:pPr marL="342900" indent="-342900">
              <a:lnSpc>
                <a:spcPct val="100000"/>
              </a:lnSpc>
              <a:spcAft>
                <a:spcPts val="0"/>
              </a:spcAft>
              <a:buFont typeface="Arial" panose="020B0604020202020204" pitchFamily="34" charset="0"/>
              <a:buChar char="•"/>
            </a:pPr>
            <a:r>
              <a:rPr lang="en-GB" sz="2000" b="0" dirty="0">
                <a:solidFill>
                  <a:schemeClr val="tx1"/>
                </a:solidFill>
                <a:latin typeface="Book Antiqua" panose="02040602050305030304" pitchFamily="18" charset="0"/>
              </a:rPr>
              <a:t>Operating close to the limit has </a:t>
            </a:r>
            <a:r>
              <a:rPr lang="en-GB" sz="2000" b="0" dirty="0" smtClean="0">
                <a:solidFill>
                  <a:schemeClr val="tx1"/>
                </a:solidFill>
                <a:latin typeface="Book Antiqua" panose="02040602050305030304" pitchFamily="18" charset="0"/>
              </a:rPr>
              <a:t>benefits, for instance in terms of </a:t>
            </a:r>
            <a:r>
              <a:rPr lang="en-GB" sz="2000" b="0" dirty="0">
                <a:solidFill>
                  <a:schemeClr val="tx1"/>
                </a:solidFill>
                <a:latin typeface="Book Antiqua" panose="02040602050305030304" pitchFamily="18" charset="0"/>
              </a:rPr>
              <a:t>discovery, </a:t>
            </a:r>
            <a:r>
              <a:rPr lang="en-GB" sz="2000" b="0" dirty="0" smtClean="0">
                <a:solidFill>
                  <a:schemeClr val="tx1"/>
                </a:solidFill>
                <a:latin typeface="Book Antiqua" panose="02040602050305030304" pitchFamily="18" charset="0"/>
              </a:rPr>
              <a:t>learning, </a:t>
            </a:r>
            <a:r>
              <a:rPr lang="en-GB" sz="2000" b="0" dirty="0">
                <a:solidFill>
                  <a:schemeClr val="tx1"/>
                </a:solidFill>
                <a:latin typeface="Book Antiqua" panose="02040602050305030304" pitchFamily="18" charset="0"/>
              </a:rPr>
              <a:t>capability development </a:t>
            </a:r>
            <a:r>
              <a:rPr lang="en-GB" sz="2000" b="0" dirty="0" smtClean="0">
                <a:solidFill>
                  <a:schemeClr val="tx1"/>
                </a:solidFill>
                <a:latin typeface="Book Antiqua" panose="02040602050305030304" pitchFamily="18" charset="0"/>
              </a:rPr>
              <a:t>etc.;</a:t>
            </a:r>
            <a:endParaRPr lang="en-GB" sz="2000" b="0" dirty="0">
              <a:solidFill>
                <a:schemeClr val="tx1"/>
              </a:solidFill>
              <a:latin typeface="Book Antiqua" panose="02040602050305030304" pitchFamily="18" charset="0"/>
            </a:endParaRPr>
          </a:p>
          <a:p>
            <a:pPr marL="342900" indent="-342900">
              <a:lnSpc>
                <a:spcPct val="100000"/>
              </a:lnSpc>
              <a:spcAft>
                <a:spcPts val="0"/>
              </a:spcAft>
              <a:buFont typeface="Arial" panose="020B0604020202020204" pitchFamily="34" charset="0"/>
              <a:buChar char="•"/>
            </a:pPr>
            <a:r>
              <a:rPr lang="en-GB" sz="2000" b="0" dirty="0">
                <a:solidFill>
                  <a:schemeClr val="tx1"/>
                </a:solidFill>
                <a:latin typeface="Book Antiqua" panose="02040602050305030304" pitchFamily="18" charset="0"/>
              </a:rPr>
              <a:t>Always staying within limits may </a:t>
            </a:r>
            <a:r>
              <a:rPr lang="en-GB" sz="2000" b="0" dirty="0" smtClean="0">
                <a:solidFill>
                  <a:schemeClr val="tx1"/>
                </a:solidFill>
                <a:latin typeface="Book Antiqua" panose="02040602050305030304" pitchFamily="18" charset="0"/>
              </a:rPr>
              <a:t>carry </a:t>
            </a:r>
            <a:r>
              <a:rPr lang="en-GB" sz="2000" b="0" dirty="0">
                <a:solidFill>
                  <a:schemeClr val="tx1"/>
                </a:solidFill>
                <a:latin typeface="Book Antiqua" panose="02040602050305030304" pitchFamily="18" charset="0"/>
              </a:rPr>
              <a:t>subtle </a:t>
            </a:r>
            <a:r>
              <a:rPr lang="en-GB" sz="2000" b="0" dirty="0" smtClean="0">
                <a:solidFill>
                  <a:schemeClr val="tx1"/>
                </a:solidFill>
                <a:latin typeface="Book Antiqua" panose="02040602050305030304" pitchFamily="18" charset="0"/>
              </a:rPr>
              <a:t>costs</a:t>
            </a:r>
            <a:r>
              <a:rPr lang="en-GB" sz="2000" b="0" dirty="0">
                <a:solidFill>
                  <a:schemeClr val="tx1"/>
                </a:solidFill>
                <a:latin typeface="Book Antiqua" panose="02040602050305030304" pitchFamily="18" charset="0"/>
              </a:rPr>
              <a:t>;</a:t>
            </a:r>
            <a:endParaRPr lang="en-GB" sz="2000" b="0" dirty="0" smtClean="0">
              <a:solidFill>
                <a:schemeClr val="tx1"/>
              </a:solidFill>
              <a:latin typeface="Book Antiqua" panose="02040602050305030304" pitchFamily="18" charset="0"/>
            </a:endParaRPr>
          </a:p>
          <a:p>
            <a:pPr marL="342900" indent="-342900">
              <a:lnSpc>
                <a:spcPct val="100000"/>
              </a:lnSpc>
              <a:spcAft>
                <a:spcPts val="0"/>
              </a:spcAft>
              <a:buFont typeface="Arial" panose="020B0604020202020204" pitchFamily="34" charset="0"/>
              <a:buChar char="•"/>
            </a:pPr>
            <a:r>
              <a:rPr lang="en-GB" sz="2000" b="0" dirty="0" smtClean="0">
                <a:solidFill>
                  <a:schemeClr val="tx1"/>
                </a:solidFill>
                <a:latin typeface="Book Antiqua" panose="02040602050305030304" pitchFamily="18" charset="0"/>
              </a:rPr>
              <a:t>Operators have to develop their </a:t>
            </a:r>
            <a:r>
              <a:rPr lang="en-GB" sz="2000" b="0" dirty="0">
                <a:solidFill>
                  <a:schemeClr val="tx1"/>
                </a:solidFill>
                <a:latin typeface="Book Antiqua" panose="02040602050305030304" pitchFamily="18" charset="0"/>
              </a:rPr>
              <a:t>capability to respond to unusual </a:t>
            </a:r>
            <a:r>
              <a:rPr lang="en-GB" sz="2000" b="0" dirty="0" smtClean="0">
                <a:solidFill>
                  <a:schemeClr val="tx1"/>
                </a:solidFill>
                <a:latin typeface="Book Antiqua" panose="02040602050305030304" pitchFamily="18" charset="0"/>
              </a:rPr>
              <a:t>situations – i.e., they have to expand their endogenous limits (Oliver et al., 2017, 2019).</a:t>
            </a:r>
            <a:endParaRPr lang="en-GB" sz="2000" b="0" dirty="0">
              <a:solidFill>
                <a:schemeClr val="tx1"/>
              </a:solidFill>
              <a:latin typeface="Book Antiqua" panose="02040602050305030304" pitchFamily="18" charset="0"/>
            </a:endParaRPr>
          </a:p>
          <a:p>
            <a:pPr marL="0" indent="0" algn="ctr">
              <a:lnSpc>
                <a:spcPct val="100000"/>
              </a:lnSpc>
              <a:spcAft>
                <a:spcPts val="0"/>
              </a:spcAft>
              <a:buNone/>
            </a:pPr>
            <a:endParaRPr lang="en-GB" sz="2000" b="0" dirty="0" smtClean="0">
              <a:solidFill>
                <a:schemeClr val="tx1"/>
              </a:solidFill>
              <a:latin typeface="Book Antiqua" panose="02040602050305030304" pitchFamily="18" charset="0"/>
            </a:endParaRPr>
          </a:p>
          <a:p>
            <a:pPr marL="0" indent="0" algn="ctr">
              <a:lnSpc>
                <a:spcPct val="100000"/>
              </a:lnSpc>
              <a:spcAft>
                <a:spcPts val="0"/>
              </a:spcAft>
              <a:buNone/>
            </a:pPr>
            <a:endParaRPr lang="en-GB" sz="2000"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519760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a:spLocks noGrp="1"/>
          </p:cNvSpPr>
          <p:nvPr>
            <p:ph idx="1"/>
          </p:nvPr>
        </p:nvSpPr>
        <p:spPr>
          <a:xfrm>
            <a:off x="745605" y="2845321"/>
            <a:ext cx="11305256" cy="3600400"/>
          </a:xfrm>
        </p:spPr>
        <p:txBody>
          <a:bodyPr>
            <a:noAutofit/>
          </a:bodyPr>
          <a:lstStyle/>
          <a:p>
            <a:pPr algn="ctr">
              <a:lnSpc>
                <a:spcPct val="100000"/>
              </a:lnSpc>
              <a:spcAft>
                <a:spcPts val="0"/>
              </a:spcAft>
            </a:pPr>
            <a:r>
              <a:rPr lang="en-GB" sz="2000" dirty="0">
                <a:solidFill>
                  <a:schemeClr val="tx1"/>
                </a:solidFill>
                <a:latin typeface="Book Antiqua" panose="02040602050305030304" pitchFamily="18" charset="0"/>
              </a:rPr>
              <a:t>Pervasive use of exogenous limits to control </a:t>
            </a:r>
            <a:r>
              <a:rPr lang="en-GB" sz="2000" dirty="0" smtClean="0">
                <a:solidFill>
                  <a:schemeClr val="tx1"/>
                </a:solidFill>
                <a:latin typeface="Book Antiqua" panose="02040602050305030304" pitchFamily="18" charset="0"/>
              </a:rPr>
              <a:t>variety and reduce uncertainty </a:t>
            </a:r>
            <a:r>
              <a:rPr lang="en-GB" sz="2000" dirty="0">
                <a:solidFill>
                  <a:schemeClr val="tx1"/>
                </a:solidFill>
                <a:latin typeface="Book Antiqua" panose="02040602050305030304" pitchFamily="18" charset="0"/>
              </a:rPr>
              <a:t>leads to an erosion of the capabilities to deal with </a:t>
            </a:r>
            <a:r>
              <a:rPr lang="en-GB" sz="2000" dirty="0" smtClean="0">
                <a:solidFill>
                  <a:schemeClr val="tx1"/>
                </a:solidFill>
                <a:latin typeface="Book Antiqua" panose="02040602050305030304" pitchFamily="18" charset="0"/>
              </a:rPr>
              <a:t>variety and uncertainty.</a:t>
            </a:r>
            <a:endParaRPr lang="en-GB" sz="2000" dirty="0">
              <a:solidFill>
                <a:schemeClr val="tx1"/>
              </a:solidFill>
              <a:latin typeface="Book Antiqua" panose="02040602050305030304" pitchFamily="18" charset="0"/>
            </a:endParaRPr>
          </a:p>
          <a:p>
            <a:pPr marL="342900" indent="-342900">
              <a:lnSpc>
                <a:spcPct val="100000"/>
              </a:lnSpc>
              <a:spcAft>
                <a:spcPts val="0"/>
              </a:spcAft>
              <a:buFont typeface="Arial" panose="020B0604020202020204" pitchFamily="34" charset="0"/>
              <a:buChar char="•"/>
            </a:pPr>
            <a:endParaRPr lang="en-GB" sz="2000" b="0" dirty="0" smtClean="0">
              <a:solidFill>
                <a:schemeClr val="tx1"/>
              </a:solidFill>
              <a:latin typeface="Book Antiqua" panose="02040602050305030304" pitchFamily="18" charset="0"/>
            </a:endParaRPr>
          </a:p>
          <a:p>
            <a:pPr>
              <a:lnSpc>
                <a:spcPct val="100000"/>
              </a:lnSpc>
              <a:spcAft>
                <a:spcPts val="0"/>
              </a:spcAft>
            </a:pPr>
            <a:endParaRPr lang="en-GB" sz="2000" b="0" dirty="0" smtClean="0">
              <a:solidFill>
                <a:schemeClr val="tx1"/>
              </a:solidFill>
              <a:latin typeface="Book Antiqua" panose="02040602050305030304" pitchFamily="18" charset="0"/>
            </a:endParaRPr>
          </a:p>
          <a:p>
            <a:pPr>
              <a:lnSpc>
                <a:spcPct val="100000"/>
              </a:lnSpc>
              <a:spcAft>
                <a:spcPts val="0"/>
              </a:spcAft>
            </a:pPr>
            <a:endParaRPr lang="en-GB" b="0" dirty="0">
              <a:solidFill>
                <a:schemeClr val="tx1"/>
              </a:solidFill>
              <a:latin typeface="Book Antiqua" panose="02040602050305030304" pitchFamily="18" charset="0"/>
            </a:endParaRPr>
          </a:p>
          <a:p>
            <a:pPr marL="342900" lvl="2" indent="-342900">
              <a:lnSpc>
                <a:spcPct val="100000"/>
              </a:lnSpc>
              <a:spcAft>
                <a:spcPts val="0"/>
              </a:spcAft>
              <a:buFont typeface="Arial" panose="020B0604020202020204" pitchFamily="34" charset="0"/>
              <a:buChar char="•"/>
            </a:pPr>
            <a:r>
              <a:rPr lang="en-GB" sz="2000" b="0" dirty="0">
                <a:solidFill>
                  <a:schemeClr val="tx1"/>
                </a:solidFill>
                <a:latin typeface="Book Antiqua" panose="02040602050305030304" pitchFamily="18" charset="0"/>
              </a:rPr>
              <a:t>There are risks when </a:t>
            </a:r>
            <a:r>
              <a:rPr lang="en-GB" sz="2000" b="0" dirty="0" smtClean="0">
                <a:solidFill>
                  <a:schemeClr val="tx1"/>
                </a:solidFill>
                <a:latin typeface="Book Antiqua" panose="02040602050305030304" pitchFamily="18" charset="0"/>
              </a:rPr>
              <a:t>operators </a:t>
            </a:r>
            <a:r>
              <a:rPr lang="en-GB" sz="2000" b="0" dirty="0">
                <a:solidFill>
                  <a:schemeClr val="tx1"/>
                </a:solidFill>
                <a:latin typeface="Book Antiqua" panose="02040602050305030304" pitchFamily="18" charset="0"/>
              </a:rPr>
              <a:t>and decision-makers have not been exposed to the full range of behaviour of the systems that they manage</a:t>
            </a:r>
            <a:r>
              <a:rPr lang="en-GB" sz="2000" b="0" dirty="0" smtClean="0">
                <a:solidFill>
                  <a:schemeClr val="tx1"/>
                </a:solidFill>
                <a:latin typeface="Book Antiqua" panose="02040602050305030304" pitchFamily="18" charset="0"/>
              </a:rPr>
              <a:t>;</a:t>
            </a:r>
          </a:p>
          <a:p>
            <a:pPr>
              <a:lnSpc>
                <a:spcPct val="100000"/>
              </a:lnSpc>
              <a:spcAft>
                <a:spcPts val="0"/>
              </a:spcAft>
            </a:pPr>
            <a:endParaRPr lang="en-GB" b="0" dirty="0">
              <a:solidFill>
                <a:schemeClr val="tx1"/>
              </a:solidFill>
              <a:latin typeface="Book Antiqua" panose="02040602050305030304" pitchFamily="18" charset="0"/>
            </a:endParaRPr>
          </a:p>
          <a:p>
            <a:pPr marL="342900" indent="-342900">
              <a:lnSpc>
                <a:spcPct val="100000"/>
              </a:lnSpc>
              <a:spcAft>
                <a:spcPts val="0"/>
              </a:spcAft>
              <a:buFont typeface="Arial" panose="020B0604020202020204" pitchFamily="34" charset="0"/>
              <a:buChar char="•"/>
            </a:pPr>
            <a:r>
              <a:rPr lang="en-GB" sz="2000" b="0" dirty="0">
                <a:solidFill>
                  <a:schemeClr val="tx1"/>
                </a:solidFill>
                <a:latin typeface="Book Antiqua" panose="02040602050305030304" pitchFamily="18" charset="0"/>
              </a:rPr>
              <a:t>We can expect to see less frequent but bigger and even more incomprehensible catastrophes. </a:t>
            </a:r>
          </a:p>
        </p:txBody>
      </p:sp>
      <p:sp>
        <p:nvSpPr>
          <p:cNvPr id="7" name="Title 1"/>
          <p:cNvSpPr>
            <a:spLocks noGrp="1"/>
          </p:cNvSpPr>
          <p:nvPr>
            <p:ph type="title"/>
          </p:nvPr>
        </p:nvSpPr>
        <p:spPr>
          <a:xfrm>
            <a:off x="558707" y="829097"/>
            <a:ext cx="8395809" cy="646788"/>
          </a:xfrm>
        </p:spPr>
        <p:txBody>
          <a:bodyPr/>
          <a:lstStyle/>
          <a:p>
            <a:r>
              <a:rPr lang="en-US" sz="4000" dirty="0" smtClean="0">
                <a:latin typeface="Book Antiqua" panose="02040602050305030304" pitchFamily="18" charset="0"/>
              </a:rPr>
              <a:t>The role of organizational limits in managing </a:t>
            </a:r>
            <a:r>
              <a:rPr lang="en-US" sz="4000" dirty="0">
                <a:latin typeface="Book Antiqua" panose="02040602050305030304" pitchFamily="18" charset="0"/>
              </a:rPr>
              <a:t>uncertainty (cont.) </a:t>
            </a:r>
          </a:p>
        </p:txBody>
      </p:sp>
    </p:spTree>
    <p:extLst>
      <p:ext uri="{BB962C8B-B14F-4D97-AF65-F5344CB8AC3E}">
        <p14:creationId xmlns:p14="http://schemas.microsoft.com/office/powerpoint/2010/main" val="2873362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53">
      <a:dk1>
        <a:srgbClr val="002251"/>
      </a:dk1>
      <a:lt1>
        <a:sysClr val="window" lastClr="FFFFFF"/>
      </a:lt1>
      <a:dk2>
        <a:srgbClr val="000000"/>
      </a:dk2>
      <a:lt2>
        <a:srgbClr val="E7E8E8"/>
      </a:lt2>
      <a:accent1>
        <a:srgbClr val="002251"/>
      </a:accent1>
      <a:accent2>
        <a:srgbClr val="E0003F"/>
      </a:accent2>
      <a:accent3>
        <a:srgbClr val="8D9600"/>
      </a:accent3>
      <a:accent4>
        <a:srgbClr val="D65811"/>
      </a:accent4>
      <a:accent5>
        <a:srgbClr val="41B9D6"/>
      </a:accent5>
      <a:accent6>
        <a:srgbClr val="F9A900"/>
      </a:accent6>
      <a:hlink>
        <a:srgbClr val="41B9D6"/>
      </a:hlink>
      <a:folHlink>
        <a:srgbClr val="E0003F"/>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effectLst/>
      </a:spPr>
      <a:bodyPr lIns="0" rIns="0" rtlCol="0" anchor="ctr" anchorCtr="1"/>
      <a:lstStyle>
        <a:defPPr algn="ctr">
          <a:defRPr sz="1250" cap="all" dirty="0" smtClean="0">
            <a:solidFill>
              <a:schemeClr val="tx1"/>
            </a:solidFill>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nchor="ctr" anchorCtr="1">
        <a:noAutofit/>
      </a:bodyPr>
      <a:lstStyle>
        <a:defPPr>
          <a:defRPr sz="1200" b="1" dirty="0" smtClean="0"/>
        </a:defPPr>
      </a:lstStyle>
    </a:txDef>
  </a:objectDefaults>
  <a:extraClrSchemeLst/>
  <a:extLst>
    <a:ext uri="{05A4C25C-085E-4340-85A3-A5531E510DB2}">
      <thm15:themeFamily xmlns:thm15="http://schemas.microsoft.com/office/thememl/2012/main" name="Presentation2" id="{BE53C238-5C75-4AC9-998D-A615FCA431D2}" vid="{24298306-6AD9-4B89-90F2-E55DEBECDBA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template2</Template>
  <TotalTime>8482</TotalTime>
  <Words>1099</Words>
  <Application>Microsoft Office PowerPoint</Application>
  <PresentationFormat>Custom</PresentationFormat>
  <Paragraphs>128</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Book Antiqua</vt:lpstr>
      <vt:lpstr>Calibri</vt:lpstr>
      <vt:lpstr>Wingdings</vt:lpstr>
      <vt:lpstr>Office Theme</vt:lpstr>
      <vt:lpstr>PowerPoint Presentation</vt:lpstr>
      <vt:lpstr>Some ideas to be covered    </vt:lpstr>
      <vt:lpstr>What are limits?    </vt:lpstr>
      <vt:lpstr>What are organizational limits?    </vt:lpstr>
      <vt:lpstr>Organizational limits and accidents    </vt:lpstr>
      <vt:lpstr>Organizational limits and accidents (cont.)    </vt:lpstr>
      <vt:lpstr>Organizational limits and accidents (cont.)    </vt:lpstr>
      <vt:lpstr>The role of organizational limits in managing uncertainty </vt:lpstr>
      <vt:lpstr>The role of organizational limits in managing uncertainty (cont.) </vt:lpstr>
      <vt:lpstr>PowerPoint Presentation</vt:lpstr>
      <vt:lpstr>PowerPoint Presentation</vt:lpstr>
    </vt:vector>
  </TitlesOfParts>
  <Company>University of Edinburgh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Blank Slide</dc:title>
  <dc:creator>POTOCNIK Kristina</dc:creator>
  <cp:lastModifiedBy>Kristina Potocnik</cp:lastModifiedBy>
  <cp:revision>448</cp:revision>
  <cp:lastPrinted>2023-06-09T14:10:15Z</cp:lastPrinted>
  <dcterms:created xsi:type="dcterms:W3CDTF">2016-11-18T13:16:34Z</dcterms:created>
  <dcterms:modified xsi:type="dcterms:W3CDTF">2023-06-14T09:42:23Z</dcterms:modified>
</cp:coreProperties>
</file>