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4"/>
    <p:sldMasterId id="2147483745" r:id="rId5"/>
    <p:sldMasterId id="2147483748" r:id="rId6"/>
  </p:sldMasterIdLst>
  <p:notesMasterIdLst>
    <p:notesMasterId r:id="rId27"/>
  </p:notesMasterIdLst>
  <p:handoutMasterIdLst>
    <p:handoutMasterId r:id="rId28"/>
  </p:handoutMasterIdLst>
  <p:sldIdLst>
    <p:sldId id="263" r:id="rId7"/>
    <p:sldId id="319" r:id="rId8"/>
    <p:sldId id="320" r:id="rId9"/>
    <p:sldId id="321" r:id="rId10"/>
    <p:sldId id="275" r:id="rId11"/>
    <p:sldId id="310" r:id="rId12"/>
    <p:sldId id="300" r:id="rId13"/>
    <p:sldId id="297" r:id="rId14"/>
    <p:sldId id="298" r:id="rId15"/>
    <p:sldId id="306" r:id="rId16"/>
    <p:sldId id="304" r:id="rId17"/>
    <p:sldId id="323" r:id="rId18"/>
    <p:sldId id="301" r:id="rId19"/>
    <p:sldId id="322" r:id="rId20"/>
    <p:sldId id="291" r:id="rId21"/>
    <p:sldId id="282" r:id="rId22"/>
    <p:sldId id="302" r:id="rId23"/>
    <p:sldId id="264" r:id="rId24"/>
    <p:sldId id="305" r:id="rId25"/>
    <p:sldId id="292" r:id="rId26"/>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17" userDrawn="1">
          <p15:clr>
            <a:srgbClr val="A4A3A4"/>
          </p15:clr>
        </p15:guide>
        <p15:guide id="2" pos="5647" userDrawn="1">
          <p15:clr>
            <a:srgbClr val="A4A3A4"/>
          </p15:clr>
        </p15:guide>
        <p15:guide id="3" orient="horz" pos="391" userDrawn="1">
          <p15:clr>
            <a:srgbClr val="A4A3A4"/>
          </p15:clr>
        </p15:guide>
        <p15:guide id="4" orient="horz" pos="73" userDrawn="1">
          <p15:clr>
            <a:srgbClr val="A4A3A4"/>
          </p15:clr>
        </p15:guide>
        <p15:guide id="5" pos="433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06D"/>
    <a:srgbClr val="0099C4"/>
    <a:srgbClr val="2F444E"/>
    <a:srgbClr val="354248"/>
    <a:srgbClr val="091932"/>
    <a:srgbClr val="344248"/>
    <a:srgbClr val="384A50"/>
    <a:srgbClr val="633E88"/>
    <a:srgbClr val="27376F"/>
    <a:srgbClr val="E400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8009" autoAdjust="0"/>
    <p:restoredTop sz="86501" autoAdjust="0"/>
  </p:normalViewPr>
  <p:slideViewPr>
    <p:cSldViewPr>
      <p:cViewPr varScale="1">
        <p:scale>
          <a:sx n="114" d="100"/>
          <a:sy n="114" d="100"/>
        </p:scale>
        <p:origin x="1386" y="102"/>
      </p:cViewPr>
      <p:guideLst>
        <p:guide orient="horz" pos="1117"/>
        <p:guide pos="5647"/>
        <p:guide orient="horz" pos="391"/>
        <p:guide orient="horz" pos="73"/>
        <p:guide pos="4332"/>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624"/>
    </p:cViewPr>
  </p:sorterViewPr>
  <p:notesViewPr>
    <p:cSldViewPr>
      <p:cViewPr varScale="1">
        <p:scale>
          <a:sx n="74" d="100"/>
          <a:sy n="74" d="100"/>
        </p:scale>
        <p:origin x="2124"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lin Pilbeam" userId="936750c3-20d3-48a4-b27f-4e774c6e0a5f" providerId="ADAL" clId="{1E04AEFC-8D1C-41D9-97B8-766EA845E7B9}"/>
    <pc:docChg chg="delSld modSld sldOrd">
      <pc:chgData name="Colin Pilbeam" userId="936750c3-20d3-48a4-b27f-4e774c6e0a5f" providerId="ADAL" clId="{1E04AEFC-8D1C-41D9-97B8-766EA845E7B9}" dt="2023-06-09T15:24:15.664" v="2" actId="47"/>
      <pc:docMkLst>
        <pc:docMk/>
      </pc:docMkLst>
      <pc:sldChg chg="del">
        <pc:chgData name="Colin Pilbeam" userId="936750c3-20d3-48a4-b27f-4e774c6e0a5f" providerId="ADAL" clId="{1E04AEFC-8D1C-41D9-97B8-766EA845E7B9}" dt="2023-06-09T15:24:15.664" v="2" actId="47"/>
        <pc:sldMkLst>
          <pc:docMk/>
          <pc:sldMk cId="590074427" sldId="285"/>
        </pc:sldMkLst>
      </pc:sldChg>
      <pc:sldChg chg="del ord">
        <pc:chgData name="Colin Pilbeam" userId="936750c3-20d3-48a4-b27f-4e774c6e0a5f" providerId="ADAL" clId="{1E04AEFC-8D1C-41D9-97B8-766EA845E7B9}" dt="2023-06-09T15:24:15.664" v="2" actId="47"/>
        <pc:sldMkLst>
          <pc:docMk/>
          <pc:sldMk cId="378407490" sldId="307"/>
        </pc:sldMkLst>
      </pc:sldChg>
      <pc:sldChg chg="del">
        <pc:chgData name="Colin Pilbeam" userId="936750c3-20d3-48a4-b27f-4e774c6e0a5f" providerId="ADAL" clId="{1E04AEFC-8D1C-41D9-97B8-766EA845E7B9}" dt="2023-06-09T15:24:15.664" v="2" actId="47"/>
        <pc:sldMkLst>
          <pc:docMk/>
          <pc:sldMk cId="819932556" sldId="312"/>
        </pc:sldMkLst>
      </pc:sldChg>
      <pc:sldChg chg="del">
        <pc:chgData name="Colin Pilbeam" userId="936750c3-20d3-48a4-b27f-4e774c6e0a5f" providerId="ADAL" clId="{1E04AEFC-8D1C-41D9-97B8-766EA845E7B9}" dt="2023-06-09T15:24:15.664" v="2" actId="47"/>
        <pc:sldMkLst>
          <pc:docMk/>
          <pc:sldMk cId="3470171096" sldId="313"/>
        </pc:sldMkLst>
      </pc:sldChg>
      <pc:sldChg chg="del">
        <pc:chgData name="Colin Pilbeam" userId="936750c3-20d3-48a4-b27f-4e774c6e0a5f" providerId="ADAL" clId="{1E04AEFC-8D1C-41D9-97B8-766EA845E7B9}" dt="2023-06-09T15:24:15.664" v="2" actId="47"/>
        <pc:sldMkLst>
          <pc:docMk/>
          <pc:sldMk cId="3163931142" sldId="314"/>
        </pc:sldMkLst>
      </pc:sldChg>
      <pc:sldChg chg="del">
        <pc:chgData name="Colin Pilbeam" userId="936750c3-20d3-48a4-b27f-4e774c6e0a5f" providerId="ADAL" clId="{1E04AEFC-8D1C-41D9-97B8-766EA845E7B9}" dt="2023-06-09T15:24:15.664" v="2" actId="47"/>
        <pc:sldMkLst>
          <pc:docMk/>
          <pc:sldMk cId="1873135442" sldId="315"/>
        </pc:sldMkLst>
      </pc:sldChg>
      <pc:sldChg chg="del">
        <pc:chgData name="Colin Pilbeam" userId="936750c3-20d3-48a4-b27f-4e774c6e0a5f" providerId="ADAL" clId="{1E04AEFC-8D1C-41D9-97B8-766EA845E7B9}" dt="2023-06-09T15:24:15.664" v="2" actId="47"/>
        <pc:sldMkLst>
          <pc:docMk/>
          <pc:sldMk cId="1837691127" sldId="316"/>
        </pc:sldMkLst>
      </pc:sldChg>
      <pc:sldChg chg="del">
        <pc:chgData name="Colin Pilbeam" userId="936750c3-20d3-48a4-b27f-4e774c6e0a5f" providerId="ADAL" clId="{1E04AEFC-8D1C-41D9-97B8-766EA845E7B9}" dt="2023-06-09T15:24:15.664" v="2" actId="47"/>
        <pc:sldMkLst>
          <pc:docMk/>
          <pc:sldMk cId="1663086280" sldId="317"/>
        </pc:sldMkLst>
      </pc:sldChg>
      <pc:sldChg chg="del">
        <pc:chgData name="Colin Pilbeam" userId="936750c3-20d3-48a4-b27f-4e774c6e0a5f" providerId="ADAL" clId="{1E04AEFC-8D1C-41D9-97B8-766EA845E7B9}" dt="2023-06-09T15:24:15.664" v="2" actId="47"/>
        <pc:sldMkLst>
          <pc:docMk/>
          <pc:sldMk cId="3306893818" sldId="318"/>
        </pc:sldMkLst>
      </pc:sldChg>
      <pc:sldChg chg="del">
        <pc:chgData name="Colin Pilbeam" userId="936750c3-20d3-48a4-b27f-4e774c6e0a5f" providerId="ADAL" clId="{1E04AEFC-8D1C-41D9-97B8-766EA845E7B9}" dt="2023-06-09T15:24:15.664" v="2" actId="47"/>
        <pc:sldMkLst>
          <pc:docMk/>
          <pc:sldMk cId="1658644651" sldId="324"/>
        </pc:sldMkLst>
      </pc:sldChg>
      <pc:sldMasterChg chg="delSldLayout">
        <pc:chgData name="Colin Pilbeam" userId="936750c3-20d3-48a4-b27f-4e774c6e0a5f" providerId="ADAL" clId="{1E04AEFC-8D1C-41D9-97B8-766EA845E7B9}" dt="2023-06-09T15:24:15.664" v="2" actId="47"/>
        <pc:sldMasterMkLst>
          <pc:docMk/>
          <pc:sldMasterMk cId="1940673710" sldId="2147483745"/>
        </pc:sldMasterMkLst>
        <pc:sldLayoutChg chg="del">
          <pc:chgData name="Colin Pilbeam" userId="936750c3-20d3-48a4-b27f-4e774c6e0a5f" providerId="ADAL" clId="{1E04AEFC-8D1C-41D9-97B8-766EA845E7B9}" dt="2023-06-09T15:24:15.664" v="2" actId="47"/>
          <pc:sldLayoutMkLst>
            <pc:docMk/>
            <pc:sldMasterMk cId="1940673710" sldId="2147483745"/>
            <pc:sldLayoutMk cId="4164981732" sldId="2147483753"/>
          </pc:sldLayoutMkLst>
        </pc:sldLayoutChg>
        <pc:sldLayoutChg chg="del">
          <pc:chgData name="Colin Pilbeam" userId="936750c3-20d3-48a4-b27f-4e774c6e0a5f" providerId="ADAL" clId="{1E04AEFC-8D1C-41D9-97B8-766EA845E7B9}" dt="2023-06-09T15:24:15.664" v="2" actId="47"/>
          <pc:sldLayoutMkLst>
            <pc:docMk/>
            <pc:sldMasterMk cId="1940673710" sldId="2147483745"/>
            <pc:sldLayoutMk cId="2005903578" sldId="2147483755"/>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dirty="0">
              <a:latin typeface="Arial" charset="0"/>
              <a:ea typeface="Arial" charset="0"/>
              <a:cs typeface="Arial" charset="0"/>
            </a:endParaRPr>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96F8EA1D-728A-4E5F-9A4B-D1A7FD31BCED}" type="datetimeFigureOut">
              <a:rPr lang="en-GB" smtClean="0">
                <a:latin typeface="Arial" charset="0"/>
                <a:ea typeface="Arial" charset="0"/>
                <a:cs typeface="Arial" charset="0"/>
              </a:rPr>
              <a:t>09/06/2023</a:t>
            </a:fld>
            <a:endParaRPr lang="en-GB" dirty="0">
              <a:latin typeface="Arial" charset="0"/>
              <a:ea typeface="Arial" charset="0"/>
              <a:cs typeface="Arial" charset="0"/>
            </a:endParaRPr>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dirty="0">
              <a:latin typeface="Arial" charset="0"/>
              <a:ea typeface="Arial" charset="0"/>
              <a:cs typeface="Arial" charset="0"/>
            </a:endParaRPr>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539A8912-DC56-4920-85F1-EA9817C1761F}" type="slidenum">
              <a:rPr lang="en-GB" smtClean="0">
                <a:latin typeface="Arial" charset="0"/>
                <a:ea typeface="Arial" charset="0"/>
                <a:cs typeface="Arial" charset="0"/>
              </a:rPr>
              <a:t>‹#›</a:t>
            </a:fld>
            <a:endParaRPr lang="en-GB" dirty="0">
              <a:latin typeface="Arial" charset="0"/>
              <a:ea typeface="Arial" charset="0"/>
              <a:cs typeface="Arial" charset="0"/>
            </a:endParaRPr>
          </a:p>
        </p:txBody>
      </p:sp>
    </p:spTree>
    <p:extLst>
      <p:ext uri="{BB962C8B-B14F-4D97-AF65-F5344CB8AC3E}">
        <p14:creationId xmlns:p14="http://schemas.microsoft.com/office/powerpoint/2010/main" val="6600248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463CE1C2-7DC9-FC47-9848-69281FD2BD18}" type="datetimeFigureOut">
              <a:rPr lang="en-US" smtClean="0"/>
              <a:t>6/9/2023</a:t>
            </a:fld>
            <a:endParaRPr lang="en-US"/>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3B11FC8D-FEAC-3A4D-B17B-284E661AD230}" type="slidenum">
              <a:rPr lang="en-US" smtClean="0"/>
              <a:t>‹#›</a:t>
            </a:fld>
            <a:endParaRPr lang="en-US"/>
          </a:p>
        </p:txBody>
      </p:sp>
    </p:spTree>
    <p:extLst>
      <p:ext uri="{BB962C8B-B14F-4D97-AF65-F5344CB8AC3E}">
        <p14:creationId xmlns:p14="http://schemas.microsoft.com/office/powerpoint/2010/main" val="818081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or Chapter Title">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3653898" y="1700460"/>
            <a:ext cx="4698522" cy="2160588"/>
          </a:xfrm>
          <a:prstGeom prst="rect">
            <a:avLst/>
          </a:prstGeom>
        </p:spPr>
        <p:txBody>
          <a:bodyPr anchor="ctr">
            <a:normAutofit/>
          </a:bodyPr>
          <a:lstStyle>
            <a:lvl1pPr marL="0" indent="0">
              <a:buNone/>
              <a:defRPr sz="2800" b="1" i="0">
                <a:solidFill>
                  <a:srgbClr val="0C406D"/>
                </a:solidFill>
                <a:latin typeface="Arial" charset="0"/>
                <a:ea typeface="Arial" charset="0"/>
                <a:cs typeface="Arial" charset="0"/>
              </a:defRPr>
            </a:lvl1pPr>
          </a:lstStyle>
          <a:p>
            <a:pPr lvl="0"/>
            <a:r>
              <a:rPr lang="en-GB" dirty="0"/>
              <a:t>Presentation or Chapter Title, Arial Bold 28pt</a:t>
            </a:r>
            <a:endParaRPr lang="en-US" dirty="0"/>
          </a:p>
        </p:txBody>
      </p:sp>
      <p:sp>
        <p:nvSpPr>
          <p:cNvPr id="11" name="Text Placeholder 8"/>
          <p:cNvSpPr>
            <a:spLocks noGrp="1"/>
          </p:cNvSpPr>
          <p:nvPr>
            <p:ph type="body" sz="quarter" idx="11" hasCustomPrompt="1"/>
          </p:nvPr>
        </p:nvSpPr>
        <p:spPr>
          <a:xfrm>
            <a:off x="3653898" y="4149080"/>
            <a:ext cx="4698522" cy="792088"/>
          </a:xfrm>
          <a:prstGeom prst="rect">
            <a:avLst/>
          </a:prstGeom>
        </p:spPr>
        <p:txBody>
          <a:bodyPr anchor="ctr">
            <a:normAutofit/>
          </a:bodyPr>
          <a:lstStyle>
            <a:lvl1pPr marL="0" indent="0">
              <a:buNone/>
              <a:defRPr sz="2000" b="1" i="0">
                <a:solidFill>
                  <a:srgbClr val="0099C4"/>
                </a:solidFill>
                <a:latin typeface="Arial" charset="0"/>
                <a:ea typeface="Arial" charset="0"/>
                <a:cs typeface="Arial" charset="0"/>
              </a:defRPr>
            </a:lvl1pPr>
          </a:lstStyle>
          <a:p>
            <a:pPr lvl="0"/>
            <a:r>
              <a:rPr lang="en-GB" dirty="0"/>
              <a:t>Presenter’s Name and Title, </a:t>
            </a:r>
            <a:br>
              <a:rPr lang="en-GB" dirty="0"/>
            </a:br>
            <a:r>
              <a:rPr lang="en-GB" dirty="0"/>
              <a:t>Arial Bold 20pt</a:t>
            </a:r>
            <a:endParaRPr lang="en-US" dirty="0"/>
          </a:p>
        </p:txBody>
      </p:sp>
      <p:sp>
        <p:nvSpPr>
          <p:cNvPr id="13" name="Text Placeholder 8"/>
          <p:cNvSpPr>
            <a:spLocks noGrp="1"/>
          </p:cNvSpPr>
          <p:nvPr>
            <p:ph type="body" sz="quarter" idx="12" hasCustomPrompt="1"/>
          </p:nvPr>
        </p:nvSpPr>
        <p:spPr>
          <a:xfrm>
            <a:off x="3655102" y="5229200"/>
            <a:ext cx="4698522" cy="504056"/>
          </a:xfrm>
          <a:prstGeom prst="rect">
            <a:avLst/>
          </a:prstGeom>
        </p:spPr>
        <p:txBody>
          <a:bodyPr anchor="ctr">
            <a:normAutofit/>
          </a:bodyPr>
          <a:lstStyle>
            <a:lvl1pPr marL="0" indent="0">
              <a:buNone/>
              <a:defRPr sz="1800" b="1" i="0">
                <a:solidFill>
                  <a:schemeClr val="tx1"/>
                </a:solidFill>
                <a:latin typeface="Arial" charset="0"/>
                <a:ea typeface="Arial" charset="0"/>
                <a:cs typeface="Arial" charset="0"/>
              </a:defRPr>
            </a:lvl1pPr>
          </a:lstStyle>
          <a:p>
            <a:pPr lvl="0"/>
            <a:r>
              <a:rPr lang="en-GB" dirty="0"/>
              <a:t>Date, Arial Bold 18pt</a:t>
            </a:r>
            <a:endParaRPr lang="en-US" dirty="0"/>
          </a:p>
        </p:txBody>
      </p:sp>
      <p:sp>
        <p:nvSpPr>
          <p:cNvPr id="5" name="Text Placeholder 17"/>
          <p:cNvSpPr txBox="1">
            <a:spLocks/>
          </p:cNvSpPr>
          <p:nvPr userDrawn="1"/>
        </p:nvSpPr>
        <p:spPr>
          <a:xfrm>
            <a:off x="3653898" y="6021288"/>
            <a:ext cx="4698522" cy="504056"/>
          </a:xfrm>
          <a:prstGeom prst="rect">
            <a:avLst/>
          </a:prstGeom>
        </p:spPr>
        <p:txBody>
          <a:bodyPr anchor="ctr"/>
          <a:lstStyle>
            <a:lvl1pPr marL="0" indent="0" algn="l" defTabSz="914400" rtl="0" eaLnBrk="1" latinLnBrk="0" hangingPunct="1">
              <a:spcBef>
                <a:spcPct val="20000"/>
              </a:spcBef>
              <a:buClr>
                <a:srgbClr val="00B0F0"/>
              </a:buClr>
              <a:buFont typeface="Arial" panose="020B0604020202020204" pitchFamily="34" charset="0"/>
              <a:buNone/>
              <a:defRPr sz="2200" b="1" kern="1200" baseline="0">
                <a:solidFill>
                  <a:srgbClr val="091932"/>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spcBef>
                <a:spcPct val="20000"/>
              </a:spcBef>
              <a:buClr>
                <a:srgbClr val="00B0F0"/>
              </a:buClr>
              <a:buFont typeface="Arial" charset="0"/>
              <a:buChar char="•"/>
              <a:defRPr sz="2000" kern="1200">
                <a:solidFill>
                  <a:srgbClr val="666666"/>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spcBef>
                <a:spcPct val="20000"/>
              </a:spcBef>
              <a:buClr>
                <a:srgbClr val="00B0F0"/>
              </a:buClr>
              <a:buFont typeface="Courier New" charset="0"/>
              <a:buChar char="o"/>
              <a:defRPr sz="2000" kern="1200">
                <a:solidFill>
                  <a:srgbClr val="666666"/>
                </a:solidFill>
                <a:latin typeface="Arial" panose="020B0604020202020204" pitchFamily="34" charset="0"/>
                <a:ea typeface="+mn-ea"/>
                <a:cs typeface="Arial" panose="020B0604020202020204" pitchFamily="34" charset="0"/>
              </a:defRPr>
            </a:lvl3pPr>
            <a:lvl4pPr marL="1714500" indent="-342900" algn="l" defTabSz="914400" rtl="0" eaLnBrk="1" latinLnBrk="0" hangingPunct="1">
              <a:spcBef>
                <a:spcPct val="20000"/>
              </a:spcBef>
              <a:buClr>
                <a:srgbClr val="00B0F0"/>
              </a:buClr>
              <a:buFont typeface="Wingdings" charset="2"/>
              <a:buChar char="§"/>
              <a:defRPr sz="2000" kern="1200">
                <a:solidFill>
                  <a:srgbClr val="666666"/>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spcBef>
                <a:spcPct val="20000"/>
              </a:spcBef>
              <a:buClr>
                <a:srgbClr val="00B0F0"/>
              </a:buClr>
              <a:buFont typeface=".HelveticaNeueDeskInterface-Regular" charset="0"/>
              <a:buChar char="-"/>
              <a:defRPr sz="2000" kern="1200">
                <a:solidFill>
                  <a:srgbClr val="6666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800" b="0" dirty="0" err="1"/>
              <a:t>www.cranfield.ac.uk</a:t>
            </a:r>
            <a:endParaRPr lang="en-GB" sz="1800" b="0" dirty="0"/>
          </a:p>
        </p:txBody>
      </p:sp>
      <p:pic>
        <p:nvPicPr>
          <p:cNvPr id="6" name="Picture 5"/>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702000" y="1517472"/>
            <a:ext cx="2556750" cy="2559600"/>
          </a:xfrm>
          <a:prstGeom prst="rect">
            <a:avLst/>
          </a:prstGeom>
        </p:spPr>
      </p:pic>
    </p:spTree>
    <p:extLst>
      <p:ext uri="{BB962C8B-B14F-4D97-AF65-F5344CB8AC3E}">
        <p14:creationId xmlns:p14="http://schemas.microsoft.com/office/powerpoint/2010/main" val="4146035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 Body copy">
    <p:spTree>
      <p:nvGrpSpPr>
        <p:cNvPr id="1" name=""/>
        <p:cNvGrpSpPr/>
        <p:nvPr/>
      </p:nvGrpSpPr>
      <p:grpSpPr>
        <a:xfrm>
          <a:off x="0" y="0"/>
          <a:ext cx="0" cy="0"/>
          <a:chOff x="0" y="0"/>
          <a:chExt cx="0" cy="0"/>
        </a:xfrm>
      </p:grpSpPr>
      <p:sp>
        <p:nvSpPr>
          <p:cNvPr id="5" name="Content Placeholder 2"/>
          <p:cNvSpPr>
            <a:spLocks noGrp="1"/>
          </p:cNvSpPr>
          <p:nvPr>
            <p:ph sz="quarter" idx="15"/>
          </p:nvPr>
        </p:nvSpPr>
        <p:spPr>
          <a:xfrm>
            <a:off x="306000" y="2348880"/>
            <a:ext cx="8532000" cy="3852000"/>
          </a:xfrm>
          <a:prstGeom prst="rect">
            <a:avLst/>
          </a:prstGeom>
          <a:noFill/>
          <a:ln>
            <a:noFill/>
          </a:ln>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Placeholder 1"/>
          <p:cNvSpPr>
            <a:spLocks noGrp="1"/>
          </p:cNvSpPr>
          <p:nvPr>
            <p:ph type="title" hasCustomPrompt="1"/>
          </p:nvPr>
        </p:nvSpPr>
        <p:spPr>
          <a:xfrm>
            <a:off x="306000" y="403200"/>
            <a:ext cx="8532000" cy="864000"/>
          </a:xfrm>
          <a:prstGeom prst="rect">
            <a:avLst/>
          </a:prstGeom>
        </p:spPr>
        <p:txBody>
          <a:bodyPr vert="horz" lIns="91440" tIns="45720" rIns="91440" bIns="45720" rtlCol="0" anchor="ctr">
            <a:normAutofit/>
          </a:bodyPr>
          <a:lstStyle>
            <a:lvl1pPr>
              <a:defRPr sz="2400"/>
            </a:lvl1pPr>
          </a:lstStyle>
          <a:p>
            <a:r>
              <a:rPr lang="en-US" dirty="0"/>
              <a:t>Slide Title, Arial Bold 24pt</a:t>
            </a:r>
            <a:endParaRPr lang="en-GB" dirty="0"/>
          </a:p>
        </p:txBody>
      </p:sp>
      <p:sp>
        <p:nvSpPr>
          <p:cNvPr id="13" name="Text Placeholder 2"/>
          <p:cNvSpPr>
            <a:spLocks noGrp="1"/>
          </p:cNvSpPr>
          <p:nvPr>
            <p:ph type="body" sz="quarter" idx="17" hasCustomPrompt="1"/>
          </p:nvPr>
        </p:nvSpPr>
        <p:spPr>
          <a:xfrm>
            <a:off x="306000" y="1412875"/>
            <a:ext cx="8532000" cy="792163"/>
          </a:xfrm>
          <a:prstGeom prst="rect">
            <a:avLst/>
          </a:prstGeom>
        </p:spPr>
        <p:txBody>
          <a:bodyPr anchor="ctr"/>
          <a:lstStyle>
            <a:lvl1pPr marL="0" indent="0">
              <a:lnSpc>
                <a:spcPct val="100000"/>
              </a:lnSpc>
              <a:buNone/>
              <a:defRPr sz="2200" b="1" baseline="0">
                <a:solidFill>
                  <a:srgbClr val="0099C4"/>
                </a:solidFill>
              </a:defRPr>
            </a:lvl1pPr>
            <a:lvl2pPr marL="342900" indent="0">
              <a:buNone/>
              <a:defRPr/>
            </a:lvl2pPr>
          </a:lstStyle>
          <a:p>
            <a:pPr lvl="0"/>
            <a:r>
              <a:rPr lang="en-GB" sz="2200" dirty="0"/>
              <a:t>Sub-header, Arial Bold 22pt</a:t>
            </a:r>
            <a:endParaRPr lang="en-GB" dirty="0"/>
          </a:p>
        </p:txBody>
      </p:sp>
    </p:spTree>
    <p:extLst>
      <p:ext uri="{BB962C8B-B14F-4D97-AF65-F5344CB8AC3E}">
        <p14:creationId xmlns:p14="http://schemas.microsoft.com/office/powerpoint/2010/main" val="97909435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 Body copy, Image">
    <p:spTree>
      <p:nvGrpSpPr>
        <p:cNvPr id="1" name=""/>
        <p:cNvGrpSpPr/>
        <p:nvPr/>
      </p:nvGrpSpPr>
      <p:grpSpPr>
        <a:xfrm>
          <a:off x="0" y="0"/>
          <a:ext cx="0" cy="0"/>
          <a:chOff x="0" y="0"/>
          <a:chExt cx="0" cy="0"/>
        </a:xfrm>
      </p:grpSpPr>
      <p:sp>
        <p:nvSpPr>
          <p:cNvPr id="8" name="Content Placeholder 2"/>
          <p:cNvSpPr>
            <a:spLocks noGrp="1"/>
          </p:cNvSpPr>
          <p:nvPr>
            <p:ph sz="quarter" idx="17" hasCustomPrompt="1"/>
          </p:nvPr>
        </p:nvSpPr>
        <p:spPr>
          <a:xfrm>
            <a:off x="5436394" y="1412777"/>
            <a:ext cx="3401616" cy="4788000"/>
          </a:xfrm>
          <a:prstGeom prst="rect">
            <a:avLst/>
          </a:prstGeom>
        </p:spPr>
        <p:txBody>
          <a:bodyPr/>
          <a:lstStyle>
            <a:lvl1pPr>
              <a:lnSpc>
                <a:spcPct val="100000"/>
              </a:lnSpc>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dirty="0"/>
              <a:t>Image/media area</a:t>
            </a:r>
          </a:p>
        </p:txBody>
      </p:sp>
      <p:sp>
        <p:nvSpPr>
          <p:cNvPr id="11" name="Content Placeholder 2"/>
          <p:cNvSpPr>
            <a:spLocks noGrp="1"/>
          </p:cNvSpPr>
          <p:nvPr>
            <p:ph sz="quarter" idx="15"/>
          </p:nvPr>
        </p:nvSpPr>
        <p:spPr>
          <a:xfrm>
            <a:off x="306000" y="2348880"/>
            <a:ext cx="5022000" cy="3852000"/>
          </a:xfrm>
          <a:prstGeom prst="rect">
            <a:avLst/>
          </a:prstGeom>
          <a:noFill/>
          <a:ln>
            <a:noFill/>
          </a:ln>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itle Placeholder 1"/>
          <p:cNvSpPr>
            <a:spLocks noGrp="1"/>
          </p:cNvSpPr>
          <p:nvPr>
            <p:ph type="title" hasCustomPrompt="1"/>
          </p:nvPr>
        </p:nvSpPr>
        <p:spPr>
          <a:xfrm>
            <a:off x="306000" y="403200"/>
            <a:ext cx="8532000" cy="864000"/>
          </a:xfrm>
          <a:prstGeom prst="rect">
            <a:avLst/>
          </a:prstGeom>
        </p:spPr>
        <p:txBody>
          <a:bodyPr vert="horz" lIns="91440" tIns="45720" rIns="91440" bIns="45720" rtlCol="0" anchor="ctr">
            <a:normAutofit/>
          </a:bodyPr>
          <a:lstStyle>
            <a:lvl1pPr>
              <a:defRPr sz="2400"/>
            </a:lvl1pPr>
          </a:lstStyle>
          <a:p>
            <a:r>
              <a:rPr lang="en-US" dirty="0"/>
              <a:t>Slide Title, Arial Bold 24pt</a:t>
            </a:r>
            <a:endParaRPr lang="en-GB" dirty="0"/>
          </a:p>
        </p:txBody>
      </p:sp>
      <p:sp>
        <p:nvSpPr>
          <p:cNvPr id="7" name="Text Placeholder 2"/>
          <p:cNvSpPr>
            <a:spLocks noGrp="1"/>
          </p:cNvSpPr>
          <p:nvPr>
            <p:ph type="body" sz="quarter" idx="18" hasCustomPrompt="1"/>
          </p:nvPr>
        </p:nvSpPr>
        <p:spPr>
          <a:xfrm>
            <a:off x="306000" y="1412875"/>
            <a:ext cx="5022000" cy="792163"/>
          </a:xfrm>
          <a:prstGeom prst="rect">
            <a:avLst/>
          </a:prstGeom>
        </p:spPr>
        <p:txBody>
          <a:bodyPr anchor="ctr"/>
          <a:lstStyle>
            <a:lvl1pPr marL="0" indent="0">
              <a:lnSpc>
                <a:spcPct val="100000"/>
              </a:lnSpc>
              <a:buNone/>
              <a:defRPr sz="2200" b="1" baseline="0">
                <a:solidFill>
                  <a:srgbClr val="0099C4"/>
                </a:solidFill>
              </a:defRPr>
            </a:lvl1pPr>
            <a:lvl2pPr marL="342900" indent="0">
              <a:buNone/>
              <a:defRPr/>
            </a:lvl2pPr>
          </a:lstStyle>
          <a:p>
            <a:pPr lvl="0"/>
            <a:r>
              <a:rPr lang="en-GB" sz="2200" dirty="0"/>
              <a:t>Sub-header, Arial Bold 22pt</a:t>
            </a:r>
            <a:endParaRPr lang="en-GB" dirty="0"/>
          </a:p>
        </p:txBody>
      </p:sp>
    </p:spTree>
    <p:extLst>
      <p:ext uri="{BB962C8B-B14F-4D97-AF65-F5344CB8AC3E}">
        <p14:creationId xmlns:p14="http://schemas.microsoft.com/office/powerpoint/2010/main" val="181666702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Body copy, Image">
    <p:spTree>
      <p:nvGrpSpPr>
        <p:cNvPr id="1" name=""/>
        <p:cNvGrpSpPr/>
        <p:nvPr/>
      </p:nvGrpSpPr>
      <p:grpSpPr>
        <a:xfrm>
          <a:off x="0" y="0"/>
          <a:ext cx="0" cy="0"/>
          <a:chOff x="0" y="0"/>
          <a:chExt cx="0" cy="0"/>
        </a:xfrm>
      </p:grpSpPr>
      <p:sp>
        <p:nvSpPr>
          <p:cNvPr id="6" name="Content Placeholder 2"/>
          <p:cNvSpPr>
            <a:spLocks noGrp="1"/>
          </p:cNvSpPr>
          <p:nvPr>
            <p:ph sz="quarter" idx="15"/>
          </p:nvPr>
        </p:nvSpPr>
        <p:spPr>
          <a:xfrm>
            <a:off x="306000" y="1412776"/>
            <a:ext cx="5022000" cy="4788000"/>
          </a:xfrm>
          <a:prstGeom prst="rect">
            <a:avLst/>
          </a:prstGeom>
          <a:noFill/>
          <a:ln>
            <a:noFill/>
          </a:ln>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2"/>
          <p:cNvSpPr>
            <a:spLocks noGrp="1"/>
          </p:cNvSpPr>
          <p:nvPr>
            <p:ph sz="quarter" idx="17" hasCustomPrompt="1"/>
          </p:nvPr>
        </p:nvSpPr>
        <p:spPr>
          <a:xfrm>
            <a:off x="5436394" y="1412777"/>
            <a:ext cx="3401616" cy="4788000"/>
          </a:xfrm>
          <a:prstGeom prst="rect">
            <a:avLst/>
          </a:prstGeom>
        </p:spPr>
        <p:txBody>
          <a:bodyPr/>
          <a:lstStyle>
            <a:lvl1pPr>
              <a:lnSpc>
                <a:spcPct val="100000"/>
              </a:lnSpc>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dirty="0"/>
              <a:t>Image/media area</a:t>
            </a:r>
          </a:p>
        </p:txBody>
      </p:sp>
      <p:sp>
        <p:nvSpPr>
          <p:cNvPr id="9" name="Title Placeholder 1"/>
          <p:cNvSpPr>
            <a:spLocks noGrp="1"/>
          </p:cNvSpPr>
          <p:nvPr>
            <p:ph type="title" hasCustomPrompt="1"/>
          </p:nvPr>
        </p:nvSpPr>
        <p:spPr>
          <a:xfrm>
            <a:off x="306000" y="403200"/>
            <a:ext cx="8532000" cy="864000"/>
          </a:xfrm>
          <a:prstGeom prst="rect">
            <a:avLst/>
          </a:prstGeom>
        </p:spPr>
        <p:txBody>
          <a:bodyPr vert="horz" lIns="91440" tIns="45720" rIns="91440" bIns="45720" rtlCol="0" anchor="ctr">
            <a:normAutofit/>
          </a:bodyPr>
          <a:lstStyle>
            <a:lvl1pPr>
              <a:defRPr sz="2400"/>
            </a:lvl1pPr>
          </a:lstStyle>
          <a:p>
            <a:r>
              <a:rPr lang="en-US" dirty="0"/>
              <a:t>Slide Title, Arial Bold 24pt</a:t>
            </a:r>
            <a:endParaRPr lang="en-GB" dirty="0"/>
          </a:p>
        </p:txBody>
      </p:sp>
    </p:spTree>
    <p:extLst>
      <p:ext uri="{BB962C8B-B14F-4D97-AF65-F5344CB8AC3E}">
        <p14:creationId xmlns:p14="http://schemas.microsoft.com/office/powerpoint/2010/main" val="180422986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Large image area">
    <p:spTree>
      <p:nvGrpSpPr>
        <p:cNvPr id="1" name=""/>
        <p:cNvGrpSpPr/>
        <p:nvPr/>
      </p:nvGrpSpPr>
      <p:grpSpPr>
        <a:xfrm>
          <a:off x="0" y="0"/>
          <a:ext cx="0" cy="0"/>
          <a:chOff x="0" y="0"/>
          <a:chExt cx="0" cy="0"/>
        </a:xfrm>
      </p:grpSpPr>
      <p:sp>
        <p:nvSpPr>
          <p:cNvPr id="7" name="Content Placeholder 2"/>
          <p:cNvSpPr>
            <a:spLocks noGrp="1"/>
          </p:cNvSpPr>
          <p:nvPr>
            <p:ph sz="quarter" idx="17" hasCustomPrompt="1"/>
          </p:nvPr>
        </p:nvSpPr>
        <p:spPr>
          <a:xfrm>
            <a:off x="305526" y="1412777"/>
            <a:ext cx="8532484" cy="4752105"/>
          </a:xfrm>
          <a:prstGeom prst="rect">
            <a:avLst/>
          </a:prstGeom>
        </p:spPr>
        <p:txBody>
          <a:bodyPr/>
          <a:lstStyle>
            <a:lvl1pPr>
              <a:lnSpc>
                <a:spcPct val="100000"/>
              </a:lnSpc>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dirty="0"/>
              <a:t>Image/media area</a:t>
            </a:r>
          </a:p>
        </p:txBody>
      </p:sp>
      <p:sp>
        <p:nvSpPr>
          <p:cNvPr id="4" name="Title Placeholder 1"/>
          <p:cNvSpPr>
            <a:spLocks noGrp="1"/>
          </p:cNvSpPr>
          <p:nvPr>
            <p:ph type="title" hasCustomPrompt="1"/>
          </p:nvPr>
        </p:nvSpPr>
        <p:spPr>
          <a:xfrm>
            <a:off x="306000" y="403200"/>
            <a:ext cx="8532000" cy="864000"/>
          </a:xfrm>
          <a:prstGeom prst="rect">
            <a:avLst/>
          </a:prstGeom>
        </p:spPr>
        <p:txBody>
          <a:bodyPr vert="horz" lIns="91440" tIns="45720" rIns="91440" bIns="45720" rtlCol="0" anchor="ctr">
            <a:normAutofit/>
          </a:bodyPr>
          <a:lstStyle>
            <a:lvl1pPr>
              <a:defRPr sz="2400"/>
            </a:lvl1pPr>
          </a:lstStyle>
          <a:p>
            <a:r>
              <a:rPr lang="en-US" dirty="0"/>
              <a:t>Slide Title, Arial Bold 24pt</a:t>
            </a:r>
            <a:endParaRPr lang="en-GB" dirty="0"/>
          </a:p>
        </p:txBody>
      </p:sp>
    </p:spTree>
    <p:extLst>
      <p:ext uri="{BB962C8B-B14F-4D97-AF65-F5344CB8AC3E}">
        <p14:creationId xmlns:p14="http://schemas.microsoft.com/office/powerpoint/2010/main" val="8145800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ody copy, Image">
    <p:spTree>
      <p:nvGrpSpPr>
        <p:cNvPr id="1" name=""/>
        <p:cNvGrpSpPr/>
        <p:nvPr/>
      </p:nvGrpSpPr>
      <p:grpSpPr>
        <a:xfrm>
          <a:off x="0" y="0"/>
          <a:ext cx="0" cy="0"/>
          <a:chOff x="0" y="0"/>
          <a:chExt cx="0" cy="0"/>
        </a:xfrm>
      </p:grpSpPr>
      <p:sp>
        <p:nvSpPr>
          <p:cNvPr id="7" name="Content Placeholder 2"/>
          <p:cNvSpPr>
            <a:spLocks noGrp="1"/>
          </p:cNvSpPr>
          <p:nvPr>
            <p:ph sz="quarter" idx="15"/>
          </p:nvPr>
        </p:nvSpPr>
        <p:spPr>
          <a:xfrm>
            <a:off x="306000" y="404664"/>
            <a:ext cx="5022000" cy="5796112"/>
          </a:xfrm>
          <a:prstGeom prst="rect">
            <a:avLst/>
          </a:prstGeom>
          <a:noFill/>
          <a:ln>
            <a:noFill/>
          </a:ln>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2"/>
          <p:cNvSpPr>
            <a:spLocks noGrp="1"/>
          </p:cNvSpPr>
          <p:nvPr>
            <p:ph sz="quarter" idx="17" hasCustomPrompt="1"/>
          </p:nvPr>
        </p:nvSpPr>
        <p:spPr>
          <a:xfrm>
            <a:off x="5436394" y="404664"/>
            <a:ext cx="3401616" cy="5796113"/>
          </a:xfrm>
          <a:prstGeom prst="rect">
            <a:avLst/>
          </a:prstGeom>
        </p:spPr>
        <p:txBody>
          <a:bodyPr/>
          <a:lstStyle>
            <a:lvl1pPr>
              <a:lnSpc>
                <a:spcPct val="100000"/>
              </a:lnSpc>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dirty="0"/>
              <a:t>Image/media area</a:t>
            </a:r>
          </a:p>
        </p:txBody>
      </p:sp>
    </p:spTree>
    <p:extLst>
      <p:ext uri="{BB962C8B-B14F-4D97-AF65-F5344CB8AC3E}">
        <p14:creationId xmlns:p14="http://schemas.microsoft.com/office/powerpoint/2010/main" val="653221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rge image area">
    <p:spTree>
      <p:nvGrpSpPr>
        <p:cNvPr id="1" name=""/>
        <p:cNvGrpSpPr/>
        <p:nvPr/>
      </p:nvGrpSpPr>
      <p:grpSpPr>
        <a:xfrm>
          <a:off x="0" y="0"/>
          <a:ext cx="0" cy="0"/>
          <a:chOff x="0" y="0"/>
          <a:chExt cx="0" cy="0"/>
        </a:xfrm>
      </p:grpSpPr>
      <p:sp>
        <p:nvSpPr>
          <p:cNvPr id="4" name="Content Placeholder 2"/>
          <p:cNvSpPr>
            <a:spLocks noGrp="1"/>
          </p:cNvSpPr>
          <p:nvPr>
            <p:ph sz="quarter" idx="15" hasCustomPrompt="1"/>
          </p:nvPr>
        </p:nvSpPr>
        <p:spPr>
          <a:xfrm>
            <a:off x="306000" y="404664"/>
            <a:ext cx="8532000" cy="5796112"/>
          </a:xfrm>
          <a:prstGeom prst="rect">
            <a:avLst/>
          </a:prstGeom>
          <a:noFill/>
          <a:ln>
            <a:noFill/>
          </a:ln>
        </p:spPr>
        <p:txBody>
          <a:bodyPr numCol="1"/>
          <a:lstStyle>
            <a:lvl1pPr>
              <a:lnSpc>
                <a:spcPct val="100000"/>
              </a:lnSpc>
              <a:defRPr baseline="0"/>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Image/media area</a:t>
            </a:r>
            <a:endParaRPr lang="en-GB" dirty="0"/>
          </a:p>
        </p:txBody>
      </p:sp>
    </p:spTree>
    <p:extLst>
      <p:ext uri="{BB962C8B-B14F-4D97-AF65-F5344CB8AC3E}">
        <p14:creationId xmlns:p14="http://schemas.microsoft.com/office/powerpoint/2010/main" val="17382991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images">
    <p:spTree>
      <p:nvGrpSpPr>
        <p:cNvPr id="1" name=""/>
        <p:cNvGrpSpPr/>
        <p:nvPr/>
      </p:nvGrpSpPr>
      <p:grpSpPr>
        <a:xfrm>
          <a:off x="0" y="0"/>
          <a:ext cx="0" cy="0"/>
          <a:chOff x="0" y="0"/>
          <a:chExt cx="0" cy="0"/>
        </a:xfrm>
      </p:grpSpPr>
      <p:sp>
        <p:nvSpPr>
          <p:cNvPr id="6" name="Content Placeholder 2"/>
          <p:cNvSpPr>
            <a:spLocks noGrp="1"/>
          </p:cNvSpPr>
          <p:nvPr>
            <p:ph sz="quarter" idx="15" hasCustomPrompt="1"/>
          </p:nvPr>
        </p:nvSpPr>
        <p:spPr>
          <a:xfrm>
            <a:off x="306000" y="404664"/>
            <a:ext cx="4193992" cy="5796112"/>
          </a:xfrm>
          <a:prstGeom prst="rect">
            <a:avLst/>
          </a:prstGeom>
          <a:noFill/>
          <a:ln>
            <a:noFill/>
          </a:ln>
        </p:spPr>
        <p:txBody>
          <a:bodyPr numCol="1"/>
          <a:lstStyle>
            <a:lvl1pPr>
              <a:lnSpc>
                <a:spcPct val="100000"/>
              </a:lnSpc>
              <a:defRPr baseline="0"/>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Image/media area</a:t>
            </a:r>
            <a:endParaRPr lang="en-GB" dirty="0"/>
          </a:p>
        </p:txBody>
      </p:sp>
      <p:sp>
        <p:nvSpPr>
          <p:cNvPr id="7" name="Content Placeholder 2"/>
          <p:cNvSpPr>
            <a:spLocks noGrp="1"/>
          </p:cNvSpPr>
          <p:nvPr>
            <p:ph sz="quarter" idx="21" hasCustomPrompt="1"/>
          </p:nvPr>
        </p:nvSpPr>
        <p:spPr>
          <a:xfrm>
            <a:off x="4644008" y="404664"/>
            <a:ext cx="4193992" cy="5796112"/>
          </a:xfrm>
          <a:prstGeom prst="rect">
            <a:avLst/>
          </a:prstGeom>
          <a:noFill/>
          <a:ln>
            <a:noFill/>
          </a:ln>
        </p:spPr>
        <p:txBody>
          <a:bodyPr numCol="1"/>
          <a:lstStyle>
            <a:lvl1pPr>
              <a:lnSpc>
                <a:spcPct val="100000"/>
              </a:lnSpc>
              <a:defRPr baseline="0"/>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Image/media area</a:t>
            </a:r>
            <a:endParaRPr lang="en-GB" dirty="0"/>
          </a:p>
        </p:txBody>
      </p:sp>
    </p:spTree>
    <p:extLst>
      <p:ext uri="{BB962C8B-B14F-4D97-AF65-F5344CB8AC3E}">
        <p14:creationId xmlns:p14="http://schemas.microsoft.com/office/powerpoint/2010/main" val="18060342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640587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17" name="Picture 16"/>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702000" y="1517472"/>
            <a:ext cx="2556750" cy="2559600"/>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91880" y="4077072"/>
            <a:ext cx="3309496" cy="1836446"/>
          </a:xfrm>
          <a:prstGeom prst="rect">
            <a:avLst/>
          </a:prstGeom>
        </p:spPr>
      </p:pic>
      <p:sp>
        <p:nvSpPr>
          <p:cNvPr id="13" name="TextBox 12"/>
          <p:cNvSpPr txBox="1"/>
          <p:nvPr userDrawn="1"/>
        </p:nvSpPr>
        <p:spPr>
          <a:xfrm>
            <a:off x="3607746" y="2504884"/>
            <a:ext cx="478067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dirty="0" err="1">
                <a:solidFill>
                  <a:srgbClr val="0C406D"/>
                </a:solidFill>
                <a:latin typeface="Arial" charset="0"/>
                <a:ea typeface="Arial" charset="0"/>
                <a:cs typeface="Arial" charset="0"/>
              </a:rPr>
              <a:t>www.cranfield.ac.uk</a:t>
            </a:r>
            <a:endParaRPr lang="en-GB" sz="3200" b="1" dirty="0">
              <a:solidFill>
                <a:srgbClr val="0C406D"/>
              </a:solidFill>
              <a:latin typeface="Arial" charset="0"/>
              <a:ea typeface="Arial" charset="0"/>
              <a:cs typeface="Arial" charset="0"/>
            </a:endParaRPr>
          </a:p>
        </p:txBody>
      </p:sp>
      <p:sp>
        <p:nvSpPr>
          <p:cNvPr id="18" name="TextBox 17"/>
          <p:cNvSpPr txBox="1"/>
          <p:nvPr userDrawn="1"/>
        </p:nvSpPr>
        <p:spPr>
          <a:xfrm>
            <a:off x="3607747" y="3411612"/>
            <a:ext cx="453650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srgbClr val="0099C4"/>
                </a:solidFill>
                <a:latin typeface="Arial" charset="0"/>
                <a:ea typeface="Arial" charset="0"/>
                <a:cs typeface="Arial" charset="0"/>
              </a:rPr>
              <a:t>T: +44 (0)1234 750111</a:t>
            </a:r>
            <a:endParaRPr lang="en-US" sz="2800" b="1" dirty="0">
              <a:solidFill>
                <a:srgbClr val="0099C4"/>
              </a:solidFill>
              <a:latin typeface="Arial" charset="0"/>
              <a:ea typeface="Arial" charset="0"/>
              <a:cs typeface="Arial" charset="0"/>
            </a:endParaRPr>
          </a:p>
        </p:txBody>
      </p:sp>
      <p:sp>
        <p:nvSpPr>
          <p:cNvPr id="11" name="Rectangle 10"/>
          <p:cNvSpPr/>
          <p:nvPr userDrawn="1"/>
        </p:nvSpPr>
        <p:spPr>
          <a:xfrm>
            <a:off x="2483768" y="6309320"/>
            <a:ext cx="3816424" cy="548680"/>
          </a:xfrm>
          <a:prstGeom prst="rect">
            <a:avLst/>
          </a:prstGeom>
          <a:solidFill>
            <a:srgbClr val="0C406D"/>
          </a:solidFill>
          <a:ln w="12700" cap="flat" cmpd="sng" algn="ctr">
            <a:noFill/>
            <a:prstDash val="solid"/>
            <a:miter lim="800000"/>
          </a:ln>
          <a:effectLst/>
        </p:spPr>
        <p:txBody>
          <a:bodyPr rtlCol="0" anchor="ctr"/>
          <a:lstStyle/>
          <a:p>
            <a:pPr algn="ctr"/>
            <a:endParaRPr lang="en-US" sz="1350" kern="0">
              <a:solidFill>
                <a:prstClr val="white"/>
              </a:solidFill>
            </a:endParaRPr>
          </a:p>
        </p:txBody>
      </p:sp>
    </p:spTree>
    <p:extLst>
      <p:ext uri="{BB962C8B-B14F-4D97-AF65-F5344CB8AC3E}">
        <p14:creationId xmlns:p14="http://schemas.microsoft.com/office/powerpoint/2010/main" val="1497031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0500" y="185738"/>
            <a:ext cx="6769100" cy="1143000"/>
          </a:xfrm>
          <a:prstGeom prst="rect">
            <a:avLst/>
          </a:prstGeom>
        </p:spPr>
        <p:txBody>
          <a:bodyPr/>
          <a:lstStyle/>
          <a:p>
            <a:r>
              <a:rPr lang="en-US" dirty="0"/>
              <a:t>Click To Edit Master Title Style</a:t>
            </a:r>
            <a:endParaRPr lang="en-GB" dirty="0"/>
          </a:p>
        </p:txBody>
      </p:sp>
      <p:sp>
        <p:nvSpPr>
          <p:cNvPr id="3" name="Date Placeholder 2"/>
          <p:cNvSpPr>
            <a:spLocks noGrp="1"/>
          </p:cNvSpPr>
          <p:nvPr>
            <p:ph type="dt" sz="half" idx="10"/>
          </p:nvPr>
        </p:nvSpPr>
        <p:spPr>
          <a:xfrm>
            <a:off x="203200" y="6544684"/>
            <a:ext cx="2133600" cy="26987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r>
              <a:rPr lang="en-US"/>
              <a:t>© Cranfield University 2013</a:t>
            </a:r>
            <a:endParaRPr lang="en-GB" dirty="0"/>
          </a:p>
        </p:txBody>
      </p:sp>
      <p:sp>
        <p:nvSpPr>
          <p:cNvPr id="5" name="Slide Number Placeholder 4"/>
          <p:cNvSpPr>
            <a:spLocks noGrp="1"/>
          </p:cNvSpPr>
          <p:nvPr>
            <p:ph type="sldNum" sz="quarter" idx="12"/>
          </p:nvPr>
        </p:nvSpPr>
        <p:spPr>
          <a:xfrm>
            <a:off x="8636000" y="6445250"/>
            <a:ext cx="444500" cy="365125"/>
          </a:xfrm>
          <a:prstGeom prst="rect">
            <a:avLst/>
          </a:prstGeom>
        </p:spPr>
        <p:txBody>
          <a:bodyPr/>
          <a:lstStyle/>
          <a:p>
            <a:fld id="{FBFF658C-C438-4524-89E0-C625A8B23A31}" type="slidenum">
              <a:rPr lang="en-GB" smtClean="0"/>
              <a:t>‹#›</a:t>
            </a:fld>
            <a:endParaRPr lang="en-GB" dirty="0"/>
          </a:p>
        </p:txBody>
      </p:sp>
    </p:spTree>
    <p:extLst>
      <p:ext uri="{BB962C8B-B14F-4D97-AF65-F5344CB8AC3E}">
        <p14:creationId xmlns:p14="http://schemas.microsoft.com/office/powerpoint/2010/main" val="2399418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 Body copy">
    <p:spTree>
      <p:nvGrpSpPr>
        <p:cNvPr id="1" name=""/>
        <p:cNvGrpSpPr/>
        <p:nvPr/>
      </p:nvGrpSpPr>
      <p:grpSpPr>
        <a:xfrm>
          <a:off x="0" y="0"/>
          <a:ext cx="0" cy="0"/>
          <a:chOff x="0" y="0"/>
          <a:chExt cx="0" cy="0"/>
        </a:xfrm>
      </p:grpSpPr>
      <p:sp>
        <p:nvSpPr>
          <p:cNvPr id="8" name="Content Placeholder 2"/>
          <p:cNvSpPr>
            <a:spLocks noGrp="1"/>
          </p:cNvSpPr>
          <p:nvPr>
            <p:ph sz="quarter" idx="15"/>
          </p:nvPr>
        </p:nvSpPr>
        <p:spPr>
          <a:xfrm>
            <a:off x="306000" y="2348880"/>
            <a:ext cx="8532000" cy="4032448"/>
          </a:xfrm>
          <a:prstGeom prst="rect">
            <a:avLst/>
          </a:prstGeom>
          <a:noFill/>
          <a:ln>
            <a:noFill/>
          </a:ln>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itle Placeholder 1"/>
          <p:cNvSpPr>
            <a:spLocks noGrp="1"/>
          </p:cNvSpPr>
          <p:nvPr>
            <p:ph type="title" hasCustomPrompt="1"/>
          </p:nvPr>
        </p:nvSpPr>
        <p:spPr>
          <a:xfrm>
            <a:off x="1403648" y="403200"/>
            <a:ext cx="7433452" cy="864000"/>
          </a:xfrm>
          <a:prstGeom prst="rect">
            <a:avLst/>
          </a:prstGeom>
        </p:spPr>
        <p:txBody>
          <a:bodyPr vert="horz" lIns="91440" tIns="45720" rIns="91440" bIns="45720" rtlCol="0" anchor="ctr">
            <a:normAutofit/>
          </a:bodyPr>
          <a:lstStyle/>
          <a:p>
            <a:r>
              <a:rPr lang="en-US" dirty="0"/>
              <a:t>Slide Title, Arial Bold 24pt</a:t>
            </a:r>
            <a:endParaRPr lang="en-GB" dirty="0"/>
          </a:p>
        </p:txBody>
      </p:sp>
      <p:sp>
        <p:nvSpPr>
          <p:cNvPr id="6" name="Text Placeholder 2"/>
          <p:cNvSpPr>
            <a:spLocks noGrp="1"/>
          </p:cNvSpPr>
          <p:nvPr>
            <p:ph type="body" sz="quarter" idx="17" hasCustomPrompt="1"/>
          </p:nvPr>
        </p:nvSpPr>
        <p:spPr>
          <a:xfrm>
            <a:off x="306000" y="1412875"/>
            <a:ext cx="8532000" cy="792163"/>
          </a:xfrm>
          <a:prstGeom prst="rect">
            <a:avLst/>
          </a:prstGeom>
        </p:spPr>
        <p:txBody>
          <a:bodyPr anchor="ctr"/>
          <a:lstStyle>
            <a:lvl1pPr marL="0" indent="0">
              <a:lnSpc>
                <a:spcPct val="100000"/>
              </a:lnSpc>
              <a:buNone/>
              <a:defRPr sz="2200" b="1" baseline="0">
                <a:solidFill>
                  <a:srgbClr val="0099C4"/>
                </a:solidFill>
              </a:defRPr>
            </a:lvl1pPr>
            <a:lvl2pPr marL="342900" indent="0">
              <a:buNone/>
              <a:defRPr/>
            </a:lvl2pPr>
          </a:lstStyle>
          <a:p>
            <a:pPr lvl="0"/>
            <a:r>
              <a:rPr lang="en-GB" sz="2200" dirty="0"/>
              <a:t>Sub-header, Arial Bold 22pt</a:t>
            </a:r>
            <a:endParaRPr lang="en-GB" dirty="0"/>
          </a:p>
        </p:txBody>
      </p:sp>
    </p:spTree>
    <p:extLst>
      <p:ext uri="{BB962C8B-B14F-4D97-AF65-F5344CB8AC3E}">
        <p14:creationId xmlns:p14="http://schemas.microsoft.com/office/powerpoint/2010/main" val="3829525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3074" name="Picture 2" descr="\\cns.cranfield.ac.uk\filestore\Groups\SoM\tdrive\Jaimie Norman\Material for VI portal\Templates\PowerPoint Templates\Cover Slide White Background\white sorbus lozeng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683568" y="2708920"/>
            <a:ext cx="8436962" cy="864096"/>
          </a:xfrm>
        </p:spPr>
        <p:txBody>
          <a:bodyPr>
            <a:normAutofit/>
          </a:bodyPr>
          <a:lstStyle>
            <a:lvl1pPr algn="l">
              <a:defRPr sz="3800" b="1" i="0" cap="none" baseline="0">
                <a:solidFill>
                  <a:schemeClr val="tx1"/>
                </a:solidFill>
                <a:latin typeface="Arial Black" pitchFamily="34" charset="0"/>
              </a:defRPr>
            </a:lvl1pPr>
          </a:lstStyle>
          <a:p>
            <a:r>
              <a:rPr lang="en-US" dirty="0"/>
              <a:t>Click To Edit Master Title</a:t>
            </a:r>
            <a:endParaRPr lang="en-GB" dirty="0"/>
          </a:p>
        </p:txBody>
      </p:sp>
      <p:sp>
        <p:nvSpPr>
          <p:cNvPr id="3" name="Subtitle 2"/>
          <p:cNvSpPr>
            <a:spLocks noGrp="1"/>
          </p:cNvSpPr>
          <p:nvPr>
            <p:ph type="subTitle" idx="1" hasCustomPrompt="1"/>
          </p:nvPr>
        </p:nvSpPr>
        <p:spPr>
          <a:xfrm>
            <a:off x="683568" y="3598168"/>
            <a:ext cx="7772400" cy="694928"/>
          </a:xfrm>
        </p:spPr>
        <p:txBody>
          <a:bodyPr>
            <a:normAutofit/>
          </a:bodyPr>
          <a:lstStyle>
            <a:lvl1pPr marL="0" indent="0" algn="l">
              <a:buNone/>
              <a:defRPr sz="2600" cap="none" baseline="0">
                <a:solidFill>
                  <a:schemeClr val="accent1"/>
                </a:solidFill>
                <a:latin typeface="Arial Black"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a:t>
            </a:r>
            <a:endParaRPr lang="en-GB" dirty="0"/>
          </a:p>
        </p:txBody>
      </p:sp>
    </p:spTree>
    <p:extLst>
      <p:ext uri="{BB962C8B-B14F-4D97-AF65-F5344CB8AC3E}">
        <p14:creationId xmlns:p14="http://schemas.microsoft.com/office/powerpoint/2010/main" val="1827017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r>
              <a:rPr lang="en-US"/>
              <a:t>© Cranfield University 2013</a:t>
            </a:r>
            <a:endParaRPr lang="en-GB" dirty="0"/>
          </a:p>
        </p:txBody>
      </p:sp>
      <p:sp>
        <p:nvSpPr>
          <p:cNvPr id="6" name="Slide Number Placeholder 5"/>
          <p:cNvSpPr>
            <a:spLocks noGrp="1"/>
          </p:cNvSpPr>
          <p:nvPr>
            <p:ph type="sldNum" sz="quarter" idx="12"/>
          </p:nvPr>
        </p:nvSpPr>
        <p:spPr/>
        <p:txBody>
          <a:bodyPr/>
          <a:lstStyle/>
          <a:p>
            <a:fld id="{C0A12C30-73D0-45D9-974D-FB9E778DF766}" type="slidenum">
              <a:rPr lang="en-GB" smtClean="0"/>
              <a:t>‹#›</a:t>
            </a:fld>
            <a:endParaRPr lang="en-GB" dirty="0"/>
          </a:p>
        </p:txBody>
      </p:sp>
    </p:spTree>
    <p:extLst>
      <p:ext uri="{BB962C8B-B14F-4D97-AF65-F5344CB8AC3E}">
        <p14:creationId xmlns:p14="http://schemas.microsoft.com/office/powerpoint/2010/main" val="5153570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r>
              <a:rPr lang="en-US"/>
              <a:t>© Cranfield University 2013</a:t>
            </a:r>
            <a:endParaRPr lang="en-GB" dirty="0"/>
          </a:p>
        </p:txBody>
      </p:sp>
      <p:sp>
        <p:nvSpPr>
          <p:cNvPr id="5" name="Slide Number Placeholder 4"/>
          <p:cNvSpPr>
            <a:spLocks noGrp="1"/>
          </p:cNvSpPr>
          <p:nvPr>
            <p:ph type="sldNum" sz="quarter" idx="12"/>
          </p:nvPr>
        </p:nvSpPr>
        <p:spPr/>
        <p:txBody>
          <a:bodyPr/>
          <a:lstStyle/>
          <a:p>
            <a:fld id="{FBFF658C-C438-4524-89E0-C625A8B23A31}" type="slidenum">
              <a:rPr lang="en-GB" smtClean="0"/>
              <a:t>‹#›</a:t>
            </a:fld>
            <a:endParaRPr lang="en-GB" dirty="0"/>
          </a:p>
        </p:txBody>
      </p:sp>
    </p:spTree>
    <p:extLst>
      <p:ext uri="{BB962C8B-B14F-4D97-AF65-F5344CB8AC3E}">
        <p14:creationId xmlns:p14="http://schemas.microsoft.com/office/powerpoint/2010/main" val="4842343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 Cranfield University 2013</a:t>
            </a:r>
            <a:endParaRPr lang="en-GB" dirty="0"/>
          </a:p>
        </p:txBody>
      </p:sp>
      <p:sp>
        <p:nvSpPr>
          <p:cNvPr id="4" name="Slide Number Placeholder 3"/>
          <p:cNvSpPr>
            <a:spLocks noGrp="1"/>
          </p:cNvSpPr>
          <p:nvPr>
            <p:ph type="sldNum" sz="quarter" idx="12"/>
          </p:nvPr>
        </p:nvSpPr>
        <p:spPr/>
        <p:txBody>
          <a:bodyPr/>
          <a:lstStyle/>
          <a:p>
            <a:fld id="{FBFF658C-C438-4524-89E0-C625A8B23A31}" type="slidenum">
              <a:rPr lang="en-GB" smtClean="0"/>
              <a:t>‹#›</a:t>
            </a:fld>
            <a:endParaRPr lang="en-GB" dirty="0"/>
          </a:p>
        </p:txBody>
      </p:sp>
    </p:spTree>
    <p:extLst>
      <p:ext uri="{BB962C8B-B14F-4D97-AF65-F5344CB8AC3E}">
        <p14:creationId xmlns:p14="http://schemas.microsoft.com/office/powerpoint/2010/main" val="2980237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 Body copy, Imag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1403648" y="403200"/>
            <a:ext cx="7433452" cy="864000"/>
          </a:xfrm>
          <a:prstGeom prst="rect">
            <a:avLst/>
          </a:prstGeom>
        </p:spPr>
        <p:txBody>
          <a:bodyPr vert="horz" lIns="91440" tIns="45720" rIns="91440" bIns="45720" rtlCol="0" anchor="ctr">
            <a:normAutofit/>
          </a:bodyPr>
          <a:lstStyle/>
          <a:p>
            <a:r>
              <a:rPr lang="en-US" dirty="0"/>
              <a:t>Slide Title, Arial Bold 24pt</a:t>
            </a:r>
            <a:endParaRPr lang="en-GB" dirty="0"/>
          </a:p>
        </p:txBody>
      </p:sp>
      <p:sp>
        <p:nvSpPr>
          <p:cNvPr id="8" name="Content Placeholder 2"/>
          <p:cNvSpPr>
            <a:spLocks noGrp="1"/>
          </p:cNvSpPr>
          <p:nvPr>
            <p:ph sz="quarter" idx="15"/>
          </p:nvPr>
        </p:nvSpPr>
        <p:spPr>
          <a:xfrm>
            <a:off x="306000" y="2348880"/>
            <a:ext cx="5022000" cy="4032448"/>
          </a:xfrm>
          <a:prstGeom prst="rect">
            <a:avLst/>
          </a:prstGeom>
          <a:noFill/>
          <a:ln>
            <a:noFill/>
          </a:ln>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Content Placeholder 2"/>
          <p:cNvSpPr>
            <a:spLocks noGrp="1"/>
          </p:cNvSpPr>
          <p:nvPr>
            <p:ph sz="quarter" idx="17" hasCustomPrompt="1"/>
          </p:nvPr>
        </p:nvSpPr>
        <p:spPr>
          <a:xfrm>
            <a:off x="5436394" y="1412776"/>
            <a:ext cx="3401616" cy="4968551"/>
          </a:xfrm>
          <a:prstGeom prst="rect">
            <a:avLst/>
          </a:prstGeom>
        </p:spPr>
        <p:txBody>
          <a:bodyPr/>
          <a:lstStyle>
            <a:lvl1pPr>
              <a:lnSpc>
                <a:spcPct val="100000"/>
              </a:lnSpc>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dirty="0"/>
              <a:t>Image/media area</a:t>
            </a:r>
          </a:p>
        </p:txBody>
      </p:sp>
      <p:sp>
        <p:nvSpPr>
          <p:cNvPr id="9" name="Text Placeholder 2"/>
          <p:cNvSpPr>
            <a:spLocks noGrp="1"/>
          </p:cNvSpPr>
          <p:nvPr>
            <p:ph type="body" sz="quarter" idx="18" hasCustomPrompt="1"/>
          </p:nvPr>
        </p:nvSpPr>
        <p:spPr>
          <a:xfrm>
            <a:off x="306000" y="1412875"/>
            <a:ext cx="5022000" cy="792163"/>
          </a:xfrm>
          <a:prstGeom prst="rect">
            <a:avLst/>
          </a:prstGeom>
        </p:spPr>
        <p:txBody>
          <a:bodyPr anchor="ctr"/>
          <a:lstStyle>
            <a:lvl1pPr marL="0" indent="0">
              <a:lnSpc>
                <a:spcPct val="100000"/>
              </a:lnSpc>
              <a:buNone/>
              <a:defRPr sz="2200" b="1" baseline="0">
                <a:solidFill>
                  <a:srgbClr val="0099C4"/>
                </a:solidFill>
              </a:defRPr>
            </a:lvl1pPr>
            <a:lvl2pPr marL="342900" indent="0">
              <a:buNone/>
              <a:defRPr/>
            </a:lvl2pPr>
          </a:lstStyle>
          <a:p>
            <a:pPr lvl="0"/>
            <a:r>
              <a:rPr lang="en-GB" sz="2200" dirty="0"/>
              <a:t>Sub-header, Arial Bold 22pt</a:t>
            </a:r>
            <a:endParaRPr lang="en-GB" dirty="0"/>
          </a:p>
        </p:txBody>
      </p:sp>
    </p:spTree>
    <p:extLst>
      <p:ext uri="{BB962C8B-B14F-4D97-AF65-F5344CB8AC3E}">
        <p14:creationId xmlns:p14="http://schemas.microsoft.com/office/powerpoint/2010/main" val="3891226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Body copy, Image">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1403648" y="403200"/>
            <a:ext cx="7433452" cy="864000"/>
          </a:xfrm>
          <a:prstGeom prst="rect">
            <a:avLst/>
          </a:prstGeom>
        </p:spPr>
        <p:txBody>
          <a:bodyPr vert="horz" lIns="91440" tIns="45720" rIns="91440" bIns="45720" rtlCol="0" anchor="ctr">
            <a:normAutofit/>
          </a:bodyPr>
          <a:lstStyle/>
          <a:p>
            <a:r>
              <a:rPr lang="en-US" dirty="0"/>
              <a:t>Slide Title, Arial Bold 24pt</a:t>
            </a:r>
            <a:endParaRPr lang="en-GB" dirty="0"/>
          </a:p>
        </p:txBody>
      </p:sp>
      <p:sp>
        <p:nvSpPr>
          <p:cNvPr id="5" name="Content Placeholder 2"/>
          <p:cNvSpPr>
            <a:spLocks noGrp="1"/>
          </p:cNvSpPr>
          <p:nvPr>
            <p:ph sz="quarter" idx="15"/>
          </p:nvPr>
        </p:nvSpPr>
        <p:spPr>
          <a:xfrm>
            <a:off x="306000" y="1412776"/>
            <a:ext cx="5022000" cy="4968552"/>
          </a:xfrm>
          <a:prstGeom prst="rect">
            <a:avLst/>
          </a:prstGeom>
          <a:noFill/>
          <a:ln>
            <a:noFill/>
          </a:ln>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p:cNvSpPr>
            <a:spLocks noGrp="1"/>
          </p:cNvSpPr>
          <p:nvPr>
            <p:ph sz="quarter" idx="17" hasCustomPrompt="1"/>
          </p:nvPr>
        </p:nvSpPr>
        <p:spPr>
          <a:xfrm>
            <a:off x="5436394" y="1412776"/>
            <a:ext cx="3401616" cy="4968551"/>
          </a:xfrm>
          <a:prstGeom prst="rect">
            <a:avLst/>
          </a:prstGeom>
        </p:spPr>
        <p:txBody>
          <a:bodyPr/>
          <a:lstStyle>
            <a:lvl1pPr>
              <a:lnSpc>
                <a:spcPct val="100000"/>
              </a:lnSpc>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dirty="0"/>
              <a:t>Image/media area</a:t>
            </a:r>
          </a:p>
        </p:txBody>
      </p:sp>
    </p:spTree>
    <p:extLst>
      <p:ext uri="{BB962C8B-B14F-4D97-AF65-F5344CB8AC3E}">
        <p14:creationId xmlns:p14="http://schemas.microsoft.com/office/powerpoint/2010/main" val="3976939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Large image area">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1403648" y="403200"/>
            <a:ext cx="7433452" cy="864000"/>
          </a:xfrm>
          <a:prstGeom prst="rect">
            <a:avLst/>
          </a:prstGeom>
        </p:spPr>
        <p:txBody>
          <a:bodyPr vert="horz" lIns="91440" tIns="45720" rIns="91440" bIns="45720" rtlCol="0" anchor="ctr">
            <a:normAutofit/>
          </a:bodyPr>
          <a:lstStyle/>
          <a:p>
            <a:r>
              <a:rPr lang="en-US" dirty="0"/>
              <a:t>Slide Title, Arial Bold 24pt</a:t>
            </a:r>
            <a:endParaRPr lang="en-GB" dirty="0"/>
          </a:p>
        </p:txBody>
      </p:sp>
      <p:sp>
        <p:nvSpPr>
          <p:cNvPr id="5" name="Content Placeholder 2"/>
          <p:cNvSpPr>
            <a:spLocks noGrp="1"/>
          </p:cNvSpPr>
          <p:nvPr>
            <p:ph sz="quarter" idx="15" hasCustomPrompt="1"/>
          </p:nvPr>
        </p:nvSpPr>
        <p:spPr>
          <a:xfrm>
            <a:off x="306000" y="1412776"/>
            <a:ext cx="8532000" cy="4968552"/>
          </a:xfrm>
          <a:prstGeom prst="rect">
            <a:avLst/>
          </a:prstGeom>
          <a:noFill/>
          <a:ln>
            <a:noFill/>
          </a:ln>
        </p:spPr>
        <p:txBody>
          <a:bodyPr numCol="1"/>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Image/media area</a:t>
            </a:r>
            <a:endParaRPr lang="en-GB" dirty="0"/>
          </a:p>
        </p:txBody>
      </p:sp>
    </p:spTree>
    <p:extLst>
      <p:ext uri="{BB962C8B-B14F-4D97-AF65-F5344CB8AC3E}">
        <p14:creationId xmlns:p14="http://schemas.microsoft.com/office/powerpoint/2010/main" val="1297904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Image">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1403648" y="403200"/>
            <a:ext cx="7433452" cy="864000"/>
          </a:xfrm>
          <a:prstGeom prst="rect">
            <a:avLst/>
          </a:prstGeom>
        </p:spPr>
        <p:txBody>
          <a:bodyPr vert="horz" lIns="91440" tIns="45720" rIns="91440" bIns="45720" rtlCol="0" anchor="ctr">
            <a:normAutofit/>
          </a:bodyPr>
          <a:lstStyle/>
          <a:p>
            <a:r>
              <a:rPr lang="en-US" dirty="0"/>
              <a:t>Slide Title, Arial Bold 24pt</a:t>
            </a:r>
            <a:endParaRPr lang="en-GB" dirty="0"/>
          </a:p>
        </p:txBody>
      </p:sp>
      <p:sp>
        <p:nvSpPr>
          <p:cNvPr id="7" name="Content Placeholder 2"/>
          <p:cNvSpPr>
            <a:spLocks noGrp="1"/>
          </p:cNvSpPr>
          <p:nvPr>
            <p:ph sz="quarter" idx="15" hasCustomPrompt="1"/>
          </p:nvPr>
        </p:nvSpPr>
        <p:spPr>
          <a:xfrm>
            <a:off x="306000" y="1412776"/>
            <a:ext cx="4193992" cy="4968552"/>
          </a:xfrm>
          <a:prstGeom prst="rect">
            <a:avLst/>
          </a:prstGeom>
          <a:noFill/>
          <a:ln>
            <a:noFill/>
          </a:ln>
        </p:spPr>
        <p:txBody>
          <a:bodyPr numCol="1"/>
          <a:lstStyle>
            <a:lvl1pPr>
              <a:lnSpc>
                <a:spcPct val="100000"/>
              </a:lnSpc>
              <a:defRPr baseline="0"/>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Image/media area</a:t>
            </a:r>
            <a:endParaRPr lang="en-GB" dirty="0"/>
          </a:p>
        </p:txBody>
      </p:sp>
      <p:sp>
        <p:nvSpPr>
          <p:cNvPr id="9" name="Content Placeholder 2"/>
          <p:cNvSpPr>
            <a:spLocks noGrp="1"/>
          </p:cNvSpPr>
          <p:nvPr>
            <p:ph sz="quarter" idx="16" hasCustomPrompt="1"/>
          </p:nvPr>
        </p:nvSpPr>
        <p:spPr>
          <a:xfrm>
            <a:off x="4644008" y="1412776"/>
            <a:ext cx="4193992" cy="4968552"/>
          </a:xfrm>
          <a:prstGeom prst="rect">
            <a:avLst/>
          </a:prstGeom>
          <a:noFill/>
          <a:ln>
            <a:noFill/>
          </a:ln>
        </p:spPr>
        <p:txBody>
          <a:bodyPr numCol="1"/>
          <a:lstStyle>
            <a:lvl1pPr>
              <a:lnSpc>
                <a:spcPct val="100000"/>
              </a:lnSpc>
              <a:defRPr baseline="0"/>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Image/media area</a:t>
            </a:r>
            <a:endParaRPr lang="en-GB" dirty="0"/>
          </a:p>
        </p:txBody>
      </p:sp>
    </p:spTree>
    <p:extLst>
      <p:ext uri="{BB962C8B-B14F-4D97-AF65-F5344CB8AC3E}">
        <p14:creationId xmlns:p14="http://schemas.microsoft.com/office/powerpoint/2010/main" val="1685902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6909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pic>
        <p:nvPicPr>
          <p:cNvPr id="14" name="Picture 13"/>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702000" y="1517472"/>
            <a:ext cx="2556750" cy="255960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91880" y="4077072"/>
            <a:ext cx="3309496" cy="1836446"/>
          </a:xfrm>
          <a:prstGeom prst="rect">
            <a:avLst/>
          </a:prstGeom>
        </p:spPr>
      </p:pic>
      <p:sp>
        <p:nvSpPr>
          <p:cNvPr id="10" name="TextBox 9"/>
          <p:cNvSpPr txBox="1"/>
          <p:nvPr userDrawn="1"/>
        </p:nvSpPr>
        <p:spPr>
          <a:xfrm>
            <a:off x="3607746" y="2504884"/>
            <a:ext cx="478067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dirty="0" err="1">
                <a:solidFill>
                  <a:srgbClr val="0C406D"/>
                </a:solidFill>
                <a:latin typeface="Arial" charset="0"/>
                <a:ea typeface="Arial" charset="0"/>
                <a:cs typeface="Arial" charset="0"/>
              </a:rPr>
              <a:t>www.cranfield.ac.uk</a:t>
            </a:r>
            <a:endParaRPr lang="en-GB" sz="3200" b="1" dirty="0">
              <a:solidFill>
                <a:srgbClr val="0C406D"/>
              </a:solidFill>
              <a:latin typeface="Arial" charset="0"/>
              <a:ea typeface="Arial" charset="0"/>
              <a:cs typeface="Arial" charset="0"/>
            </a:endParaRPr>
          </a:p>
        </p:txBody>
      </p:sp>
      <p:sp>
        <p:nvSpPr>
          <p:cNvPr id="12" name="TextBox 11"/>
          <p:cNvSpPr txBox="1"/>
          <p:nvPr userDrawn="1"/>
        </p:nvSpPr>
        <p:spPr>
          <a:xfrm>
            <a:off x="3607747" y="3411612"/>
            <a:ext cx="453650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srgbClr val="0099C4"/>
                </a:solidFill>
                <a:latin typeface="Arial" charset="0"/>
                <a:ea typeface="Arial" charset="0"/>
                <a:cs typeface="Arial" charset="0"/>
              </a:rPr>
              <a:t>T: +44 (0)1234 750111</a:t>
            </a:r>
            <a:endParaRPr lang="en-US" sz="2800" b="1" dirty="0">
              <a:solidFill>
                <a:srgbClr val="0099C4"/>
              </a:solidFill>
              <a:latin typeface="Arial" charset="0"/>
              <a:ea typeface="Arial" charset="0"/>
              <a:cs typeface="Arial" charset="0"/>
            </a:endParaRPr>
          </a:p>
        </p:txBody>
      </p:sp>
    </p:spTree>
    <p:extLst>
      <p:ext uri="{BB962C8B-B14F-4D97-AF65-F5344CB8AC3E}">
        <p14:creationId xmlns:p14="http://schemas.microsoft.com/office/powerpoint/2010/main" val="423764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esentation or Chapter Title">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3653898" y="1700460"/>
            <a:ext cx="4698522" cy="2160588"/>
          </a:xfrm>
          <a:prstGeom prst="rect">
            <a:avLst/>
          </a:prstGeom>
        </p:spPr>
        <p:txBody>
          <a:bodyPr anchor="ctr">
            <a:normAutofit/>
          </a:bodyPr>
          <a:lstStyle>
            <a:lvl1pPr marL="0" indent="0">
              <a:buNone/>
              <a:defRPr sz="2800" b="1" i="0">
                <a:solidFill>
                  <a:srgbClr val="0C406D"/>
                </a:solidFill>
                <a:latin typeface="Arial" charset="0"/>
                <a:ea typeface="Arial" charset="0"/>
                <a:cs typeface="Arial" charset="0"/>
              </a:defRPr>
            </a:lvl1pPr>
          </a:lstStyle>
          <a:p>
            <a:pPr lvl="0"/>
            <a:r>
              <a:rPr lang="en-GB" dirty="0"/>
              <a:t>Presentation or Chapter Title, Arial Bold 28pt</a:t>
            </a:r>
            <a:endParaRPr lang="en-US" dirty="0"/>
          </a:p>
        </p:txBody>
      </p:sp>
      <p:sp>
        <p:nvSpPr>
          <p:cNvPr id="11" name="Text Placeholder 8"/>
          <p:cNvSpPr>
            <a:spLocks noGrp="1"/>
          </p:cNvSpPr>
          <p:nvPr>
            <p:ph type="body" sz="quarter" idx="11" hasCustomPrompt="1"/>
          </p:nvPr>
        </p:nvSpPr>
        <p:spPr>
          <a:xfrm>
            <a:off x="3653898" y="4005064"/>
            <a:ext cx="4698522" cy="792088"/>
          </a:xfrm>
          <a:prstGeom prst="rect">
            <a:avLst/>
          </a:prstGeom>
        </p:spPr>
        <p:txBody>
          <a:bodyPr anchor="ctr">
            <a:normAutofit/>
          </a:bodyPr>
          <a:lstStyle>
            <a:lvl1pPr marL="0" indent="0">
              <a:buNone/>
              <a:defRPr sz="2000" b="1" i="0">
                <a:solidFill>
                  <a:srgbClr val="0099C4"/>
                </a:solidFill>
                <a:latin typeface="Arial" charset="0"/>
                <a:ea typeface="Arial" charset="0"/>
                <a:cs typeface="Arial" charset="0"/>
              </a:defRPr>
            </a:lvl1pPr>
          </a:lstStyle>
          <a:p>
            <a:pPr lvl="0"/>
            <a:r>
              <a:rPr lang="en-GB" dirty="0"/>
              <a:t>Presenter’s Name and Title, </a:t>
            </a:r>
            <a:br>
              <a:rPr lang="en-GB" dirty="0"/>
            </a:br>
            <a:r>
              <a:rPr lang="en-GB" dirty="0"/>
              <a:t>Arial Bold 20pt</a:t>
            </a:r>
            <a:endParaRPr lang="en-US" dirty="0"/>
          </a:p>
        </p:txBody>
      </p:sp>
      <p:sp>
        <p:nvSpPr>
          <p:cNvPr id="13" name="Text Placeholder 8"/>
          <p:cNvSpPr>
            <a:spLocks noGrp="1"/>
          </p:cNvSpPr>
          <p:nvPr>
            <p:ph type="body" sz="quarter" idx="12" hasCustomPrompt="1"/>
          </p:nvPr>
        </p:nvSpPr>
        <p:spPr>
          <a:xfrm>
            <a:off x="3655102" y="4941168"/>
            <a:ext cx="4698522" cy="504056"/>
          </a:xfrm>
          <a:prstGeom prst="rect">
            <a:avLst/>
          </a:prstGeom>
        </p:spPr>
        <p:txBody>
          <a:bodyPr anchor="ctr">
            <a:normAutofit/>
          </a:bodyPr>
          <a:lstStyle>
            <a:lvl1pPr marL="0" indent="0">
              <a:buNone/>
              <a:defRPr sz="2000" b="1" i="0">
                <a:solidFill>
                  <a:schemeClr val="tx1"/>
                </a:solidFill>
                <a:latin typeface="Arial" charset="0"/>
                <a:ea typeface="Arial" charset="0"/>
                <a:cs typeface="Arial" charset="0"/>
              </a:defRPr>
            </a:lvl1pPr>
          </a:lstStyle>
          <a:p>
            <a:pPr lvl="0"/>
            <a:r>
              <a:rPr lang="en-GB" dirty="0"/>
              <a:t>Date, Arial 20pt</a:t>
            </a:r>
            <a:endParaRPr lang="en-US" dirty="0"/>
          </a:p>
        </p:txBody>
      </p:sp>
      <p:sp>
        <p:nvSpPr>
          <p:cNvPr id="5" name="Text Placeholder 17"/>
          <p:cNvSpPr txBox="1">
            <a:spLocks/>
          </p:cNvSpPr>
          <p:nvPr userDrawn="1"/>
        </p:nvSpPr>
        <p:spPr>
          <a:xfrm>
            <a:off x="3653898" y="5661248"/>
            <a:ext cx="4698522" cy="504056"/>
          </a:xfrm>
          <a:prstGeom prst="rect">
            <a:avLst/>
          </a:prstGeom>
        </p:spPr>
        <p:txBody>
          <a:bodyPr anchor="ctr"/>
          <a:lstStyle>
            <a:lvl1pPr marL="0" indent="0" algn="l" defTabSz="914400" rtl="0" eaLnBrk="1" latinLnBrk="0" hangingPunct="1">
              <a:spcBef>
                <a:spcPct val="20000"/>
              </a:spcBef>
              <a:buClr>
                <a:srgbClr val="00B0F0"/>
              </a:buClr>
              <a:buFont typeface="Arial" panose="020B0604020202020204" pitchFamily="34" charset="0"/>
              <a:buNone/>
              <a:defRPr sz="2200" b="1" kern="1200" baseline="0">
                <a:solidFill>
                  <a:srgbClr val="091932"/>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spcBef>
                <a:spcPct val="20000"/>
              </a:spcBef>
              <a:buClr>
                <a:srgbClr val="00B0F0"/>
              </a:buClr>
              <a:buFont typeface="Arial" charset="0"/>
              <a:buChar char="•"/>
              <a:defRPr sz="2000" kern="1200">
                <a:solidFill>
                  <a:srgbClr val="666666"/>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spcBef>
                <a:spcPct val="20000"/>
              </a:spcBef>
              <a:buClr>
                <a:srgbClr val="00B0F0"/>
              </a:buClr>
              <a:buFont typeface="Courier New" charset="0"/>
              <a:buChar char="o"/>
              <a:defRPr sz="2000" kern="1200">
                <a:solidFill>
                  <a:srgbClr val="666666"/>
                </a:solidFill>
                <a:latin typeface="Arial" panose="020B0604020202020204" pitchFamily="34" charset="0"/>
                <a:ea typeface="+mn-ea"/>
                <a:cs typeface="Arial" panose="020B0604020202020204" pitchFamily="34" charset="0"/>
              </a:defRPr>
            </a:lvl3pPr>
            <a:lvl4pPr marL="1714500" indent="-342900" algn="l" defTabSz="914400" rtl="0" eaLnBrk="1" latinLnBrk="0" hangingPunct="1">
              <a:spcBef>
                <a:spcPct val="20000"/>
              </a:spcBef>
              <a:buClr>
                <a:srgbClr val="00B0F0"/>
              </a:buClr>
              <a:buFont typeface="Wingdings" charset="2"/>
              <a:buChar char="§"/>
              <a:defRPr sz="2000" kern="1200">
                <a:solidFill>
                  <a:srgbClr val="666666"/>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spcBef>
                <a:spcPct val="20000"/>
              </a:spcBef>
              <a:buClr>
                <a:srgbClr val="00B0F0"/>
              </a:buClr>
              <a:buFont typeface=".HelveticaNeueDeskInterface-Regular" charset="0"/>
              <a:buChar char="-"/>
              <a:defRPr sz="2000" kern="1200">
                <a:solidFill>
                  <a:srgbClr val="6666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800" b="0" dirty="0" err="1"/>
              <a:t>www.cranfield.ac.uk</a:t>
            </a:r>
            <a:endParaRPr lang="en-GB" sz="1800" b="0" dirty="0"/>
          </a:p>
        </p:txBody>
      </p:sp>
      <p:pic>
        <p:nvPicPr>
          <p:cNvPr id="8" name="Picture 7"/>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702000" y="1517472"/>
            <a:ext cx="2556750" cy="2559600"/>
          </a:xfrm>
          <a:prstGeom prst="rect">
            <a:avLst/>
          </a:prstGeom>
        </p:spPr>
      </p:pic>
      <p:sp>
        <p:nvSpPr>
          <p:cNvPr id="10" name="Rectangle 9"/>
          <p:cNvSpPr/>
          <p:nvPr userDrawn="1"/>
        </p:nvSpPr>
        <p:spPr>
          <a:xfrm>
            <a:off x="2483768" y="6309320"/>
            <a:ext cx="3816424" cy="548680"/>
          </a:xfrm>
          <a:prstGeom prst="rect">
            <a:avLst/>
          </a:prstGeom>
          <a:solidFill>
            <a:srgbClr val="0C406D"/>
          </a:solidFill>
          <a:ln w="12700" cap="flat" cmpd="sng" algn="ctr">
            <a:noFill/>
            <a:prstDash val="solid"/>
            <a:miter lim="800000"/>
          </a:ln>
          <a:effectLst/>
        </p:spPr>
        <p:txBody>
          <a:bodyPr rtlCol="0" anchor="ctr"/>
          <a:lstStyle/>
          <a:p>
            <a:pPr algn="ctr"/>
            <a:endParaRPr lang="en-US" sz="1350" kern="0">
              <a:solidFill>
                <a:prstClr val="white"/>
              </a:solidFill>
            </a:endParaRPr>
          </a:p>
        </p:txBody>
      </p:sp>
    </p:spTree>
    <p:extLst>
      <p:ext uri="{BB962C8B-B14F-4D97-AF65-F5344CB8AC3E}">
        <p14:creationId xmlns:p14="http://schemas.microsoft.com/office/powerpoint/2010/main" val="754893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5.jpe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4.png"/><Relationship Id="rId5" Type="http://schemas.openxmlformats.org/officeDocument/2006/relationships/theme" Target="../theme/theme3.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270000" y="324000"/>
            <a:ext cx="972000" cy="972000"/>
          </a:xfrm>
          <a:prstGeom prst="rect">
            <a:avLst/>
          </a:prstGeom>
        </p:spPr>
      </p:pic>
      <p:sp>
        <p:nvSpPr>
          <p:cNvPr id="8" name="Footer Placeholder 4"/>
          <p:cNvSpPr txBox="1">
            <a:spLocks/>
          </p:cNvSpPr>
          <p:nvPr/>
        </p:nvSpPr>
        <p:spPr>
          <a:xfrm>
            <a:off x="4382979" y="6414383"/>
            <a:ext cx="378042" cy="326985"/>
          </a:xfrm>
          <a:prstGeom prst="rect">
            <a:avLst/>
          </a:prstGeom>
        </p:spPr>
        <p:txBody>
          <a:bodyPr vert="horz" lIns="68580" tIns="34290" rIns="68580" bIns="34290" rtlCol="0" anchor="ctr"/>
          <a:lstStyle>
            <a:defPPr>
              <a:defRPr lang="en-US"/>
            </a:defPPr>
            <a:lvl1pPr marL="0" algn="l" defTabSz="914400" rtl="0" eaLnBrk="1" latinLnBrk="0" hangingPunct="1">
              <a:defRPr sz="1200" b="0" i="0" kern="1200">
                <a:solidFill>
                  <a:srgbClr val="0C406D"/>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1B87E66-6AAE-F643-B8FD-9355C1B5527C}" type="slidenum">
              <a:rPr lang="en-US" sz="1400" smtClean="0"/>
              <a:pPr algn="ctr"/>
              <a:t>‹#›</a:t>
            </a:fld>
            <a:endParaRPr lang="en-US" sz="900" dirty="0"/>
          </a:p>
        </p:txBody>
      </p:sp>
    </p:spTree>
    <p:extLst>
      <p:ext uri="{BB962C8B-B14F-4D97-AF65-F5344CB8AC3E}">
        <p14:creationId xmlns:p14="http://schemas.microsoft.com/office/powerpoint/2010/main" val="1521201122"/>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1" r:id="rId5"/>
    <p:sldLayoutId id="2147483742" r:id="rId6"/>
    <p:sldLayoutId id="2147483743" r:id="rId7"/>
    <p:sldLayoutId id="2147483744" r:id="rId8"/>
  </p:sldLayoutIdLst>
  <p:txStyles>
    <p:titleStyle>
      <a:lvl1pPr algn="l" defTabSz="685800" rtl="0" eaLnBrk="1" latinLnBrk="0" hangingPunct="1">
        <a:lnSpc>
          <a:spcPct val="90000"/>
        </a:lnSpc>
        <a:spcBef>
          <a:spcPct val="0"/>
        </a:spcBef>
        <a:buNone/>
        <a:defRPr sz="2400" b="1" kern="1200" baseline="0">
          <a:solidFill>
            <a:srgbClr val="0C406D"/>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p:cNvSpPr/>
          <p:nvPr/>
        </p:nvSpPr>
        <p:spPr>
          <a:xfrm>
            <a:off x="0" y="6309320"/>
            <a:ext cx="9144000" cy="548680"/>
          </a:xfrm>
          <a:prstGeom prst="rect">
            <a:avLst/>
          </a:prstGeom>
          <a:solidFill>
            <a:srgbClr val="0C406D"/>
          </a:solidFill>
          <a:ln w="12700" cap="flat" cmpd="sng" algn="ctr">
            <a:noFill/>
            <a:prstDash val="solid"/>
            <a:miter lim="800000"/>
          </a:ln>
          <a:effectLst/>
        </p:spPr>
        <p:txBody>
          <a:bodyPr rtlCol="0" anchor="ctr"/>
          <a:lstStyle/>
          <a:p>
            <a:pPr algn="ctr"/>
            <a:endParaRPr lang="en-US" sz="1350" kern="0">
              <a:solidFill>
                <a:prstClr val="white"/>
              </a:solidFill>
            </a:endParaRPr>
          </a:p>
        </p:txBody>
      </p:sp>
      <p:sp>
        <p:nvSpPr>
          <p:cNvPr id="14" name="TextBox 13"/>
          <p:cNvSpPr txBox="1"/>
          <p:nvPr/>
        </p:nvSpPr>
        <p:spPr>
          <a:xfrm>
            <a:off x="6372200" y="6414384"/>
            <a:ext cx="2466274" cy="307777"/>
          </a:xfrm>
          <a:prstGeom prst="rect">
            <a:avLst/>
          </a:prstGeom>
          <a:noFill/>
        </p:spPr>
        <p:txBody>
          <a:bodyPr wrap="square" rtlCol="0">
            <a:spAutoFit/>
          </a:bodyPr>
          <a:lstStyle/>
          <a:p>
            <a:pPr algn="r"/>
            <a:r>
              <a:rPr lang="en-US" sz="1400" dirty="0">
                <a:solidFill>
                  <a:prstClr val="white"/>
                </a:solidFill>
                <a:latin typeface="Arial" charset="0"/>
                <a:ea typeface="Arial" charset="0"/>
                <a:cs typeface="Arial" charset="0"/>
              </a:rPr>
              <a:t>© </a:t>
            </a:r>
            <a:r>
              <a:rPr lang="en-US" sz="1400" dirty="0" err="1">
                <a:solidFill>
                  <a:prstClr val="white"/>
                </a:solidFill>
                <a:latin typeface="Arial" charset="0"/>
                <a:ea typeface="Arial" charset="0"/>
                <a:cs typeface="Arial" charset="0"/>
              </a:rPr>
              <a:t>Cranfield</a:t>
            </a:r>
            <a:r>
              <a:rPr lang="en-US" sz="1400" dirty="0">
                <a:solidFill>
                  <a:prstClr val="white"/>
                </a:solidFill>
                <a:latin typeface="Arial" charset="0"/>
                <a:ea typeface="Arial" charset="0"/>
                <a:cs typeface="Arial" charset="0"/>
              </a:rPr>
              <a:t> University 2018</a:t>
            </a:r>
          </a:p>
        </p:txBody>
      </p:sp>
      <p:sp>
        <p:nvSpPr>
          <p:cNvPr id="15" name="Footer Placeholder 16"/>
          <p:cNvSpPr txBox="1">
            <a:spLocks/>
          </p:cNvSpPr>
          <p:nvPr/>
        </p:nvSpPr>
        <p:spPr>
          <a:xfrm>
            <a:off x="3028950" y="6414383"/>
            <a:ext cx="3086100" cy="307092"/>
          </a:xfrm>
          <a:prstGeom prst="rect">
            <a:avLst/>
          </a:prstGeom>
        </p:spPr>
        <p:txBody>
          <a:bodyPr vert="horz" lIns="68580" tIns="34290" rIns="68580" bIns="34290" rtlCol="0" anchor="ctr"/>
          <a:lstStyle>
            <a:defPPr>
              <a:defRPr lang="en-US"/>
            </a:defPPr>
            <a:lvl1pPr marL="0" algn="l" defTabSz="914400" rtl="0" eaLnBrk="1" latinLnBrk="0" hangingPunct="1">
              <a:defRPr sz="1200" b="0" i="0" kern="1200">
                <a:solidFill>
                  <a:schemeClr val="bg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1B87E66-6AAE-F643-B8FD-9355C1B5527C}" type="slidenum">
              <a:rPr lang="en-US" sz="1400" smtClean="0">
                <a:solidFill>
                  <a:schemeClr val="bg1"/>
                </a:solidFill>
              </a:rPr>
              <a:pPr algn="ctr"/>
              <a:t>‹#›</a:t>
            </a:fld>
            <a:endParaRPr lang="en-US" sz="900" dirty="0">
              <a:solidFill>
                <a:schemeClr val="bg1"/>
              </a:solidFill>
            </a:endParaRPr>
          </a:p>
        </p:txBody>
      </p:sp>
    </p:spTree>
    <p:extLst>
      <p:ext uri="{BB962C8B-B14F-4D97-AF65-F5344CB8AC3E}">
        <p14:creationId xmlns:p14="http://schemas.microsoft.com/office/powerpoint/2010/main" val="1940673710"/>
      </p:ext>
    </p:extLst>
  </p:cSld>
  <p:clrMap bg1="lt1" tx1="dk1" bg2="lt2" tx2="dk2" accent1="accent1" accent2="accent2" accent3="accent3" accent4="accent4" accent5="accent5" accent6="accent6" hlink="hlink" folHlink="folHlink"/>
  <p:sldLayoutIdLst>
    <p:sldLayoutId id="2147483730" r:id="rId1"/>
    <p:sldLayoutId id="2147483708" r:id="rId2"/>
    <p:sldLayoutId id="2147483729" r:id="rId3"/>
    <p:sldLayoutId id="2147483709" r:id="rId4"/>
    <p:sldLayoutId id="2147483712" r:id="rId5"/>
    <p:sldLayoutId id="2147483717" r:id="rId6"/>
    <p:sldLayoutId id="2147483714" r:id="rId7"/>
    <p:sldLayoutId id="2147483727" r:id="rId8"/>
    <p:sldLayoutId id="2147483711" r:id="rId9"/>
    <p:sldLayoutId id="2147483733" r:id="rId10"/>
    <p:sldLayoutId id="2147483754" r:id="rId11"/>
  </p:sldLayoutIdLst>
  <p:txStyles>
    <p:titleStyle>
      <a:lvl1pPr algn="l" defTabSz="685800" rtl="0" eaLnBrk="1" latinLnBrk="0" hangingPunct="1">
        <a:lnSpc>
          <a:spcPct val="90000"/>
        </a:lnSpc>
        <a:spcBef>
          <a:spcPct val="0"/>
        </a:spcBef>
        <a:buNone/>
        <a:defRPr sz="2400" b="1" kern="1200" baseline="0">
          <a:solidFill>
            <a:srgbClr val="0C406D"/>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cns.cranfield.ac.uk\filestore\Groups\SoM\tdrive\Jaimie Norman\Material for VI portal\Templates\PowerPoint Templates\Content Slide White\content white sorbus.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190500" y="185738"/>
            <a:ext cx="6769100" cy="1143000"/>
          </a:xfrm>
          <a:prstGeom prst="rect">
            <a:avLst/>
          </a:prstGeom>
        </p:spPr>
        <p:txBody>
          <a:bodyPr vert="horz" lIns="91440" tIns="45720" rIns="91440" bIns="45720" rtlCol="0" anchor="ctr">
            <a:noAutofit/>
          </a:bodyPr>
          <a:lstStyle/>
          <a:p>
            <a:r>
              <a:rPr lang="en-US" dirty="0"/>
              <a:t>Click To Edit Master Title Style</a:t>
            </a:r>
            <a:endParaRPr lang="en-GB" dirty="0"/>
          </a:p>
        </p:txBody>
      </p:sp>
      <p:sp>
        <p:nvSpPr>
          <p:cNvPr id="3" name="Text Placeholder 2"/>
          <p:cNvSpPr>
            <a:spLocks noGrp="1"/>
          </p:cNvSpPr>
          <p:nvPr>
            <p:ph type="body" idx="1"/>
          </p:nvPr>
        </p:nvSpPr>
        <p:spPr>
          <a:xfrm>
            <a:off x="190500" y="1467060"/>
            <a:ext cx="8712200" cy="46591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203200" y="6544684"/>
            <a:ext cx="2133600" cy="269875"/>
          </a:xfrm>
          <a:prstGeom prst="rect">
            <a:avLst/>
          </a:prstGeom>
        </p:spPr>
        <p:txBody>
          <a:bodyPr vert="horz" lIns="91440" tIns="45720" rIns="91440" bIns="45720" rtlCol="0" anchor="ctr"/>
          <a:lstStyle>
            <a:lvl1pPr algn="l">
              <a:defRPr sz="1000" b="0" baseline="0">
                <a:solidFill>
                  <a:schemeClr val="tx2"/>
                </a:solidFill>
                <a:latin typeface="Arial" pitchFamily="34" charset="0"/>
                <a:cs typeface="Arial" pitchFamily="34" charset="0"/>
              </a:defRPr>
            </a:lvl1pPr>
          </a:lstStyle>
          <a:p>
            <a:r>
              <a:rPr lang="en-US" dirty="0"/>
              <a:t>© </a:t>
            </a:r>
            <a:r>
              <a:rPr lang="en-US" dirty="0" err="1"/>
              <a:t>Cranfield</a:t>
            </a:r>
            <a:r>
              <a:rPr lang="en-US" dirty="0"/>
              <a:t> University 2013</a:t>
            </a:r>
            <a:endParaRPr lang="en-GB" dirty="0"/>
          </a:p>
        </p:txBody>
      </p:sp>
      <p:sp>
        <p:nvSpPr>
          <p:cNvPr id="6" name="Slide Number Placeholder 5"/>
          <p:cNvSpPr>
            <a:spLocks noGrp="1"/>
          </p:cNvSpPr>
          <p:nvPr>
            <p:ph type="sldNum" sz="quarter" idx="4"/>
          </p:nvPr>
        </p:nvSpPr>
        <p:spPr>
          <a:xfrm>
            <a:off x="8636000" y="6445250"/>
            <a:ext cx="444500" cy="365125"/>
          </a:xfrm>
          <a:prstGeom prst="rect">
            <a:avLst/>
          </a:prstGeom>
        </p:spPr>
        <p:txBody>
          <a:bodyPr vert="horz" lIns="91440" tIns="45720" rIns="91440" bIns="45720" rtlCol="0" anchor="ctr"/>
          <a:lstStyle>
            <a:lvl1pPr algn="ctr">
              <a:defRPr sz="1400" b="1" baseline="0">
                <a:solidFill>
                  <a:schemeClr val="bg1"/>
                </a:solidFill>
                <a:latin typeface="Arial" pitchFamily="34" charset="0"/>
                <a:cs typeface="Arial" pitchFamily="34" charset="0"/>
              </a:defRPr>
            </a:lvl1pPr>
          </a:lstStyle>
          <a:p>
            <a:fld id="{FBFF658C-C438-4524-89E0-C625A8B23A31}" type="slidenum">
              <a:rPr lang="en-GB" smtClean="0"/>
              <a:pPr/>
              <a:t>‹#›</a:t>
            </a:fld>
            <a:endParaRPr lang="en-GB" dirty="0"/>
          </a:p>
        </p:txBody>
      </p:sp>
      <p:pic>
        <p:nvPicPr>
          <p:cNvPr id="10" name="Picture 3" descr="C:\Users\mn534a\Desktop\SoM-Logo-Cool-Grey.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19366" y="217488"/>
            <a:ext cx="1834134" cy="746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624226"/>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Lst>
  <p:hf hdr="0" ftr="0"/>
  <p:txStyles>
    <p:titleStyle>
      <a:lvl1pPr algn="l" defTabSz="914400" rtl="0" eaLnBrk="1" latinLnBrk="0" hangingPunct="1">
        <a:spcBef>
          <a:spcPct val="0"/>
        </a:spcBef>
        <a:buNone/>
        <a:defRPr sz="3800" b="1" i="0" kern="1200" cap="none" baseline="0">
          <a:solidFill>
            <a:schemeClr val="tx2"/>
          </a:solidFill>
          <a:latin typeface="Arial Black" pitchFamily="34" charset="0"/>
          <a:ea typeface="+mj-ea"/>
          <a:cs typeface="+mj-cs"/>
        </a:defRPr>
      </a:lvl1pPr>
    </p:titleStyle>
    <p:bodyStyle>
      <a:lvl1pPr marL="342900" indent="-342900" algn="l" defTabSz="914400" rtl="0" eaLnBrk="1" latinLnBrk="0" hangingPunct="1">
        <a:spcBef>
          <a:spcPct val="20000"/>
        </a:spcBef>
        <a:buClr>
          <a:schemeClr val="accent1"/>
        </a:buClr>
        <a:buFont typeface="Wingdings" pitchFamily="2" charset="2"/>
        <a:buChar char="§"/>
        <a:defRPr sz="3200" kern="1200" baseline="0">
          <a:solidFill>
            <a:schemeClr val="tx1"/>
          </a:solidFill>
          <a:latin typeface="Arial" pitchFamily="34" charset="0"/>
          <a:ea typeface="+mn-ea"/>
          <a:cs typeface="+mn-cs"/>
        </a:defRPr>
      </a:lvl1pPr>
      <a:lvl2pPr marL="742950" indent="-285750" algn="l" defTabSz="914400" rtl="0" eaLnBrk="1" latinLnBrk="0" hangingPunct="1">
        <a:spcBef>
          <a:spcPct val="20000"/>
        </a:spcBef>
        <a:buClr>
          <a:schemeClr val="accent1"/>
        </a:buClr>
        <a:buFont typeface="Wingdings" pitchFamily="2" charset="2"/>
        <a:buChar char="§"/>
        <a:defRPr sz="2800" kern="1200" baseline="0">
          <a:solidFill>
            <a:schemeClr val="tx1"/>
          </a:solidFill>
          <a:latin typeface="Arial" pitchFamily="34" charset="0"/>
          <a:ea typeface="+mn-ea"/>
          <a:cs typeface="+mn-cs"/>
        </a:defRPr>
      </a:lvl2pPr>
      <a:lvl3pPr marL="1143000" indent="-228600" algn="l" defTabSz="914400" rtl="0" eaLnBrk="1" latinLnBrk="0" hangingPunct="1">
        <a:spcBef>
          <a:spcPct val="20000"/>
        </a:spcBef>
        <a:buClr>
          <a:schemeClr val="accent1"/>
        </a:buClr>
        <a:buFont typeface="Wingdings" pitchFamily="2" charset="2"/>
        <a:buChar char="§"/>
        <a:defRPr sz="2400" kern="1200" baseline="0">
          <a:solidFill>
            <a:schemeClr val="tx1"/>
          </a:solidFill>
          <a:latin typeface="Arial" pitchFamily="34" charset="0"/>
          <a:ea typeface="+mn-ea"/>
          <a:cs typeface="+mn-cs"/>
        </a:defRPr>
      </a:lvl3pPr>
      <a:lvl4pPr marL="1600200" indent="-228600" algn="l" defTabSz="914400" rtl="0" eaLnBrk="1" latinLnBrk="0" hangingPunct="1">
        <a:spcBef>
          <a:spcPct val="20000"/>
        </a:spcBef>
        <a:buClr>
          <a:schemeClr val="accent1"/>
        </a:buClr>
        <a:buFont typeface="Wingdings" pitchFamily="2" charset="2"/>
        <a:buChar char="§"/>
        <a:defRPr sz="2000" kern="1200" baseline="0">
          <a:solidFill>
            <a:schemeClr val="tx1"/>
          </a:solidFill>
          <a:latin typeface="Arial" pitchFamily="34" charset="0"/>
          <a:ea typeface="+mn-ea"/>
          <a:cs typeface="+mn-cs"/>
        </a:defRPr>
      </a:lvl4pPr>
      <a:lvl5pPr marL="2057400" indent="-228600" algn="l" defTabSz="914400" rtl="0" eaLnBrk="1" latinLnBrk="0" hangingPunct="1">
        <a:spcBef>
          <a:spcPct val="20000"/>
        </a:spcBef>
        <a:buClr>
          <a:schemeClr val="accent1"/>
        </a:buClr>
        <a:buFont typeface="Wingdings" pitchFamily="2" charset="2"/>
        <a:buChar char="§"/>
        <a:defRPr sz="2000" kern="1200" baseline="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s://doi.org/10.1016/j.jsr.2023.03.004" TargetMode="External"/><Relationship Id="rId2" Type="http://schemas.openxmlformats.org/officeDocument/2006/relationships/hyperlink" Target="https://doi.org/10.1016/j.ssci.2022.105906" TargetMode="Externa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 Id="rId4" Type="http://schemas.openxmlformats.org/officeDocument/2006/relationships/hyperlink" Target="http://www.linkedin.com/in/daviddenye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GB" sz="3600" dirty="0"/>
              <a:t>Safety Training in Context</a:t>
            </a:r>
          </a:p>
        </p:txBody>
      </p:sp>
      <p:sp>
        <p:nvSpPr>
          <p:cNvPr id="3" name="Text Placeholder 2"/>
          <p:cNvSpPr>
            <a:spLocks noGrp="1"/>
          </p:cNvSpPr>
          <p:nvPr>
            <p:ph type="body" sz="quarter" idx="11"/>
          </p:nvPr>
        </p:nvSpPr>
        <p:spPr/>
        <p:txBody>
          <a:bodyPr>
            <a:normAutofit/>
          </a:bodyPr>
          <a:lstStyle/>
          <a:p>
            <a:r>
              <a:rPr lang="en-GB" dirty="0"/>
              <a:t>Dr Colin Pilbeam</a:t>
            </a:r>
          </a:p>
          <a:p>
            <a:r>
              <a:rPr lang="en-GB" dirty="0"/>
              <a:t>Professor of Organizational Safety</a:t>
            </a:r>
          </a:p>
          <a:p>
            <a:endParaRPr lang="en-GB" dirty="0"/>
          </a:p>
          <a:p>
            <a:endParaRPr lang="en-GB" dirty="0"/>
          </a:p>
        </p:txBody>
      </p:sp>
      <p:sp>
        <p:nvSpPr>
          <p:cNvPr id="4" name="Text Placeholder 3">
            <a:extLst>
              <a:ext uri="{FF2B5EF4-FFF2-40B4-BE49-F238E27FC236}">
                <a16:creationId xmlns:a16="http://schemas.microsoft.com/office/drawing/2014/main" id="{C4DBD6F2-FB22-0B01-988F-2F5A711EB2B1}"/>
              </a:ext>
            </a:extLst>
          </p:cNvPr>
          <p:cNvSpPr>
            <a:spLocks noGrp="1"/>
          </p:cNvSpPr>
          <p:nvPr>
            <p:ph type="body" sz="quarter" idx="12"/>
          </p:nvPr>
        </p:nvSpPr>
        <p:spPr/>
        <p:txBody>
          <a:bodyPr>
            <a:normAutofit fontScale="70000" lnSpcReduction="20000"/>
          </a:bodyPr>
          <a:lstStyle/>
          <a:p>
            <a:r>
              <a:rPr lang="en-GB" dirty="0"/>
              <a:t>ELSE Scientific Workshop, Nice, France</a:t>
            </a:r>
          </a:p>
          <a:p>
            <a:r>
              <a:rPr lang="en-GB" dirty="0"/>
              <a:t>13</a:t>
            </a:r>
            <a:r>
              <a:rPr lang="en-GB" baseline="30000" dirty="0"/>
              <a:t>th</a:t>
            </a:r>
            <a:r>
              <a:rPr lang="en-GB" dirty="0"/>
              <a:t> June 2023</a:t>
            </a:r>
          </a:p>
        </p:txBody>
      </p:sp>
    </p:spTree>
    <p:extLst>
      <p:ext uri="{BB962C8B-B14F-4D97-AF65-F5344CB8AC3E}">
        <p14:creationId xmlns:p14="http://schemas.microsoft.com/office/powerpoint/2010/main" val="3261307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275A72-213A-E5D5-B9F7-38DC0F6CD652}"/>
              </a:ext>
            </a:extLst>
          </p:cNvPr>
          <p:cNvSpPr>
            <a:spLocks noGrp="1"/>
          </p:cNvSpPr>
          <p:nvPr>
            <p:ph sz="quarter" idx="17"/>
          </p:nvPr>
        </p:nvSpPr>
        <p:spPr>
          <a:xfrm>
            <a:off x="305516" y="1412776"/>
            <a:ext cx="8532484" cy="2160239"/>
          </a:xfrm>
        </p:spPr>
        <p:txBody>
          <a:bodyPr/>
          <a:lstStyle/>
          <a:p>
            <a:pPr marL="0" indent="0">
              <a:buNone/>
            </a:pPr>
            <a:r>
              <a:rPr lang="en-GB" dirty="0">
                <a:solidFill>
                  <a:schemeClr val="accent1"/>
                </a:solidFill>
              </a:rPr>
              <a:t>Concept of </a:t>
            </a:r>
            <a:r>
              <a:rPr lang="en-GB" b="1" dirty="0">
                <a:solidFill>
                  <a:schemeClr val="accent1"/>
                </a:solidFill>
              </a:rPr>
              <a:t>‘fit’:</a:t>
            </a:r>
            <a:r>
              <a:rPr lang="en-GB" dirty="0"/>
              <a:t>– </a:t>
            </a:r>
          </a:p>
          <a:p>
            <a:pPr marL="0" indent="0">
              <a:buNone/>
            </a:pPr>
            <a:r>
              <a:rPr lang="en-GB" dirty="0"/>
              <a:t>“the degree to which the characteristics of a practice are consistent with the (perceived) needs, objectives and structure of an adopting organisation”</a:t>
            </a:r>
          </a:p>
          <a:p>
            <a:pPr marL="0" indent="0" algn="r">
              <a:buNone/>
            </a:pPr>
            <a:r>
              <a:rPr lang="en-GB" sz="1400" dirty="0"/>
              <a:t>(Ansari et al., 2010, p.68)</a:t>
            </a:r>
          </a:p>
          <a:p>
            <a:endParaRPr lang="en-GB" dirty="0"/>
          </a:p>
          <a:p>
            <a:pPr marL="0" indent="0">
              <a:buNone/>
            </a:pPr>
            <a:endParaRPr lang="en-GB" dirty="0"/>
          </a:p>
        </p:txBody>
      </p:sp>
      <p:sp>
        <p:nvSpPr>
          <p:cNvPr id="3" name="Title 2">
            <a:extLst>
              <a:ext uri="{FF2B5EF4-FFF2-40B4-BE49-F238E27FC236}">
                <a16:creationId xmlns:a16="http://schemas.microsoft.com/office/drawing/2014/main" id="{467558EB-0EA5-5D25-9110-135E6BD0D03A}"/>
              </a:ext>
            </a:extLst>
          </p:cNvPr>
          <p:cNvSpPr>
            <a:spLocks noGrp="1"/>
          </p:cNvSpPr>
          <p:nvPr>
            <p:ph type="title"/>
          </p:nvPr>
        </p:nvSpPr>
        <p:spPr/>
        <p:txBody>
          <a:bodyPr/>
          <a:lstStyle/>
          <a:p>
            <a:r>
              <a:rPr lang="en-GB" dirty="0"/>
              <a:t>Safety Training Transfer – Taking a different perspective</a:t>
            </a:r>
          </a:p>
        </p:txBody>
      </p:sp>
      <p:sp>
        <p:nvSpPr>
          <p:cNvPr id="5" name="TextBox 4">
            <a:extLst>
              <a:ext uri="{FF2B5EF4-FFF2-40B4-BE49-F238E27FC236}">
                <a16:creationId xmlns:a16="http://schemas.microsoft.com/office/drawing/2014/main" id="{7ABEC6FA-87B4-A870-3C59-CD4972CA9687}"/>
              </a:ext>
            </a:extLst>
          </p:cNvPr>
          <p:cNvSpPr txBox="1"/>
          <p:nvPr/>
        </p:nvSpPr>
        <p:spPr>
          <a:xfrm>
            <a:off x="2123728" y="4052971"/>
            <a:ext cx="5256584" cy="1323439"/>
          </a:xfrm>
          <a:prstGeom prst="rect">
            <a:avLst/>
          </a:prstGeom>
          <a:noFill/>
        </p:spPr>
        <p:txBody>
          <a:bodyPr wrap="square" rtlCol="0">
            <a:spAutoFit/>
          </a:bodyPr>
          <a:lstStyle/>
          <a:p>
            <a:r>
              <a:rPr lang="en-GB" sz="2000" dirty="0"/>
              <a:t>“</a:t>
            </a:r>
            <a:r>
              <a:rPr lang="en-GB" sz="2000" i="1" dirty="0"/>
              <a:t>One of the things that I find so frustrating is actually when people don’t recognize the context that they are in, and that it has an impact on what’s going on</a:t>
            </a:r>
            <a:r>
              <a:rPr lang="en-GB" sz="2000" dirty="0"/>
              <a:t>”</a:t>
            </a:r>
          </a:p>
        </p:txBody>
      </p:sp>
      <p:sp>
        <p:nvSpPr>
          <p:cNvPr id="6" name="Speech Bubble: Oval 5">
            <a:extLst>
              <a:ext uri="{FF2B5EF4-FFF2-40B4-BE49-F238E27FC236}">
                <a16:creationId xmlns:a16="http://schemas.microsoft.com/office/drawing/2014/main" id="{02A16CF6-59B7-5377-D1E6-B24474811A28}"/>
              </a:ext>
            </a:extLst>
          </p:cNvPr>
          <p:cNvSpPr/>
          <p:nvPr/>
        </p:nvSpPr>
        <p:spPr>
          <a:xfrm>
            <a:off x="1259632" y="3429000"/>
            <a:ext cx="6768752" cy="2448272"/>
          </a:xfrm>
          <a:prstGeom prst="wedgeEllipseCallout">
            <a:avLst>
              <a:gd name="adj1" fmla="val -55411"/>
              <a:gd name="adj2" fmla="val 5530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03006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0631C5BA-641F-0D98-F150-863CCD62D918}"/>
              </a:ext>
            </a:extLst>
          </p:cNvPr>
          <p:cNvGraphicFramePr>
            <a:graphicFrameLocks noGrp="1"/>
          </p:cNvGraphicFramePr>
          <p:nvPr>
            <p:ph sz="quarter" idx="4294967295"/>
            <p:extLst>
              <p:ext uri="{D42A27DB-BD31-4B8C-83A1-F6EECF244321}">
                <p14:modId xmlns:p14="http://schemas.microsoft.com/office/powerpoint/2010/main" val="2036012262"/>
              </p:ext>
            </p:extLst>
          </p:nvPr>
        </p:nvGraphicFramePr>
        <p:xfrm>
          <a:off x="305594" y="332656"/>
          <a:ext cx="8532812" cy="5760640"/>
        </p:xfrm>
        <a:graphic>
          <a:graphicData uri="http://schemas.openxmlformats.org/drawingml/2006/table">
            <a:tbl>
              <a:tblPr firstRow="1" bandRow="1">
                <a:tableStyleId>{5C22544A-7EE6-4342-B048-85BDC9FD1C3A}</a:tableStyleId>
              </a:tblPr>
              <a:tblGrid>
                <a:gridCol w="2322984">
                  <a:extLst>
                    <a:ext uri="{9D8B030D-6E8A-4147-A177-3AD203B41FA5}">
                      <a16:colId xmlns:a16="http://schemas.microsoft.com/office/drawing/2014/main" val="508844910"/>
                    </a:ext>
                  </a:extLst>
                </a:gridCol>
                <a:gridCol w="2016224">
                  <a:extLst>
                    <a:ext uri="{9D8B030D-6E8A-4147-A177-3AD203B41FA5}">
                      <a16:colId xmlns:a16="http://schemas.microsoft.com/office/drawing/2014/main" val="3385057175"/>
                    </a:ext>
                  </a:extLst>
                </a:gridCol>
                <a:gridCol w="2088232">
                  <a:extLst>
                    <a:ext uri="{9D8B030D-6E8A-4147-A177-3AD203B41FA5}">
                      <a16:colId xmlns:a16="http://schemas.microsoft.com/office/drawing/2014/main" val="2705941124"/>
                    </a:ext>
                  </a:extLst>
                </a:gridCol>
                <a:gridCol w="2105372">
                  <a:extLst>
                    <a:ext uri="{9D8B030D-6E8A-4147-A177-3AD203B41FA5}">
                      <a16:colId xmlns:a16="http://schemas.microsoft.com/office/drawing/2014/main" val="2035168550"/>
                    </a:ext>
                  </a:extLst>
                </a:gridCol>
              </a:tblGrid>
              <a:tr h="1033945">
                <a:tc>
                  <a:txBody>
                    <a:bodyPr/>
                    <a:lstStyle/>
                    <a:p>
                      <a:pPr algn="ctr"/>
                      <a:endParaRPr lang="en-GB" sz="2400" b="1"/>
                    </a:p>
                  </a:txBody>
                  <a:tcPr anchor="ctr"/>
                </a:tc>
                <a:tc>
                  <a:txBody>
                    <a:bodyPr/>
                    <a:lstStyle/>
                    <a:p>
                      <a:pPr algn="ctr"/>
                      <a:r>
                        <a:rPr lang="en-GB" sz="2400" b="1" dirty="0"/>
                        <a:t>Technical</a:t>
                      </a:r>
                    </a:p>
                  </a:txBody>
                  <a:tcPr anchor="ctr"/>
                </a:tc>
                <a:tc>
                  <a:txBody>
                    <a:bodyPr/>
                    <a:lstStyle/>
                    <a:p>
                      <a:pPr algn="ctr"/>
                      <a:r>
                        <a:rPr lang="en-GB" sz="2400" b="1" dirty="0"/>
                        <a:t>Cultural</a:t>
                      </a:r>
                    </a:p>
                  </a:txBody>
                  <a:tcPr anchor="ctr"/>
                </a:tc>
                <a:tc>
                  <a:txBody>
                    <a:bodyPr/>
                    <a:lstStyle/>
                    <a:p>
                      <a:pPr algn="ctr"/>
                      <a:r>
                        <a:rPr lang="en-GB" sz="2400" b="1" dirty="0"/>
                        <a:t>Political</a:t>
                      </a:r>
                    </a:p>
                  </a:txBody>
                  <a:tcPr anchor="ctr"/>
                </a:tc>
                <a:extLst>
                  <a:ext uri="{0D108BD9-81ED-4DB2-BD59-A6C34878D82A}">
                    <a16:rowId xmlns:a16="http://schemas.microsoft.com/office/drawing/2014/main" val="255403344"/>
                  </a:ext>
                </a:extLst>
              </a:tr>
              <a:tr h="1575565">
                <a:tc>
                  <a:txBody>
                    <a:bodyPr/>
                    <a:lstStyle/>
                    <a:p>
                      <a:pPr algn="ctr"/>
                      <a:r>
                        <a:rPr lang="en-GB" sz="2400" b="1" dirty="0"/>
                        <a:t>Individual</a:t>
                      </a:r>
                    </a:p>
                  </a:txBody>
                  <a:tcPr anchor="ctr"/>
                </a:tc>
                <a:tc>
                  <a:txBody>
                    <a:bodyPr/>
                    <a:lstStyle/>
                    <a:p>
                      <a:pPr algn="ctr"/>
                      <a:r>
                        <a:rPr lang="en-GB" sz="1600" b="0" dirty="0"/>
                        <a:t>Competence of employees</a:t>
                      </a:r>
                    </a:p>
                    <a:p>
                      <a:pPr algn="ctr"/>
                      <a:r>
                        <a:rPr lang="en-GB" sz="1600" b="0" dirty="0"/>
                        <a:t>Individual attributes</a:t>
                      </a:r>
                    </a:p>
                  </a:txBody>
                  <a:tcPr anchor="ctr"/>
                </a:tc>
                <a:tc>
                  <a:txBody>
                    <a:bodyPr/>
                    <a:lstStyle/>
                    <a:p>
                      <a:pPr algn="ctr"/>
                      <a:r>
                        <a:rPr lang="en-GB" sz="1600" b="0" dirty="0"/>
                        <a:t>Management support</a:t>
                      </a:r>
                    </a:p>
                    <a:p>
                      <a:pPr algn="ctr"/>
                      <a:r>
                        <a:rPr lang="en-GB" sz="1600" b="0" dirty="0"/>
                        <a:t>Reporting lines</a:t>
                      </a:r>
                    </a:p>
                  </a:txBody>
                  <a:tcPr anchor="ctr"/>
                </a:tc>
                <a:tc>
                  <a:txBody>
                    <a:bodyPr/>
                    <a:lstStyle/>
                    <a:p>
                      <a:pPr algn="ctr"/>
                      <a:r>
                        <a:rPr lang="en-GB" sz="1600" b="0" dirty="0"/>
                        <a:t>Leadership </a:t>
                      </a:r>
                    </a:p>
                    <a:p>
                      <a:pPr algn="ctr"/>
                      <a:r>
                        <a:rPr lang="en-GB" sz="1600" b="0" dirty="0"/>
                        <a:t>beliefs / values</a:t>
                      </a:r>
                    </a:p>
                  </a:txBody>
                  <a:tcPr anchor="ctr"/>
                </a:tc>
                <a:extLst>
                  <a:ext uri="{0D108BD9-81ED-4DB2-BD59-A6C34878D82A}">
                    <a16:rowId xmlns:a16="http://schemas.microsoft.com/office/drawing/2014/main" val="644604001"/>
                  </a:ext>
                </a:extLst>
              </a:tr>
              <a:tr h="1575565">
                <a:tc>
                  <a:txBody>
                    <a:bodyPr/>
                    <a:lstStyle/>
                    <a:p>
                      <a:pPr algn="ctr"/>
                      <a:r>
                        <a:rPr lang="en-GB" sz="2400" b="1" dirty="0"/>
                        <a:t>Organizational</a:t>
                      </a:r>
                    </a:p>
                  </a:txBody>
                  <a:tcPr anchor="ctr"/>
                </a:tc>
                <a:tc>
                  <a:txBody>
                    <a:bodyPr/>
                    <a:lstStyle/>
                    <a:p>
                      <a:pPr algn="ctr"/>
                      <a:r>
                        <a:rPr lang="en-GB" sz="1600" b="0" dirty="0"/>
                        <a:t>Existing processes</a:t>
                      </a:r>
                    </a:p>
                    <a:p>
                      <a:pPr algn="ctr"/>
                      <a:r>
                        <a:rPr lang="en-GB" sz="1600" b="0" dirty="0"/>
                        <a:t>Size of organization</a:t>
                      </a:r>
                    </a:p>
                  </a:txBody>
                  <a:tcPr anchor="ctr"/>
                </a:tc>
                <a:tc>
                  <a:txBody>
                    <a:bodyPr/>
                    <a:lstStyle/>
                    <a:p>
                      <a:pPr algn="ctr"/>
                      <a:r>
                        <a:rPr lang="en-GB" sz="1600" b="0" dirty="0"/>
                        <a:t>Organizational culture</a:t>
                      </a:r>
                    </a:p>
                    <a:p>
                      <a:pPr algn="ctr"/>
                      <a:r>
                        <a:rPr lang="en-GB" sz="1600" b="0" dirty="0"/>
                        <a:t>Voice</a:t>
                      </a:r>
                    </a:p>
                  </a:txBody>
                  <a:tcPr anchor="ctr"/>
                </a:tc>
                <a:tc>
                  <a:txBody>
                    <a:bodyPr/>
                    <a:lstStyle/>
                    <a:p>
                      <a:pPr algn="ctr"/>
                      <a:r>
                        <a:rPr lang="en-GB" sz="1600" b="0" dirty="0"/>
                        <a:t>Group / sub-group dynamics</a:t>
                      </a:r>
                    </a:p>
                    <a:p>
                      <a:pPr algn="ctr"/>
                      <a:r>
                        <a:rPr lang="en-GB" sz="1600" b="0" dirty="0"/>
                        <a:t>Employee relations</a:t>
                      </a:r>
                    </a:p>
                    <a:p>
                      <a:pPr algn="ctr"/>
                      <a:r>
                        <a:rPr lang="en-GB" sz="1600" b="0" dirty="0"/>
                        <a:t>Competing priorities</a:t>
                      </a:r>
                    </a:p>
                  </a:txBody>
                  <a:tcPr anchor="ctr"/>
                </a:tc>
                <a:extLst>
                  <a:ext uri="{0D108BD9-81ED-4DB2-BD59-A6C34878D82A}">
                    <a16:rowId xmlns:a16="http://schemas.microsoft.com/office/drawing/2014/main" val="4034165974"/>
                  </a:ext>
                </a:extLst>
              </a:tr>
              <a:tr h="1575565">
                <a:tc>
                  <a:txBody>
                    <a:bodyPr/>
                    <a:lstStyle/>
                    <a:p>
                      <a:pPr algn="ctr"/>
                      <a:r>
                        <a:rPr lang="en-GB" sz="2400" b="1" dirty="0"/>
                        <a:t>Supra-Organizational</a:t>
                      </a:r>
                    </a:p>
                  </a:txBody>
                  <a:tcPr anchor="ctr"/>
                </a:tc>
                <a:tc>
                  <a:txBody>
                    <a:bodyPr/>
                    <a:lstStyle/>
                    <a:p>
                      <a:pPr algn="ctr"/>
                      <a:r>
                        <a:rPr lang="en-GB" sz="1600" b="0" dirty="0"/>
                        <a:t>Regulatory context</a:t>
                      </a:r>
                    </a:p>
                    <a:p>
                      <a:pPr algn="ctr"/>
                      <a:r>
                        <a:rPr lang="en-GB" sz="1600" b="0" dirty="0"/>
                        <a:t>External standards</a:t>
                      </a:r>
                    </a:p>
                    <a:p>
                      <a:pPr algn="ctr"/>
                      <a:r>
                        <a:rPr lang="en-GB" sz="1600" b="0" dirty="0"/>
                        <a:t>Sector business model</a:t>
                      </a:r>
                    </a:p>
                    <a:p>
                      <a:pPr algn="ctr"/>
                      <a:r>
                        <a:rPr lang="en-GB" sz="1600" b="0" dirty="0"/>
                        <a:t>Societal challenges</a:t>
                      </a:r>
                    </a:p>
                  </a:txBody>
                  <a:tcPr anchor="ctr"/>
                </a:tc>
                <a:tc>
                  <a:txBody>
                    <a:bodyPr/>
                    <a:lstStyle/>
                    <a:p>
                      <a:pPr algn="ctr"/>
                      <a:r>
                        <a:rPr lang="en-GB" sz="1600" b="0" dirty="0"/>
                        <a:t>National / Societal norms</a:t>
                      </a:r>
                    </a:p>
                  </a:txBody>
                  <a:tcPr anchor="ctr"/>
                </a:tc>
                <a:tc>
                  <a:txBody>
                    <a:bodyPr/>
                    <a:lstStyle/>
                    <a:p>
                      <a:pPr algn="ctr"/>
                      <a:r>
                        <a:rPr lang="en-GB" sz="1600" b="0" dirty="0"/>
                        <a:t>Unionization</a:t>
                      </a:r>
                    </a:p>
                    <a:p>
                      <a:pPr algn="ctr"/>
                      <a:r>
                        <a:rPr lang="en-GB" sz="1600" b="0" dirty="0"/>
                        <a:t>Legal context</a:t>
                      </a:r>
                    </a:p>
                    <a:p>
                      <a:pPr algn="ctr"/>
                      <a:r>
                        <a:rPr lang="en-GB" sz="1600" b="0" dirty="0"/>
                        <a:t>Sector level sharing</a:t>
                      </a:r>
                    </a:p>
                    <a:p>
                      <a:pPr algn="ctr"/>
                      <a:r>
                        <a:rPr lang="en-GB" sz="1600" b="0" dirty="0"/>
                        <a:t>State orientation towards H&amp;S</a:t>
                      </a:r>
                    </a:p>
                  </a:txBody>
                  <a:tcPr anchor="ctr"/>
                </a:tc>
                <a:extLst>
                  <a:ext uri="{0D108BD9-81ED-4DB2-BD59-A6C34878D82A}">
                    <a16:rowId xmlns:a16="http://schemas.microsoft.com/office/drawing/2014/main" val="3110769734"/>
                  </a:ext>
                </a:extLst>
              </a:tr>
            </a:tbl>
          </a:graphicData>
        </a:graphic>
      </p:graphicFrame>
    </p:spTree>
    <p:extLst>
      <p:ext uri="{BB962C8B-B14F-4D97-AF65-F5344CB8AC3E}">
        <p14:creationId xmlns:p14="http://schemas.microsoft.com/office/powerpoint/2010/main" val="3510568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0631C5BA-641F-0D98-F150-863CCD62D918}"/>
              </a:ext>
            </a:extLst>
          </p:cNvPr>
          <p:cNvGraphicFramePr>
            <a:graphicFrameLocks noGrp="1"/>
          </p:cNvGraphicFramePr>
          <p:nvPr>
            <p:ph sz="quarter" idx="4294967295"/>
            <p:extLst>
              <p:ext uri="{D42A27DB-BD31-4B8C-83A1-F6EECF244321}">
                <p14:modId xmlns:p14="http://schemas.microsoft.com/office/powerpoint/2010/main" val="4287591881"/>
              </p:ext>
            </p:extLst>
          </p:nvPr>
        </p:nvGraphicFramePr>
        <p:xfrm>
          <a:off x="305594" y="404664"/>
          <a:ext cx="8532812" cy="5760640"/>
        </p:xfrm>
        <a:graphic>
          <a:graphicData uri="http://schemas.openxmlformats.org/drawingml/2006/table">
            <a:tbl>
              <a:tblPr firstRow="1" bandRow="1">
                <a:tableStyleId>{5C22544A-7EE6-4342-B048-85BDC9FD1C3A}</a:tableStyleId>
              </a:tblPr>
              <a:tblGrid>
                <a:gridCol w="2322984">
                  <a:extLst>
                    <a:ext uri="{9D8B030D-6E8A-4147-A177-3AD203B41FA5}">
                      <a16:colId xmlns:a16="http://schemas.microsoft.com/office/drawing/2014/main" val="508844910"/>
                    </a:ext>
                  </a:extLst>
                </a:gridCol>
                <a:gridCol w="2016224">
                  <a:extLst>
                    <a:ext uri="{9D8B030D-6E8A-4147-A177-3AD203B41FA5}">
                      <a16:colId xmlns:a16="http://schemas.microsoft.com/office/drawing/2014/main" val="3385057175"/>
                    </a:ext>
                  </a:extLst>
                </a:gridCol>
                <a:gridCol w="2088232">
                  <a:extLst>
                    <a:ext uri="{9D8B030D-6E8A-4147-A177-3AD203B41FA5}">
                      <a16:colId xmlns:a16="http://schemas.microsoft.com/office/drawing/2014/main" val="2705941124"/>
                    </a:ext>
                  </a:extLst>
                </a:gridCol>
                <a:gridCol w="2105372">
                  <a:extLst>
                    <a:ext uri="{9D8B030D-6E8A-4147-A177-3AD203B41FA5}">
                      <a16:colId xmlns:a16="http://schemas.microsoft.com/office/drawing/2014/main" val="2035168550"/>
                    </a:ext>
                  </a:extLst>
                </a:gridCol>
              </a:tblGrid>
              <a:tr h="1033945">
                <a:tc>
                  <a:txBody>
                    <a:bodyPr/>
                    <a:lstStyle/>
                    <a:p>
                      <a:pPr algn="ctr"/>
                      <a:endParaRPr lang="en-GB" sz="2400" b="1"/>
                    </a:p>
                  </a:txBody>
                  <a:tcPr anchor="ctr"/>
                </a:tc>
                <a:tc>
                  <a:txBody>
                    <a:bodyPr/>
                    <a:lstStyle/>
                    <a:p>
                      <a:pPr algn="ctr"/>
                      <a:r>
                        <a:rPr lang="en-GB" sz="2400" b="1" dirty="0"/>
                        <a:t>What?</a:t>
                      </a:r>
                    </a:p>
                  </a:txBody>
                  <a:tcPr anchor="ctr"/>
                </a:tc>
                <a:tc>
                  <a:txBody>
                    <a:bodyPr/>
                    <a:lstStyle/>
                    <a:p>
                      <a:pPr algn="ctr"/>
                      <a:r>
                        <a:rPr lang="en-GB" sz="2400" b="1" dirty="0"/>
                        <a:t>How?</a:t>
                      </a:r>
                    </a:p>
                  </a:txBody>
                  <a:tcPr anchor="ctr"/>
                </a:tc>
                <a:tc>
                  <a:txBody>
                    <a:bodyPr/>
                    <a:lstStyle/>
                    <a:p>
                      <a:pPr algn="ctr"/>
                      <a:r>
                        <a:rPr lang="en-GB" sz="2400" b="1" dirty="0"/>
                        <a:t>Why?</a:t>
                      </a:r>
                    </a:p>
                  </a:txBody>
                  <a:tcPr anchor="ctr"/>
                </a:tc>
                <a:extLst>
                  <a:ext uri="{0D108BD9-81ED-4DB2-BD59-A6C34878D82A}">
                    <a16:rowId xmlns:a16="http://schemas.microsoft.com/office/drawing/2014/main" val="255403344"/>
                  </a:ext>
                </a:extLst>
              </a:tr>
              <a:tr h="1575565">
                <a:tc>
                  <a:txBody>
                    <a:bodyPr/>
                    <a:lstStyle/>
                    <a:p>
                      <a:pPr algn="ctr"/>
                      <a:r>
                        <a:rPr lang="en-GB" sz="2400" b="1" dirty="0"/>
                        <a:t>Individual</a:t>
                      </a:r>
                    </a:p>
                  </a:txBody>
                  <a:tcPr anchor="ctr"/>
                </a:tc>
                <a:tc>
                  <a:txBody>
                    <a:bodyPr/>
                    <a:lstStyle/>
                    <a:p>
                      <a:pPr algn="ctr"/>
                      <a:r>
                        <a:rPr lang="en-GB" sz="1600" b="0" dirty="0"/>
                        <a:t>Competence of employees</a:t>
                      </a:r>
                    </a:p>
                    <a:p>
                      <a:pPr algn="ctr"/>
                      <a:r>
                        <a:rPr lang="en-GB" sz="1600" b="0" dirty="0"/>
                        <a:t>Individual attributes</a:t>
                      </a:r>
                    </a:p>
                  </a:txBody>
                  <a:tcPr anchor="ctr"/>
                </a:tc>
                <a:tc>
                  <a:txBody>
                    <a:bodyPr/>
                    <a:lstStyle/>
                    <a:p>
                      <a:pPr algn="ctr"/>
                      <a:r>
                        <a:rPr lang="en-GB" sz="1600" b="0" dirty="0"/>
                        <a:t>Management support</a:t>
                      </a:r>
                    </a:p>
                    <a:p>
                      <a:pPr algn="ctr"/>
                      <a:r>
                        <a:rPr lang="en-GB" sz="1600" b="0" dirty="0"/>
                        <a:t>Reporting lines</a:t>
                      </a:r>
                    </a:p>
                  </a:txBody>
                  <a:tcPr anchor="ctr"/>
                </a:tc>
                <a:tc>
                  <a:txBody>
                    <a:bodyPr/>
                    <a:lstStyle/>
                    <a:p>
                      <a:pPr algn="ctr"/>
                      <a:r>
                        <a:rPr lang="en-GB" sz="1600" b="0" dirty="0"/>
                        <a:t>Leadership </a:t>
                      </a:r>
                    </a:p>
                    <a:p>
                      <a:pPr algn="ctr"/>
                      <a:r>
                        <a:rPr lang="en-GB" sz="1600" b="0" dirty="0"/>
                        <a:t>beliefs / values</a:t>
                      </a:r>
                    </a:p>
                  </a:txBody>
                  <a:tcPr anchor="ctr"/>
                </a:tc>
                <a:extLst>
                  <a:ext uri="{0D108BD9-81ED-4DB2-BD59-A6C34878D82A}">
                    <a16:rowId xmlns:a16="http://schemas.microsoft.com/office/drawing/2014/main" val="644604001"/>
                  </a:ext>
                </a:extLst>
              </a:tr>
              <a:tr h="1575565">
                <a:tc>
                  <a:txBody>
                    <a:bodyPr/>
                    <a:lstStyle/>
                    <a:p>
                      <a:pPr algn="ctr"/>
                      <a:r>
                        <a:rPr lang="en-GB" sz="2400" b="1" dirty="0"/>
                        <a:t>Organizational</a:t>
                      </a:r>
                    </a:p>
                  </a:txBody>
                  <a:tcPr anchor="ctr"/>
                </a:tc>
                <a:tc>
                  <a:txBody>
                    <a:bodyPr/>
                    <a:lstStyle/>
                    <a:p>
                      <a:pPr algn="ctr"/>
                      <a:r>
                        <a:rPr lang="en-GB" sz="1600" b="0" dirty="0"/>
                        <a:t>Existing processes</a:t>
                      </a:r>
                    </a:p>
                    <a:p>
                      <a:pPr algn="ctr"/>
                      <a:r>
                        <a:rPr lang="en-GB" sz="1600" b="0" dirty="0"/>
                        <a:t>Size of organization</a:t>
                      </a:r>
                    </a:p>
                  </a:txBody>
                  <a:tcPr anchor="ctr"/>
                </a:tc>
                <a:tc>
                  <a:txBody>
                    <a:bodyPr/>
                    <a:lstStyle/>
                    <a:p>
                      <a:pPr algn="ctr"/>
                      <a:r>
                        <a:rPr lang="en-GB" sz="1600" b="0" dirty="0"/>
                        <a:t>Organizational culture</a:t>
                      </a:r>
                    </a:p>
                    <a:p>
                      <a:pPr algn="ctr"/>
                      <a:r>
                        <a:rPr lang="en-GB" sz="1600" b="0" dirty="0"/>
                        <a:t>Voice</a:t>
                      </a:r>
                    </a:p>
                  </a:txBody>
                  <a:tcPr anchor="ctr"/>
                </a:tc>
                <a:tc>
                  <a:txBody>
                    <a:bodyPr/>
                    <a:lstStyle/>
                    <a:p>
                      <a:pPr algn="ctr"/>
                      <a:r>
                        <a:rPr lang="en-GB" sz="1600" b="0" dirty="0"/>
                        <a:t>Group / sub-group dynamics</a:t>
                      </a:r>
                    </a:p>
                    <a:p>
                      <a:pPr algn="ctr"/>
                      <a:r>
                        <a:rPr lang="en-GB" sz="1600" b="0" dirty="0"/>
                        <a:t>Employee relations</a:t>
                      </a:r>
                    </a:p>
                    <a:p>
                      <a:pPr algn="ctr"/>
                      <a:r>
                        <a:rPr lang="en-GB" sz="1600" b="0" dirty="0"/>
                        <a:t>Competing priorities</a:t>
                      </a:r>
                    </a:p>
                  </a:txBody>
                  <a:tcPr anchor="ctr"/>
                </a:tc>
                <a:extLst>
                  <a:ext uri="{0D108BD9-81ED-4DB2-BD59-A6C34878D82A}">
                    <a16:rowId xmlns:a16="http://schemas.microsoft.com/office/drawing/2014/main" val="4034165974"/>
                  </a:ext>
                </a:extLst>
              </a:tr>
              <a:tr h="1575565">
                <a:tc>
                  <a:txBody>
                    <a:bodyPr/>
                    <a:lstStyle/>
                    <a:p>
                      <a:pPr algn="ctr"/>
                      <a:r>
                        <a:rPr lang="en-GB" sz="2400" b="1" dirty="0"/>
                        <a:t>Supra-Organizational</a:t>
                      </a:r>
                    </a:p>
                  </a:txBody>
                  <a:tcPr anchor="ctr"/>
                </a:tc>
                <a:tc>
                  <a:txBody>
                    <a:bodyPr/>
                    <a:lstStyle/>
                    <a:p>
                      <a:pPr algn="ctr"/>
                      <a:r>
                        <a:rPr lang="en-GB" sz="1600" b="0" dirty="0"/>
                        <a:t>Regulatory context</a:t>
                      </a:r>
                    </a:p>
                    <a:p>
                      <a:pPr algn="ctr"/>
                      <a:r>
                        <a:rPr lang="en-GB" sz="1600" b="0" dirty="0"/>
                        <a:t>External standards</a:t>
                      </a:r>
                    </a:p>
                    <a:p>
                      <a:pPr algn="ctr"/>
                      <a:r>
                        <a:rPr lang="en-GB" sz="1600" b="0" dirty="0"/>
                        <a:t>Sector business model</a:t>
                      </a:r>
                    </a:p>
                    <a:p>
                      <a:pPr algn="ctr"/>
                      <a:r>
                        <a:rPr lang="en-GB" sz="1600" b="0" dirty="0"/>
                        <a:t>Societal challenges</a:t>
                      </a:r>
                    </a:p>
                  </a:txBody>
                  <a:tcPr anchor="ctr"/>
                </a:tc>
                <a:tc>
                  <a:txBody>
                    <a:bodyPr/>
                    <a:lstStyle/>
                    <a:p>
                      <a:pPr algn="ctr"/>
                      <a:r>
                        <a:rPr lang="en-GB" sz="1600" b="0" dirty="0"/>
                        <a:t>National / Societal norms</a:t>
                      </a:r>
                    </a:p>
                  </a:txBody>
                  <a:tcPr anchor="ctr"/>
                </a:tc>
                <a:tc>
                  <a:txBody>
                    <a:bodyPr/>
                    <a:lstStyle/>
                    <a:p>
                      <a:pPr algn="ctr"/>
                      <a:r>
                        <a:rPr lang="en-GB" sz="1600" b="0" dirty="0"/>
                        <a:t>Unionization</a:t>
                      </a:r>
                    </a:p>
                    <a:p>
                      <a:pPr algn="ctr"/>
                      <a:r>
                        <a:rPr lang="en-GB" sz="1600" b="0" dirty="0"/>
                        <a:t>Legal context</a:t>
                      </a:r>
                    </a:p>
                    <a:p>
                      <a:pPr algn="ctr"/>
                      <a:r>
                        <a:rPr lang="en-GB" sz="1600" b="0" dirty="0"/>
                        <a:t>Sector level sharing</a:t>
                      </a:r>
                    </a:p>
                    <a:p>
                      <a:pPr algn="ctr"/>
                      <a:r>
                        <a:rPr lang="en-GB" sz="1600" b="0" dirty="0"/>
                        <a:t>State orientation towards H&amp;S</a:t>
                      </a:r>
                    </a:p>
                  </a:txBody>
                  <a:tcPr anchor="ctr"/>
                </a:tc>
                <a:extLst>
                  <a:ext uri="{0D108BD9-81ED-4DB2-BD59-A6C34878D82A}">
                    <a16:rowId xmlns:a16="http://schemas.microsoft.com/office/drawing/2014/main" val="3110769734"/>
                  </a:ext>
                </a:extLst>
              </a:tr>
            </a:tbl>
          </a:graphicData>
        </a:graphic>
      </p:graphicFrame>
      <p:sp>
        <p:nvSpPr>
          <p:cNvPr id="2" name="Oval 1">
            <a:extLst>
              <a:ext uri="{FF2B5EF4-FFF2-40B4-BE49-F238E27FC236}">
                <a16:creationId xmlns:a16="http://schemas.microsoft.com/office/drawing/2014/main" id="{876F34E2-EC4F-4B22-715C-3995D38F9291}"/>
              </a:ext>
            </a:extLst>
          </p:cNvPr>
          <p:cNvSpPr/>
          <p:nvPr/>
        </p:nvSpPr>
        <p:spPr>
          <a:xfrm>
            <a:off x="2195736" y="404664"/>
            <a:ext cx="6786686" cy="914400"/>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2E39613A-70C9-9340-71F2-83E7489F60F7}"/>
              </a:ext>
            </a:extLst>
          </p:cNvPr>
          <p:cNvSpPr/>
          <p:nvPr/>
        </p:nvSpPr>
        <p:spPr>
          <a:xfrm>
            <a:off x="6660232" y="1412776"/>
            <a:ext cx="2322190" cy="4832920"/>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D206ACCB-936E-6834-BECB-76F6675555D5}"/>
              </a:ext>
            </a:extLst>
          </p:cNvPr>
          <p:cNvSpPr/>
          <p:nvPr/>
        </p:nvSpPr>
        <p:spPr>
          <a:xfrm>
            <a:off x="305594" y="4581128"/>
            <a:ext cx="8676828" cy="1664568"/>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8811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A70549-63F5-406A-B4D4-A89A66723FD9}"/>
              </a:ext>
            </a:extLst>
          </p:cNvPr>
          <p:cNvSpPr>
            <a:spLocks noGrp="1"/>
          </p:cNvSpPr>
          <p:nvPr>
            <p:ph sz="quarter" idx="17"/>
          </p:nvPr>
        </p:nvSpPr>
        <p:spPr>
          <a:xfrm>
            <a:off x="305526" y="2060848"/>
            <a:ext cx="8532484" cy="4104034"/>
          </a:xfrm>
        </p:spPr>
        <p:txBody>
          <a:bodyPr/>
          <a:lstStyle/>
          <a:p>
            <a:r>
              <a:rPr lang="en-GB" dirty="0"/>
              <a:t>It is an integral part of modern safety management systems</a:t>
            </a:r>
          </a:p>
          <a:p>
            <a:r>
              <a:rPr lang="en-GB" dirty="0"/>
              <a:t>It renders staff competent to work effectively and safely</a:t>
            </a:r>
          </a:p>
          <a:p>
            <a:r>
              <a:rPr lang="en-GB" dirty="0"/>
              <a:t>It improves safety compliance</a:t>
            </a:r>
          </a:p>
          <a:p>
            <a:r>
              <a:rPr lang="en-GB" dirty="0"/>
              <a:t>It improves safety participation </a:t>
            </a:r>
          </a:p>
          <a:p>
            <a:r>
              <a:rPr lang="en-GB" dirty="0"/>
              <a:t>Others expect it … “</a:t>
            </a:r>
            <a:r>
              <a:rPr lang="en-GB" i="1" dirty="0"/>
              <a:t>we have done everything we can</a:t>
            </a:r>
            <a:r>
              <a:rPr lang="en-GB" dirty="0"/>
              <a:t>”</a:t>
            </a:r>
          </a:p>
          <a:p>
            <a:r>
              <a:rPr lang="en-GB" dirty="0"/>
              <a:t>It is easy (relatively)</a:t>
            </a:r>
          </a:p>
          <a:p>
            <a:r>
              <a:rPr lang="en-GB" dirty="0"/>
              <a:t>It can be demonstrated</a:t>
            </a:r>
          </a:p>
          <a:p>
            <a:endParaRPr lang="en-GB" dirty="0"/>
          </a:p>
        </p:txBody>
      </p:sp>
      <p:sp>
        <p:nvSpPr>
          <p:cNvPr id="3" name="Title 2">
            <a:extLst>
              <a:ext uri="{FF2B5EF4-FFF2-40B4-BE49-F238E27FC236}">
                <a16:creationId xmlns:a16="http://schemas.microsoft.com/office/drawing/2014/main" id="{7866BE92-9666-F73B-F51D-3BCE99F2785C}"/>
              </a:ext>
            </a:extLst>
          </p:cNvPr>
          <p:cNvSpPr>
            <a:spLocks noGrp="1"/>
          </p:cNvSpPr>
          <p:nvPr>
            <p:ph type="title"/>
          </p:nvPr>
        </p:nvSpPr>
        <p:spPr/>
        <p:txBody>
          <a:bodyPr/>
          <a:lstStyle/>
          <a:p>
            <a:r>
              <a:rPr lang="en-GB" dirty="0"/>
              <a:t>We do safety training because …. ? </a:t>
            </a:r>
          </a:p>
        </p:txBody>
      </p:sp>
    </p:spTree>
    <p:extLst>
      <p:ext uri="{BB962C8B-B14F-4D97-AF65-F5344CB8AC3E}">
        <p14:creationId xmlns:p14="http://schemas.microsoft.com/office/powerpoint/2010/main" val="1488869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42EE0B9-95BF-7028-105F-FD80332FE236}"/>
              </a:ext>
            </a:extLst>
          </p:cNvPr>
          <p:cNvSpPr>
            <a:spLocks noGrp="1"/>
          </p:cNvSpPr>
          <p:nvPr>
            <p:ph sz="quarter" idx="15"/>
          </p:nvPr>
        </p:nvSpPr>
        <p:spPr>
          <a:xfrm>
            <a:off x="289849" y="1340768"/>
            <a:ext cx="3490063" cy="4788000"/>
          </a:xfrm>
        </p:spPr>
        <p:txBody>
          <a:bodyPr/>
          <a:lstStyle/>
          <a:p>
            <a:r>
              <a:rPr lang="en-GB" dirty="0"/>
              <a:t>Does it fix the problem?   </a:t>
            </a:r>
          </a:p>
          <a:p>
            <a:endParaRPr lang="en-GB" dirty="0"/>
          </a:p>
          <a:p>
            <a:pPr marL="0" indent="0">
              <a:buNone/>
            </a:pPr>
            <a:endParaRPr lang="en-GB" dirty="0"/>
          </a:p>
          <a:p>
            <a:pPr marL="0" indent="0">
              <a:buNone/>
            </a:pPr>
            <a:endParaRPr lang="en-GB" dirty="0"/>
          </a:p>
          <a:p>
            <a:pPr marL="0" indent="0">
              <a:buNone/>
            </a:pPr>
            <a:endParaRPr lang="en-GB" dirty="0"/>
          </a:p>
          <a:p>
            <a:r>
              <a:rPr lang="en-GB" dirty="0"/>
              <a:t>Is it effective? </a:t>
            </a:r>
          </a:p>
          <a:p>
            <a:endParaRPr lang="en-GB" dirty="0"/>
          </a:p>
          <a:p>
            <a:endParaRPr lang="en-GB" dirty="0"/>
          </a:p>
          <a:p>
            <a:endParaRPr lang="en-GB" dirty="0"/>
          </a:p>
          <a:p>
            <a:endParaRPr lang="en-GB" dirty="0"/>
          </a:p>
          <a:p>
            <a:r>
              <a:rPr lang="en-GB" dirty="0"/>
              <a:t>Is it accessible to all?</a:t>
            </a:r>
          </a:p>
          <a:p>
            <a:endParaRPr lang="en-GB" dirty="0"/>
          </a:p>
        </p:txBody>
      </p:sp>
      <p:pic>
        <p:nvPicPr>
          <p:cNvPr id="7" name="Content Placeholder 6">
            <a:extLst>
              <a:ext uri="{FF2B5EF4-FFF2-40B4-BE49-F238E27FC236}">
                <a16:creationId xmlns:a16="http://schemas.microsoft.com/office/drawing/2014/main" id="{D6330BCC-C7C7-E6D8-FE1E-5BA67F72CA7A}"/>
              </a:ext>
            </a:extLst>
          </p:cNvPr>
          <p:cNvPicPr>
            <a:picLocks noGrp="1" noChangeAspect="1"/>
          </p:cNvPicPr>
          <p:nvPr>
            <p:ph sz="quarter" idx="17"/>
          </p:nvPr>
        </p:nvPicPr>
        <p:blipFill>
          <a:blip r:embed="rId2"/>
          <a:stretch>
            <a:fillRect/>
          </a:stretch>
        </p:blipFill>
        <p:spPr>
          <a:xfrm>
            <a:off x="4572000" y="343361"/>
            <a:ext cx="3400425" cy="2187606"/>
          </a:xfrm>
          <a:prstGeom prst="rect">
            <a:avLst/>
          </a:prstGeom>
        </p:spPr>
      </p:pic>
      <p:sp>
        <p:nvSpPr>
          <p:cNvPr id="4" name="Title 3">
            <a:extLst>
              <a:ext uri="{FF2B5EF4-FFF2-40B4-BE49-F238E27FC236}">
                <a16:creationId xmlns:a16="http://schemas.microsoft.com/office/drawing/2014/main" id="{6C54992E-E10B-E772-2E79-12EA14736BC9}"/>
              </a:ext>
            </a:extLst>
          </p:cNvPr>
          <p:cNvSpPr>
            <a:spLocks noGrp="1"/>
          </p:cNvSpPr>
          <p:nvPr>
            <p:ph type="title"/>
          </p:nvPr>
        </p:nvSpPr>
        <p:spPr/>
        <p:txBody>
          <a:bodyPr/>
          <a:lstStyle/>
          <a:p>
            <a:r>
              <a:rPr lang="en-GB" dirty="0">
                <a:solidFill>
                  <a:srgbClr val="FF0000"/>
                </a:solidFill>
              </a:rPr>
              <a:t>But …</a:t>
            </a:r>
            <a:r>
              <a:rPr lang="en-GB" dirty="0"/>
              <a:t> </a:t>
            </a:r>
          </a:p>
        </p:txBody>
      </p:sp>
      <p:sp>
        <p:nvSpPr>
          <p:cNvPr id="8" name="TextBox 7">
            <a:extLst>
              <a:ext uri="{FF2B5EF4-FFF2-40B4-BE49-F238E27FC236}">
                <a16:creationId xmlns:a16="http://schemas.microsoft.com/office/drawing/2014/main" id="{F61DC04F-100A-EAAC-6D1A-28C634D4D6A1}"/>
              </a:ext>
            </a:extLst>
          </p:cNvPr>
          <p:cNvSpPr txBox="1"/>
          <p:nvPr/>
        </p:nvSpPr>
        <p:spPr>
          <a:xfrm>
            <a:off x="4139952" y="3026882"/>
            <a:ext cx="4032448" cy="1415772"/>
          </a:xfrm>
          <a:prstGeom prst="rect">
            <a:avLst/>
          </a:prstGeom>
          <a:noFill/>
        </p:spPr>
        <p:txBody>
          <a:bodyPr wrap="square" rtlCol="0">
            <a:spAutoFit/>
          </a:bodyPr>
          <a:lstStyle/>
          <a:p>
            <a:r>
              <a:rPr lang="en-GB" dirty="0">
                <a:solidFill>
                  <a:schemeClr val="accent1"/>
                </a:solidFill>
              </a:rPr>
              <a:t>“Training interventions do not [always] yield tangible benefits and may sometimes simply reduce to wasted resources” </a:t>
            </a:r>
          </a:p>
          <a:p>
            <a:pPr algn="r"/>
            <a:r>
              <a:rPr lang="en-GB" sz="1400" dirty="0">
                <a:solidFill>
                  <a:schemeClr val="accent1"/>
                </a:solidFill>
              </a:rPr>
              <a:t>(Albert and Routh, 2021)</a:t>
            </a:r>
          </a:p>
        </p:txBody>
      </p:sp>
      <p:sp>
        <p:nvSpPr>
          <p:cNvPr id="9" name="TextBox 8">
            <a:extLst>
              <a:ext uri="{FF2B5EF4-FFF2-40B4-BE49-F238E27FC236}">
                <a16:creationId xmlns:a16="http://schemas.microsoft.com/office/drawing/2014/main" id="{24FCA426-1869-BF13-5387-2E0E2615FEA3}"/>
              </a:ext>
            </a:extLst>
          </p:cNvPr>
          <p:cNvSpPr txBox="1"/>
          <p:nvPr/>
        </p:nvSpPr>
        <p:spPr>
          <a:xfrm>
            <a:off x="4752020" y="4916609"/>
            <a:ext cx="2808312" cy="1200329"/>
          </a:xfrm>
          <a:prstGeom prst="rect">
            <a:avLst/>
          </a:prstGeom>
          <a:noFill/>
        </p:spPr>
        <p:txBody>
          <a:bodyPr wrap="square" rtlCol="0">
            <a:spAutoFit/>
          </a:bodyPr>
          <a:lstStyle/>
          <a:p>
            <a:r>
              <a:rPr lang="en-GB" dirty="0">
                <a:solidFill>
                  <a:schemeClr val="accent1"/>
                </a:solidFill>
              </a:rPr>
              <a:t>e.g.</a:t>
            </a:r>
          </a:p>
          <a:p>
            <a:pPr marL="285750" indent="-285750">
              <a:buFont typeface="Arial" panose="020B0604020202020204" pitchFamily="34" charset="0"/>
              <a:buChar char="•"/>
            </a:pPr>
            <a:r>
              <a:rPr lang="en-GB" dirty="0">
                <a:solidFill>
                  <a:schemeClr val="accent1"/>
                </a:solidFill>
              </a:rPr>
              <a:t>Demographics</a:t>
            </a:r>
          </a:p>
          <a:p>
            <a:pPr marL="285750" indent="-285750">
              <a:buFont typeface="Arial" panose="020B0604020202020204" pitchFamily="34" charset="0"/>
              <a:buChar char="•"/>
            </a:pPr>
            <a:r>
              <a:rPr lang="en-GB" dirty="0">
                <a:solidFill>
                  <a:schemeClr val="accent1"/>
                </a:solidFill>
              </a:rPr>
              <a:t>Disability</a:t>
            </a:r>
          </a:p>
          <a:p>
            <a:pPr marL="285750" indent="-285750">
              <a:buFont typeface="Arial" panose="020B0604020202020204" pitchFamily="34" charset="0"/>
              <a:buChar char="•"/>
            </a:pPr>
            <a:r>
              <a:rPr lang="en-GB" dirty="0">
                <a:solidFill>
                  <a:schemeClr val="accent1"/>
                </a:solidFill>
              </a:rPr>
              <a:t>Psycho-social factors</a:t>
            </a:r>
          </a:p>
        </p:txBody>
      </p:sp>
    </p:spTree>
    <p:extLst>
      <p:ext uri="{BB962C8B-B14F-4D97-AF65-F5344CB8AC3E}">
        <p14:creationId xmlns:p14="http://schemas.microsoft.com/office/powerpoint/2010/main" val="2245629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038D392E-8411-08E4-9899-ACBEC7D0718C}"/>
              </a:ext>
            </a:extLst>
          </p:cNvPr>
          <p:cNvSpPr>
            <a:spLocks noGrp="1"/>
          </p:cNvSpPr>
          <p:nvPr>
            <p:ph sz="quarter" idx="17"/>
          </p:nvPr>
        </p:nvSpPr>
        <p:spPr>
          <a:xfrm>
            <a:off x="152763" y="1412776"/>
            <a:ext cx="8838474" cy="4752105"/>
          </a:xfrm>
        </p:spPr>
        <p:txBody>
          <a:bodyPr/>
          <a:lstStyle/>
          <a:p>
            <a:pPr marL="0" indent="0">
              <a:buNone/>
            </a:pPr>
            <a:r>
              <a:rPr lang="en-GB" dirty="0"/>
              <a:t>Defined as</a:t>
            </a:r>
          </a:p>
          <a:p>
            <a:pPr marL="0" indent="0">
              <a:buNone/>
            </a:pPr>
            <a:r>
              <a:rPr lang="en-GB" dirty="0"/>
              <a:t> – Reliable, trustworthy, genuine, of known provenance</a:t>
            </a:r>
          </a:p>
          <a:p>
            <a:pPr marL="0" indent="0">
              <a:buNone/>
            </a:pPr>
            <a:endParaRPr lang="en-GB" dirty="0"/>
          </a:p>
          <a:p>
            <a:pPr marL="0" indent="0">
              <a:buNone/>
            </a:pPr>
            <a:endParaRPr lang="en-GB" dirty="0"/>
          </a:p>
          <a:p>
            <a:pPr marL="0" indent="0">
              <a:buNone/>
            </a:pPr>
            <a:r>
              <a:rPr lang="en-GB" sz="2400" b="1" i="1" u="sng" dirty="0">
                <a:solidFill>
                  <a:schemeClr val="accent1"/>
                </a:solidFill>
              </a:rPr>
              <a:t>Aim of Safety Training: to develop Translation competence</a:t>
            </a:r>
          </a:p>
          <a:p>
            <a:pPr marL="0" indent="0">
              <a:buNone/>
            </a:pPr>
            <a:endParaRPr lang="en-GB" b="1" dirty="0">
              <a:solidFill>
                <a:schemeClr val="accent1"/>
              </a:solidFill>
            </a:endParaRPr>
          </a:p>
          <a:p>
            <a:pPr marL="0" indent="0">
              <a:buNone/>
            </a:pPr>
            <a:endParaRPr lang="en-GB" b="1" dirty="0">
              <a:solidFill>
                <a:schemeClr val="accent1"/>
              </a:solidFill>
            </a:endParaRPr>
          </a:p>
          <a:p>
            <a:pPr marL="0" indent="0">
              <a:buNone/>
            </a:pPr>
            <a:endParaRPr lang="en-GB" b="1" dirty="0">
              <a:solidFill>
                <a:schemeClr val="accent1"/>
              </a:solidFill>
            </a:endParaRPr>
          </a:p>
          <a:p>
            <a:pPr marL="0" indent="0">
              <a:buNone/>
            </a:pPr>
            <a:r>
              <a:rPr lang="en-GB" b="1" dirty="0">
                <a:solidFill>
                  <a:schemeClr val="accent1"/>
                </a:solidFill>
              </a:rPr>
              <a:t>Translation competence </a:t>
            </a:r>
          </a:p>
          <a:p>
            <a:pPr marL="0" indent="0">
              <a:buNone/>
            </a:pPr>
            <a:r>
              <a:rPr lang="en-GB" dirty="0"/>
              <a:t>– “the ability to translate practices and ideas between organizational contexts in ways that increase the probability of achieving organizational ends” </a:t>
            </a:r>
          </a:p>
          <a:p>
            <a:pPr marL="0" indent="0" algn="r">
              <a:buNone/>
            </a:pPr>
            <a:r>
              <a:rPr lang="en-GB" sz="1400" dirty="0"/>
              <a:t>(Røvik, 2016 p.299)</a:t>
            </a:r>
          </a:p>
          <a:p>
            <a:pPr marL="0" indent="0">
              <a:buNone/>
            </a:pPr>
            <a:endParaRPr lang="en-GB" dirty="0"/>
          </a:p>
          <a:p>
            <a:endParaRPr lang="en-GB" dirty="0"/>
          </a:p>
          <a:p>
            <a:pPr marL="0" indent="0">
              <a:buNone/>
            </a:pPr>
            <a:endParaRPr lang="en-GB" dirty="0"/>
          </a:p>
        </p:txBody>
      </p:sp>
      <p:sp>
        <p:nvSpPr>
          <p:cNvPr id="5" name="Title 4">
            <a:extLst>
              <a:ext uri="{FF2B5EF4-FFF2-40B4-BE49-F238E27FC236}">
                <a16:creationId xmlns:a16="http://schemas.microsoft.com/office/drawing/2014/main" id="{32DD539B-6E84-6AED-2482-018B57637A84}"/>
              </a:ext>
            </a:extLst>
          </p:cNvPr>
          <p:cNvSpPr>
            <a:spLocks noGrp="1"/>
          </p:cNvSpPr>
          <p:nvPr>
            <p:ph type="title"/>
          </p:nvPr>
        </p:nvSpPr>
        <p:spPr/>
        <p:txBody>
          <a:bodyPr/>
          <a:lstStyle/>
          <a:p>
            <a:r>
              <a:rPr lang="en-GB" dirty="0"/>
              <a:t>The Spirit of the Age …. To be authentic</a:t>
            </a:r>
          </a:p>
        </p:txBody>
      </p:sp>
    </p:spTree>
    <p:extLst>
      <p:ext uri="{BB962C8B-B14F-4D97-AF65-F5344CB8AC3E}">
        <p14:creationId xmlns:p14="http://schemas.microsoft.com/office/powerpoint/2010/main" val="2870919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185738"/>
            <a:ext cx="6769100" cy="650974"/>
          </a:xfrm>
        </p:spPr>
        <p:txBody>
          <a:bodyPr/>
          <a:lstStyle/>
          <a:p>
            <a:r>
              <a:rPr lang="en-GB" dirty="0"/>
              <a:t>Questions / Comments / Discussion</a:t>
            </a:r>
          </a:p>
        </p:txBody>
      </p:sp>
      <p:pic>
        <p:nvPicPr>
          <p:cNvPr id="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764704"/>
            <a:ext cx="6103330" cy="4534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878841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E53068-F6B9-F40D-4478-C98952254337}"/>
              </a:ext>
            </a:extLst>
          </p:cNvPr>
          <p:cNvSpPr>
            <a:spLocks noGrp="1"/>
          </p:cNvSpPr>
          <p:nvPr>
            <p:ph type="title"/>
          </p:nvPr>
        </p:nvSpPr>
        <p:spPr>
          <a:xfrm>
            <a:off x="306010" y="366731"/>
            <a:ext cx="8532000" cy="864000"/>
          </a:xfrm>
        </p:spPr>
        <p:txBody>
          <a:bodyPr/>
          <a:lstStyle/>
          <a:p>
            <a:pPr algn="r"/>
            <a:r>
              <a:rPr lang="en-GB" dirty="0"/>
              <a:t>Safer Governance of Complex Systems</a:t>
            </a:r>
            <a:br>
              <a:rPr lang="en-GB" dirty="0"/>
            </a:br>
            <a:r>
              <a:rPr lang="en-GB" dirty="0"/>
              <a:t>- Learning from failures</a:t>
            </a:r>
          </a:p>
        </p:txBody>
      </p:sp>
      <p:pic>
        <p:nvPicPr>
          <p:cNvPr id="5" name="Picture 4">
            <a:extLst>
              <a:ext uri="{FF2B5EF4-FFF2-40B4-BE49-F238E27FC236}">
                <a16:creationId xmlns:a16="http://schemas.microsoft.com/office/drawing/2014/main" id="{BAD2A5E6-D867-E4A2-64A1-358A4FB89DF8}"/>
              </a:ext>
            </a:extLst>
          </p:cNvPr>
          <p:cNvPicPr>
            <a:picLocks noChangeAspect="1"/>
          </p:cNvPicPr>
          <p:nvPr/>
        </p:nvPicPr>
        <p:blipFill>
          <a:blip r:embed="rId2"/>
          <a:stretch>
            <a:fillRect/>
          </a:stretch>
        </p:blipFill>
        <p:spPr>
          <a:xfrm>
            <a:off x="5004048" y="4509120"/>
            <a:ext cx="3674333" cy="1473716"/>
          </a:xfrm>
          <a:prstGeom prst="rect">
            <a:avLst/>
          </a:prstGeom>
        </p:spPr>
      </p:pic>
      <p:pic>
        <p:nvPicPr>
          <p:cNvPr id="1026" name="Picture 2">
            <a:extLst>
              <a:ext uri="{FF2B5EF4-FFF2-40B4-BE49-F238E27FC236}">
                <a16:creationId xmlns:a16="http://schemas.microsoft.com/office/drawing/2014/main" id="{5FA1B6BE-C3F1-D809-4791-302885E66352}"/>
              </a:ext>
            </a:extLst>
          </p:cNvPr>
          <p:cNvPicPr>
            <a:picLocks noGrp="1" noChangeAspect="1" noChangeArrowheads="1"/>
          </p:cNvPicPr>
          <p:nvPr>
            <p:ph sz="quarter" idx="17"/>
          </p:nvPr>
        </p:nvPicPr>
        <p:blipFill>
          <a:blip r:embed="rId3">
            <a:extLst>
              <a:ext uri="{28A0092B-C50C-407E-A947-70E740481C1C}">
                <a14:useLocalDpi xmlns:a14="http://schemas.microsoft.com/office/drawing/2010/main" val="0"/>
              </a:ext>
            </a:extLst>
          </a:blip>
          <a:srcRect/>
          <a:stretch>
            <a:fillRect/>
          </a:stretch>
        </p:blipFill>
        <p:spPr bwMode="auto">
          <a:xfrm>
            <a:off x="899742" y="1556792"/>
            <a:ext cx="2619375" cy="3914775"/>
          </a:xfrm>
          <a:prstGeom prst="rect">
            <a:avLst/>
          </a:prstGeom>
          <a:noFill/>
          <a:extLst>
            <a:ext uri="{909E8E84-426E-40DD-AFC4-6F175D3DCCD1}">
              <a14:hiddenFill xmlns:a14="http://schemas.microsoft.com/office/drawing/2010/main">
                <a:solidFill>
                  <a:srgbClr val="FFFFFF"/>
                </a:solidFill>
              </a14:hiddenFill>
            </a:ext>
          </a:extLst>
        </p:spPr>
      </p:pic>
      <p:sp>
        <p:nvSpPr>
          <p:cNvPr id="7" name="Cloud 6">
            <a:extLst>
              <a:ext uri="{FF2B5EF4-FFF2-40B4-BE49-F238E27FC236}">
                <a16:creationId xmlns:a16="http://schemas.microsoft.com/office/drawing/2014/main" id="{22E64776-366B-F6BD-37CB-BE5F280EAA86}"/>
              </a:ext>
            </a:extLst>
          </p:cNvPr>
          <p:cNvSpPr/>
          <p:nvPr/>
        </p:nvSpPr>
        <p:spPr>
          <a:xfrm>
            <a:off x="539552" y="1484784"/>
            <a:ext cx="3312368" cy="115212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This international multi-sector survey …</a:t>
            </a:r>
          </a:p>
        </p:txBody>
      </p:sp>
      <p:sp>
        <p:nvSpPr>
          <p:cNvPr id="9" name="Cloud 8">
            <a:extLst>
              <a:ext uri="{FF2B5EF4-FFF2-40B4-BE49-F238E27FC236}">
                <a16:creationId xmlns:a16="http://schemas.microsoft.com/office/drawing/2014/main" id="{86D89567-386B-455A-A932-CC5621D33504}"/>
              </a:ext>
            </a:extLst>
          </p:cNvPr>
          <p:cNvSpPr/>
          <p:nvPr/>
        </p:nvSpPr>
        <p:spPr>
          <a:xfrm>
            <a:off x="517848" y="4594495"/>
            <a:ext cx="3456384" cy="1368152"/>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Join </a:t>
            </a:r>
            <a:r>
              <a:rPr lang="en-GB" dirty="0" err="1">
                <a:solidFill>
                  <a:schemeClr val="tx1"/>
                </a:solidFill>
              </a:rPr>
              <a:t>Join</a:t>
            </a:r>
            <a:r>
              <a:rPr lang="en-GB" dirty="0">
                <a:solidFill>
                  <a:schemeClr val="tx1"/>
                </a:solidFill>
              </a:rPr>
              <a:t> Today !</a:t>
            </a:r>
          </a:p>
          <a:p>
            <a:pPr algn="ctr"/>
            <a:r>
              <a:rPr lang="en-GB" dirty="0">
                <a:solidFill>
                  <a:schemeClr val="tx1"/>
                </a:solidFill>
              </a:rPr>
              <a:t>And prevent future safety failures</a:t>
            </a:r>
            <a:endParaRPr lang="en-GB" dirty="0"/>
          </a:p>
        </p:txBody>
      </p:sp>
    </p:spTree>
    <p:extLst>
      <p:ext uri="{BB962C8B-B14F-4D97-AF65-F5344CB8AC3E}">
        <p14:creationId xmlns:p14="http://schemas.microsoft.com/office/powerpoint/2010/main" val="3221118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7"/>
          </p:nvPr>
        </p:nvSpPr>
        <p:spPr>
          <a:xfrm>
            <a:off x="277725" y="836712"/>
            <a:ext cx="8532484" cy="5184576"/>
          </a:xfrm>
        </p:spPr>
        <p:txBody>
          <a:bodyPr/>
          <a:lstStyle/>
          <a:p>
            <a:r>
              <a:rPr lang="en-GB" sz="1400" dirty="0"/>
              <a:t>Karanikas, Khan, Baker and Pilbeam (2022). Designing safety interventions for specific contexts: results from a literature review. Safety Science. </a:t>
            </a:r>
            <a:r>
              <a:rPr lang="en-GB" sz="1400" dirty="0">
                <a:hlinkClick r:id="rId2"/>
              </a:rPr>
              <a:t>https://doi.org/10.1016/j.ssci.2022.105906</a:t>
            </a:r>
            <a:endParaRPr lang="en-GB" sz="1400" dirty="0"/>
          </a:p>
          <a:p>
            <a:r>
              <a:rPr lang="en-GB" sz="1400" dirty="0"/>
              <a:t>Pilbeam and Karanikas (2023). Safety training in context: technical, cultural and political factors affecting its design, delivery and transfer. Journal of Safety Research. </a:t>
            </a:r>
            <a:r>
              <a:rPr lang="en-GB" sz="1400" dirty="0">
                <a:hlinkClick r:id="rId3"/>
              </a:rPr>
              <a:t>https://doi.org/10.1016/j.jsr.2023.03.004</a:t>
            </a:r>
            <a:endParaRPr lang="en-GB" sz="1400" dirty="0"/>
          </a:p>
          <a:p>
            <a:r>
              <a:rPr lang="en-GB" sz="1400" dirty="0"/>
              <a:t>Pilbeam and Karanikas. Insights from translation theory on the implementation of safety interventions across different organizational contexts. Safety Science (under review)</a:t>
            </a:r>
          </a:p>
          <a:p>
            <a:endParaRPr lang="en-GB" sz="1400" dirty="0"/>
          </a:p>
          <a:p>
            <a:r>
              <a:rPr lang="en-GB" sz="1400" dirty="0"/>
              <a:t>Ansari, </a:t>
            </a:r>
            <a:r>
              <a:rPr lang="en-GB" sz="1400" dirty="0" err="1"/>
              <a:t>Fiss</a:t>
            </a:r>
            <a:r>
              <a:rPr lang="en-GB" sz="1400" dirty="0"/>
              <a:t>, Zajac (2010). Made to fit: how practices vary as they diffuse. Academy of Management Review 35: 67-92. </a:t>
            </a:r>
          </a:p>
          <a:p>
            <a:r>
              <a:rPr lang="en-GB" sz="1400" dirty="0"/>
              <a:t>Baldwin and Ford (1988). Transfer of training: a review and directions for future research. Personnel Psychology 41:63-105.</a:t>
            </a:r>
          </a:p>
          <a:p>
            <a:r>
              <a:rPr lang="en-GB" sz="1400" dirty="0"/>
              <a:t>Casey, Turner, Hu, Bancroft (2021). Making safety training stickier: A richer model of safety training engagement and transfer. Journal of Safety Research 78: 303-313.</a:t>
            </a:r>
          </a:p>
          <a:p>
            <a:r>
              <a:rPr lang="en-GB" sz="1400" dirty="0"/>
              <a:t>Denyer et al., (2008). Organization Studies 29(3</a:t>
            </a:r>
            <a:r>
              <a:rPr lang="en-GB" sz="1400"/>
              <a:t>): 393-413.</a:t>
            </a:r>
            <a:endParaRPr lang="en-GB" sz="1400" dirty="0"/>
          </a:p>
          <a:p>
            <a:r>
              <a:rPr lang="en-GB" sz="1400" dirty="0"/>
              <a:t>Ford and </a:t>
            </a:r>
            <a:r>
              <a:rPr lang="en-GB" sz="1400" dirty="0" err="1"/>
              <a:t>Weissbein</a:t>
            </a:r>
            <a:r>
              <a:rPr lang="en-GB" sz="1400" dirty="0"/>
              <a:t> (1997). Performance Improvement Quarterly 10:22-41.</a:t>
            </a:r>
          </a:p>
          <a:p>
            <a:r>
              <a:rPr lang="en-GB" sz="1400" dirty="0"/>
              <a:t>Pilbeam et al. (2019). Designing safer working interventions through a literature review using a mechanisms-based approach. Safety Science 120:352-361</a:t>
            </a:r>
          </a:p>
          <a:p>
            <a:r>
              <a:rPr lang="en-GB" sz="1400" dirty="0"/>
              <a:t>Røvik (2016). Knowledge transfer as translation: review and elements of an instrumental theory. International Journal of Management Reviews 18:290-310.</a:t>
            </a:r>
          </a:p>
        </p:txBody>
      </p:sp>
      <p:sp>
        <p:nvSpPr>
          <p:cNvPr id="5" name="Title 4"/>
          <p:cNvSpPr>
            <a:spLocks noGrp="1"/>
          </p:cNvSpPr>
          <p:nvPr>
            <p:ph type="title"/>
          </p:nvPr>
        </p:nvSpPr>
        <p:spPr>
          <a:xfrm>
            <a:off x="305526" y="116632"/>
            <a:ext cx="8532000" cy="864000"/>
          </a:xfrm>
        </p:spPr>
        <p:txBody>
          <a:bodyPr/>
          <a:lstStyle/>
          <a:p>
            <a:r>
              <a:rPr lang="en-GB" dirty="0"/>
              <a:t>Relevant references</a:t>
            </a:r>
          </a:p>
        </p:txBody>
      </p:sp>
    </p:spTree>
    <p:extLst>
      <p:ext uri="{BB962C8B-B14F-4D97-AF65-F5344CB8AC3E}">
        <p14:creationId xmlns:p14="http://schemas.microsoft.com/office/powerpoint/2010/main" val="2568281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5000DD-A4F2-ACDC-13D1-131833C98710}"/>
              </a:ext>
            </a:extLst>
          </p:cNvPr>
          <p:cNvSpPr>
            <a:spLocks noGrp="1"/>
          </p:cNvSpPr>
          <p:nvPr>
            <p:ph type="title"/>
          </p:nvPr>
        </p:nvSpPr>
        <p:spPr/>
        <p:txBody>
          <a:bodyPr/>
          <a:lstStyle/>
          <a:p>
            <a:r>
              <a:rPr lang="en-GB" dirty="0"/>
              <a:t>Further information</a:t>
            </a:r>
          </a:p>
        </p:txBody>
      </p:sp>
      <p:pic>
        <p:nvPicPr>
          <p:cNvPr id="4" name="Picture 4">
            <a:extLst>
              <a:ext uri="{FF2B5EF4-FFF2-40B4-BE49-F238E27FC236}">
                <a16:creationId xmlns:a16="http://schemas.microsoft.com/office/drawing/2014/main" id="{65A49DE7-E6AE-E444-CCD4-84153BFBF6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2276872"/>
            <a:ext cx="812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6" name="Picture 7">
            <a:extLst>
              <a:ext uri="{FF2B5EF4-FFF2-40B4-BE49-F238E27FC236}">
                <a16:creationId xmlns:a16="http://schemas.microsoft.com/office/drawing/2014/main" id="{8DAD3A5C-B738-FD43-1C68-17ACD419D88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0388" y="3501008"/>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7" name="Rectangle 8">
            <a:extLst>
              <a:ext uri="{FF2B5EF4-FFF2-40B4-BE49-F238E27FC236}">
                <a16:creationId xmlns:a16="http://schemas.microsoft.com/office/drawing/2014/main" id="{43D73019-5730-6F04-7FC1-01F4BF09192A}"/>
              </a:ext>
            </a:extLst>
          </p:cNvPr>
          <p:cNvSpPr>
            <a:spLocks/>
          </p:cNvSpPr>
          <p:nvPr/>
        </p:nvSpPr>
        <p:spPr bwMode="auto">
          <a:xfrm>
            <a:off x="4861019" y="3645024"/>
            <a:ext cx="29464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l"/>
            <a:r>
              <a:rPr lang="en-US" sz="1600" dirty="0">
                <a:solidFill>
                  <a:schemeClr val="tx1"/>
                </a:solidFill>
                <a:ea typeface="ＭＳ Ｐゴシック" charset="0"/>
                <a:cs typeface="ＭＳ Ｐゴシック" charset="0"/>
                <a:hlinkClick r:id="rId4"/>
              </a:rPr>
              <a:t>colin.pilbeam@cranfield.ac.uk</a:t>
            </a:r>
          </a:p>
        </p:txBody>
      </p:sp>
      <p:sp>
        <p:nvSpPr>
          <p:cNvPr id="8" name="Rectangle 6">
            <a:extLst>
              <a:ext uri="{FF2B5EF4-FFF2-40B4-BE49-F238E27FC236}">
                <a16:creationId xmlns:a16="http://schemas.microsoft.com/office/drawing/2014/main" id="{AD5873BD-06D4-58DD-0BB6-1C41B23694A8}"/>
              </a:ext>
            </a:extLst>
          </p:cNvPr>
          <p:cNvSpPr>
            <a:spLocks/>
          </p:cNvSpPr>
          <p:nvPr/>
        </p:nvSpPr>
        <p:spPr bwMode="auto">
          <a:xfrm>
            <a:off x="4861019" y="2513200"/>
            <a:ext cx="3161556"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l"/>
            <a:r>
              <a:rPr lang="en-US" sz="1600" dirty="0">
                <a:solidFill>
                  <a:schemeClr val="tx1"/>
                </a:solidFill>
                <a:ea typeface="ＭＳ Ｐゴシック" charset="0"/>
                <a:cs typeface="ＭＳ Ｐゴシック" charset="0"/>
              </a:rPr>
              <a:t>www.linkedin.com/in/colinpilbeam</a:t>
            </a:r>
          </a:p>
        </p:txBody>
      </p:sp>
    </p:spTree>
    <p:extLst>
      <p:ext uri="{BB962C8B-B14F-4D97-AF65-F5344CB8AC3E}">
        <p14:creationId xmlns:p14="http://schemas.microsoft.com/office/powerpoint/2010/main" val="2937717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708A3BF-E8EF-72EB-9810-EA275E007A5E}"/>
              </a:ext>
            </a:extLst>
          </p:cNvPr>
          <p:cNvPicPr>
            <a:picLocks noGrp="1" noChangeAspect="1"/>
          </p:cNvPicPr>
          <p:nvPr>
            <p:ph sz="quarter" idx="17"/>
          </p:nvPr>
        </p:nvPicPr>
        <p:blipFill>
          <a:blip r:embed="rId2"/>
          <a:stretch>
            <a:fillRect/>
          </a:stretch>
        </p:blipFill>
        <p:spPr>
          <a:xfrm>
            <a:off x="5275784" y="3140968"/>
            <a:ext cx="1936530" cy="2736304"/>
          </a:xfrm>
          <a:prstGeom prst="rect">
            <a:avLst/>
          </a:prstGeom>
        </p:spPr>
      </p:pic>
      <p:sp>
        <p:nvSpPr>
          <p:cNvPr id="3" name="Title 2">
            <a:extLst>
              <a:ext uri="{FF2B5EF4-FFF2-40B4-BE49-F238E27FC236}">
                <a16:creationId xmlns:a16="http://schemas.microsoft.com/office/drawing/2014/main" id="{1633A127-2A94-2DB2-9384-A357B57AF5B1}"/>
              </a:ext>
            </a:extLst>
          </p:cNvPr>
          <p:cNvSpPr>
            <a:spLocks noGrp="1"/>
          </p:cNvSpPr>
          <p:nvPr>
            <p:ph type="title"/>
          </p:nvPr>
        </p:nvSpPr>
        <p:spPr>
          <a:xfrm>
            <a:off x="306000" y="333844"/>
            <a:ext cx="8532000" cy="1078932"/>
          </a:xfrm>
        </p:spPr>
        <p:txBody>
          <a:bodyPr>
            <a:noAutofit/>
          </a:bodyPr>
          <a:lstStyle/>
          <a:p>
            <a:r>
              <a:rPr lang="en-GB" dirty="0"/>
              <a:t>Education, Education, Education </a:t>
            </a:r>
            <a:br>
              <a:rPr lang="en-GB" dirty="0"/>
            </a:br>
            <a:r>
              <a:rPr lang="en-GB" dirty="0"/>
              <a:t>&amp; </a:t>
            </a:r>
            <a:br>
              <a:rPr lang="en-GB" dirty="0"/>
            </a:br>
            <a:r>
              <a:rPr lang="en-GB" dirty="0"/>
              <a:t>the Importance of Context</a:t>
            </a:r>
          </a:p>
        </p:txBody>
      </p:sp>
      <p:pic>
        <p:nvPicPr>
          <p:cNvPr id="5" name="Picture 4">
            <a:extLst>
              <a:ext uri="{FF2B5EF4-FFF2-40B4-BE49-F238E27FC236}">
                <a16:creationId xmlns:a16="http://schemas.microsoft.com/office/drawing/2014/main" id="{FDE64A14-B832-DCCF-0D2C-2C4A18C48FD5}"/>
              </a:ext>
            </a:extLst>
          </p:cNvPr>
          <p:cNvPicPr>
            <a:picLocks noChangeAspect="1"/>
          </p:cNvPicPr>
          <p:nvPr/>
        </p:nvPicPr>
        <p:blipFill>
          <a:blip r:embed="rId3"/>
          <a:stretch>
            <a:fillRect/>
          </a:stretch>
        </p:blipFill>
        <p:spPr>
          <a:xfrm>
            <a:off x="305526" y="3223825"/>
            <a:ext cx="3978442" cy="2653447"/>
          </a:xfrm>
          <a:prstGeom prst="rect">
            <a:avLst/>
          </a:prstGeom>
        </p:spPr>
      </p:pic>
      <p:pic>
        <p:nvPicPr>
          <p:cNvPr id="6" name="Picture 5">
            <a:extLst>
              <a:ext uri="{FF2B5EF4-FFF2-40B4-BE49-F238E27FC236}">
                <a16:creationId xmlns:a16="http://schemas.microsoft.com/office/drawing/2014/main" id="{0FD73008-9933-2B5B-82B0-85FCD817228B}"/>
              </a:ext>
            </a:extLst>
          </p:cNvPr>
          <p:cNvPicPr>
            <a:picLocks noChangeAspect="1"/>
          </p:cNvPicPr>
          <p:nvPr/>
        </p:nvPicPr>
        <p:blipFill>
          <a:blip r:embed="rId4"/>
          <a:stretch>
            <a:fillRect/>
          </a:stretch>
        </p:blipFill>
        <p:spPr>
          <a:xfrm>
            <a:off x="5275784" y="883751"/>
            <a:ext cx="2736304" cy="1820886"/>
          </a:xfrm>
          <a:prstGeom prst="rect">
            <a:avLst/>
          </a:prstGeom>
        </p:spPr>
      </p:pic>
    </p:spTree>
    <p:extLst>
      <p:ext uri="{BB962C8B-B14F-4D97-AF65-F5344CB8AC3E}">
        <p14:creationId xmlns:p14="http://schemas.microsoft.com/office/powerpoint/2010/main" val="1490721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4104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Oval 4">
            <a:extLst>
              <a:ext uri="{FF2B5EF4-FFF2-40B4-BE49-F238E27FC236}">
                <a16:creationId xmlns:a16="http://schemas.microsoft.com/office/drawing/2014/main" id="{AF7D9725-76BE-E4AE-D9B9-40CF2FDEFE59}"/>
              </a:ext>
            </a:extLst>
          </p:cNvPr>
          <p:cNvSpPr/>
          <p:nvPr/>
        </p:nvSpPr>
        <p:spPr>
          <a:xfrm>
            <a:off x="3350795" y="942455"/>
            <a:ext cx="5685701" cy="3169864"/>
          </a:xfrm>
          <a:prstGeom prst="wedgeEllipseCallout">
            <a:avLst>
              <a:gd name="adj1" fmla="val -61387"/>
              <a:gd name="adj2" fmla="val -2677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2F5AB129-8485-D47E-7A59-90865E6F2107}"/>
              </a:ext>
            </a:extLst>
          </p:cNvPr>
          <p:cNvSpPr txBox="1"/>
          <p:nvPr/>
        </p:nvSpPr>
        <p:spPr>
          <a:xfrm>
            <a:off x="4067944" y="1404003"/>
            <a:ext cx="4449897" cy="2246769"/>
          </a:xfrm>
          <a:prstGeom prst="rect">
            <a:avLst/>
          </a:prstGeom>
          <a:noFill/>
        </p:spPr>
        <p:txBody>
          <a:bodyPr wrap="square" rtlCol="0">
            <a:spAutoFit/>
          </a:bodyPr>
          <a:lstStyle/>
          <a:p>
            <a:r>
              <a:rPr lang="en-GB" sz="2000" i="1" dirty="0"/>
              <a:t>“Something isn’t just ‘this is what it is’, and we go plunk it into an organization, and it just works beautifully every time, and it works the same way every time. There are so many other factors that have to be considered”</a:t>
            </a:r>
            <a:endParaRPr lang="en-GB" sz="2000" dirty="0"/>
          </a:p>
        </p:txBody>
      </p:sp>
      <p:sp>
        <p:nvSpPr>
          <p:cNvPr id="7" name="Title 6">
            <a:extLst>
              <a:ext uri="{FF2B5EF4-FFF2-40B4-BE49-F238E27FC236}">
                <a16:creationId xmlns:a16="http://schemas.microsoft.com/office/drawing/2014/main" id="{62F8B895-7188-3B34-B9F9-187FA750AA3D}"/>
              </a:ext>
            </a:extLst>
          </p:cNvPr>
          <p:cNvSpPr>
            <a:spLocks noGrp="1"/>
          </p:cNvSpPr>
          <p:nvPr>
            <p:ph type="title"/>
          </p:nvPr>
        </p:nvSpPr>
        <p:spPr/>
        <p:txBody>
          <a:bodyPr/>
          <a:lstStyle/>
          <a:p>
            <a:r>
              <a:rPr lang="en-GB" dirty="0"/>
              <a:t>What participants said….</a:t>
            </a:r>
          </a:p>
        </p:txBody>
      </p:sp>
      <p:sp>
        <p:nvSpPr>
          <p:cNvPr id="9" name="TextBox 8">
            <a:extLst>
              <a:ext uri="{FF2B5EF4-FFF2-40B4-BE49-F238E27FC236}">
                <a16:creationId xmlns:a16="http://schemas.microsoft.com/office/drawing/2014/main" id="{8A63E044-D6CD-BFE0-79F5-C62CE5E358F9}"/>
              </a:ext>
            </a:extLst>
          </p:cNvPr>
          <p:cNvSpPr txBox="1"/>
          <p:nvPr/>
        </p:nvSpPr>
        <p:spPr>
          <a:xfrm>
            <a:off x="683568" y="4803249"/>
            <a:ext cx="3960440" cy="707886"/>
          </a:xfrm>
          <a:prstGeom prst="rect">
            <a:avLst/>
          </a:prstGeom>
          <a:noFill/>
        </p:spPr>
        <p:txBody>
          <a:bodyPr wrap="square" rtlCol="0">
            <a:spAutoFit/>
          </a:bodyPr>
          <a:lstStyle/>
          <a:p>
            <a:r>
              <a:rPr lang="en-GB" sz="2000" dirty="0"/>
              <a:t>“</a:t>
            </a:r>
            <a:r>
              <a:rPr lang="en-GB" sz="2000" i="1" dirty="0"/>
              <a:t>We assume people think about context – but they don’t</a:t>
            </a:r>
            <a:r>
              <a:rPr lang="en-GB" sz="2000" dirty="0"/>
              <a:t>”</a:t>
            </a:r>
          </a:p>
        </p:txBody>
      </p:sp>
      <p:sp>
        <p:nvSpPr>
          <p:cNvPr id="10" name="Speech Bubble: Oval 9">
            <a:extLst>
              <a:ext uri="{FF2B5EF4-FFF2-40B4-BE49-F238E27FC236}">
                <a16:creationId xmlns:a16="http://schemas.microsoft.com/office/drawing/2014/main" id="{56E888E4-082A-788F-C642-4237E5593ED7}"/>
              </a:ext>
            </a:extLst>
          </p:cNvPr>
          <p:cNvSpPr/>
          <p:nvPr/>
        </p:nvSpPr>
        <p:spPr>
          <a:xfrm>
            <a:off x="179512" y="4293096"/>
            <a:ext cx="4752528" cy="1728192"/>
          </a:xfrm>
          <a:prstGeom prst="wedgeEllipseCallout">
            <a:avLst>
              <a:gd name="adj1" fmla="val 56022"/>
              <a:gd name="adj2" fmla="val -4900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Speech Bubble: Oval 10">
            <a:extLst>
              <a:ext uri="{FF2B5EF4-FFF2-40B4-BE49-F238E27FC236}">
                <a16:creationId xmlns:a16="http://schemas.microsoft.com/office/drawing/2014/main" id="{53EDD1E1-8D74-FDCC-AD33-404DDBB7A856}"/>
              </a:ext>
            </a:extLst>
          </p:cNvPr>
          <p:cNvSpPr/>
          <p:nvPr/>
        </p:nvSpPr>
        <p:spPr>
          <a:xfrm>
            <a:off x="5148064" y="4293097"/>
            <a:ext cx="3528392" cy="1728192"/>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CBEF5FBC-2DC1-A685-F3B4-3A488E830B7A}"/>
              </a:ext>
            </a:extLst>
          </p:cNvPr>
          <p:cNvSpPr txBox="1"/>
          <p:nvPr/>
        </p:nvSpPr>
        <p:spPr>
          <a:xfrm>
            <a:off x="5940152" y="4638869"/>
            <a:ext cx="2088232" cy="1015663"/>
          </a:xfrm>
          <a:prstGeom prst="rect">
            <a:avLst/>
          </a:prstGeom>
          <a:noFill/>
        </p:spPr>
        <p:txBody>
          <a:bodyPr wrap="square" rtlCol="0">
            <a:spAutoFit/>
          </a:bodyPr>
          <a:lstStyle/>
          <a:p>
            <a:r>
              <a:rPr lang="en-GB" sz="2000" i="1" dirty="0"/>
              <a:t>“H&amp;S training without context is pointless”</a:t>
            </a:r>
          </a:p>
        </p:txBody>
      </p:sp>
    </p:spTree>
    <p:extLst>
      <p:ext uri="{BB962C8B-B14F-4D97-AF65-F5344CB8AC3E}">
        <p14:creationId xmlns:p14="http://schemas.microsoft.com/office/powerpoint/2010/main" val="2325428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DD06B9-6531-0A54-0BFC-9F1D86F8440D}"/>
              </a:ext>
            </a:extLst>
          </p:cNvPr>
          <p:cNvSpPr>
            <a:spLocks noGrp="1"/>
          </p:cNvSpPr>
          <p:nvPr>
            <p:ph type="title"/>
          </p:nvPr>
        </p:nvSpPr>
        <p:spPr/>
        <p:txBody>
          <a:bodyPr/>
          <a:lstStyle/>
          <a:p>
            <a:r>
              <a:rPr lang="en-GB" dirty="0"/>
              <a:t>Safety interventions - do they work?</a:t>
            </a:r>
          </a:p>
        </p:txBody>
      </p:sp>
      <p:sp>
        <p:nvSpPr>
          <p:cNvPr id="4" name="Scroll: Horizontal 3">
            <a:extLst>
              <a:ext uri="{FF2B5EF4-FFF2-40B4-BE49-F238E27FC236}">
                <a16:creationId xmlns:a16="http://schemas.microsoft.com/office/drawing/2014/main" id="{51105FC0-4A8C-5D78-4E77-2496CD000983}"/>
              </a:ext>
            </a:extLst>
          </p:cNvPr>
          <p:cNvSpPr/>
          <p:nvPr/>
        </p:nvSpPr>
        <p:spPr>
          <a:xfrm>
            <a:off x="899592" y="1267200"/>
            <a:ext cx="7560840" cy="4466055"/>
          </a:xfrm>
          <a:prstGeom prst="horizontalScroll">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8EB887F4-4B69-65FF-E2F7-AC2A9FF4A8AD}"/>
              </a:ext>
            </a:extLst>
          </p:cNvPr>
          <p:cNvSpPr txBox="1"/>
          <p:nvPr/>
        </p:nvSpPr>
        <p:spPr>
          <a:xfrm>
            <a:off x="1763688" y="2424361"/>
            <a:ext cx="6336704" cy="2185214"/>
          </a:xfrm>
          <a:prstGeom prst="rect">
            <a:avLst/>
          </a:prstGeom>
          <a:noFill/>
        </p:spPr>
        <p:txBody>
          <a:bodyPr wrap="square" rtlCol="0">
            <a:spAutoFit/>
          </a:bodyPr>
          <a:lstStyle/>
          <a:p>
            <a:r>
              <a:rPr lang="en-GB" sz="2400" dirty="0"/>
              <a:t>‘The vast majority of interventions to adopt safety measures recommended by standard texts on safety, consultants and safety courses have not been adequately evaluated’</a:t>
            </a:r>
          </a:p>
          <a:p>
            <a:r>
              <a:rPr lang="en-GB" sz="2400" dirty="0"/>
              <a:t> </a:t>
            </a:r>
          </a:p>
          <a:p>
            <a:pPr algn="r"/>
            <a:r>
              <a:rPr lang="en-GB" sz="1400" dirty="0"/>
              <a:t>(Van der </a:t>
            </a:r>
            <a:r>
              <a:rPr lang="en-GB" sz="1400" dirty="0" err="1"/>
              <a:t>Molen</a:t>
            </a:r>
            <a:r>
              <a:rPr lang="en-GB" sz="1400" dirty="0"/>
              <a:t> et al., 2018 p.2)</a:t>
            </a:r>
          </a:p>
        </p:txBody>
      </p:sp>
    </p:spTree>
    <p:extLst>
      <p:ext uri="{BB962C8B-B14F-4D97-AF65-F5344CB8AC3E}">
        <p14:creationId xmlns:p14="http://schemas.microsoft.com/office/powerpoint/2010/main" val="851408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713"/>
            <a:ext cx="8532000" cy="864000"/>
          </a:xfrm>
        </p:spPr>
        <p:txBody>
          <a:bodyPr>
            <a:normAutofit/>
          </a:bodyPr>
          <a:lstStyle/>
          <a:p>
            <a:r>
              <a:rPr lang="en-GB" dirty="0"/>
              <a:t>“Practices are beliefs in action” </a:t>
            </a:r>
            <a:br>
              <a:rPr lang="en-GB" dirty="0"/>
            </a:br>
            <a:r>
              <a:rPr lang="en-GB" sz="1600" dirty="0"/>
              <a:t>(</a:t>
            </a:r>
            <a:r>
              <a:rPr lang="en-GB" sz="1600" dirty="0" err="1"/>
              <a:t>Drath</a:t>
            </a:r>
            <a:r>
              <a:rPr lang="en-GB" sz="1600" dirty="0"/>
              <a:t> et al., 2008)</a:t>
            </a:r>
          </a:p>
        </p:txBody>
      </p:sp>
      <p:sp>
        <p:nvSpPr>
          <p:cNvPr id="4" name="Content Placeholder 2"/>
          <p:cNvSpPr>
            <a:spLocks noGrp="1"/>
          </p:cNvSpPr>
          <p:nvPr>
            <p:ph sz="quarter" idx="17"/>
          </p:nvPr>
        </p:nvSpPr>
        <p:spPr>
          <a:xfrm>
            <a:off x="305526" y="1124744"/>
            <a:ext cx="8532484" cy="5256584"/>
          </a:xfrm>
          <a:prstGeom prst="rect">
            <a:avLst/>
          </a:prstGeom>
        </p:spPr>
        <p:txBody>
          <a:bodyPr>
            <a:normAutofit/>
          </a:bodyPr>
          <a:lstStyle/>
          <a:p>
            <a:pPr marL="0" indent="0">
              <a:buNone/>
            </a:pPr>
            <a:r>
              <a:rPr lang="en-GB" sz="2800" b="1" dirty="0">
                <a:solidFill>
                  <a:schemeClr val="accent1"/>
                </a:solidFill>
              </a:rPr>
              <a:t>Realist Evaluation argument:</a:t>
            </a:r>
          </a:p>
          <a:p>
            <a:endParaRPr lang="en-GB" sz="2800" b="1" dirty="0">
              <a:solidFill>
                <a:srgbClr val="FF0000"/>
              </a:solidFill>
            </a:endParaRPr>
          </a:p>
          <a:p>
            <a:pPr lvl="1"/>
            <a:r>
              <a:rPr lang="en-GB" sz="2800" dirty="0"/>
              <a:t>Interventions (I)  lead to outcomes (O) </a:t>
            </a:r>
          </a:p>
          <a:p>
            <a:pPr lvl="1"/>
            <a:endParaRPr lang="en-GB" sz="2800" dirty="0"/>
          </a:p>
          <a:p>
            <a:pPr lvl="1" algn="ctr"/>
            <a:r>
              <a:rPr lang="en-GB" sz="2800" dirty="0"/>
              <a:t>“IO – Logic”</a:t>
            </a:r>
          </a:p>
          <a:p>
            <a:pPr lvl="1" algn="ctr"/>
            <a:endParaRPr lang="en-GB" sz="2800" dirty="0"/>
          </a:p>
          <a:p>
            <a:pPr lvl="1" algn="ctr"/>
            <a:endParaRPr lang="en-GB" sz="2800" dirty="0"/>
          </a:p>
          <a:p>
            <a:pPr lvl="1"/>
            <a:r>
              <a:rPr lang="en-GB" sz="2800" dirty="0"/>
              <a:t>but not in all circumstances (C)….why? (M)</a:t>
            </a:r>
          </a:p>
          <a:p>
            <a:pPr lvl="1"/>
            <a:endParaRPr lang="en-GB" sz="2800" dirty="0"/>
          </a:p>
          <a:p>
            <a:pPr lvl="1" algn="ctr"/>
            <a:r>
              <a:rPr lang="en-GB" sz="2800" dirty="0"/>
              <a:t>“CIMO – Logic”</a:t>
            </a:r>
          </a:p>
        </p:txBody>
      </p:sp>
      <p:sp>
        <p:nvSpPr>
          <p:cNvPr id="3" name="TextBox 2"/>
          <p:cNvSpPr txBox="1"/>
          <p:nvPr/>
        </p:nvSpPr>
        <p:spPr>
          <a:xfrm>
            <a:off x="4095237" y="5949280"/>
            <a:ext cx="4748416" cy="307777"/>
          </a:xfrm>
          <a:prstGeom prst="rect">
            <a:avLst/>
          </a:prstGeom>
          <a:noFill/>
        </p:spPr>
        <p:txBody>
          <a:bodyPr wrap="none" rtlCol="0">
            <a:spAutoFit/>
          </a:bodyPr>
          <a:lstStyle/>
          <a:p>
            <a:r>
              <a:rPr lang="en-GB" sz="1400" dirty="0"/>
              <a:t>Denyer et al., (2008) Organization Studies 29(3): 393-413</a:t>
            </a:r>
          </a:p>
        </p:txBody>
      </p:sp>
    </p:spTree>
    <p:extLst>
      <p:ext uri="{BB962C8B-B14F-4D97-AF65-F5344CB8AC3E}">
        <p14:creationId xmlns:p14="http://schemas.microsoft.com/office/powerpoint/2010/main" val="4013643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 change safety behaviours…</a:t>
            </a:r>
          </a:p>
        </p:txBody>
      </p:sp>
      <p:graphicFrame>
        <p:nvGraphicFramePr>
          <p:cNvPr id="3" name="Table 2"/>
          <p:cNvGraphicFramePr>
            <a:graphicFrameLocks noGrp="1"/>
          </p:cNvGraphicFramePr>
          <p:nvPr/>
        </p:nvGraphicFramePr>
        <p:xfrm>
          <a:off x="160159" y="1124744"/>
          <a:ext cx="8785100" cy="4429405"/>
        </p:xfrm>
        <a:graphic>
          <a:graphicData uri="http://schemas.openxmlformats.org/drawingml/2006/table">
            <a:tbl>
              <a:tblPr firstRow="1" bandRow="1">
                <a:tableStyleId>{5C22544A-7EE6-4342-B048-85BDC9FD1C3A}</a:tableStyleId>
              </a:tblPr>
              <a:tblGrid>
                <a:gridCol w="1771759">
                  <a:extLst>
                    <a:ext uri="{9D8B030D-6E8A-4147-A177-3AD203B41FA5}">
                      <a16:colId xmlns:a16="http://schemas.microsoft.com/office/drawing/2014/main" val="20000"/>
                    </a:ext>
                  </a:extLst>
                </a:gridCol>
                <a:gridCol w="2436169">
                  <a:extLst>
                    <a:ext uri="{9D8B030D-6E8A-4147-A177-3AD203B41FA5}">
                      <a16:colId xmlns:a16="http://schemas.microsoft.com/office/drawing/2014/main" val="20001"/>
                    </a:ext>
                  </a:extLst>
                </a:gridCol>
                <a:gridCol w="2214699">
                  <a:extLst>
                    <a:ext uri="{9D8B030D-6E8A-4147-A177-3AD203B41FA5}">
                      <a16:colId xmlns:a16="http://schemas.microsoft.com/office/drawing/2014/main" val="20002"/>
                    </a:ext>
                  </a:extLst>
                </a:gridCol>
                <a:gridCol w="2362473">
                  <a:extLst>
                    <a:ext uri="{9D8B030D-6E8A-4147-A177-3AD203B41FA5}">
                      <a16:colId xmlns:a16="http://schemas.microsoft.com/office/drawing/2014/main" val="20003"/>
                    </a:ext>
                  </a:extLst>
                </a:gridCol>
              </a:tblGrid>
              <a:tr h="479588">
                <a:tc>
                  <a:txBody>
                    <a:bodyPr/>
                    <a:lstStyle/>
                    <a:p>
                      <a:pPr algn="ctr"/>
                      <a:r>
                        <a:rPr lang="en-GB" sz="2400" dirty="0"/>
                        <a:t>Theory</a:t>
                      </a:r>
                    </a:p>
                  </a:txBody>
                  <a:tcPr/>
                </a:tc>
                <a:tc>
                  <a:txBody>
                    <a:bodyPr/>
                    <a:lstStyle/>
                    <a:p>
                      <a:pPr algn="ctr"/>
                      <a:r>
                        <a:rPr lang="en-GB" sz="2400" dirty="0"/>
                        <a:t>Belief</a:t>
                      </a:r>
                    </a:p>
                  </a:txBody>
                  <a:tcPr/>
                </a:tc>
                <a:tc>
                  <a:txBody>
                    <a:bodyPr/>
                    <a:lstStyle/>
                    <a:p>
                      <a:pPr algn="ctr"/>
                      <a:r>
                        <a:rPr lang="en-GB" sz="2400" dirty="0"/>
                        <a:t>Activity</a:t>
                      </a:r>
                    </a:p>
                  </a:txBody>
                  <a:tcPr/>
                </a:tc>
                <a:tc>
                  <a:txBody>
                    <a:bodyPr/>
                    <a:lstStyle/>
                    <a:p>
                      <a:r>
                        <a:rPr lang="en-GB" sz="2400" dirty="0"/>
                        <a:t>Exception</a:t>
                      </a:r>
                    </a:p>
                  </a:txBody>
                  <a:tcPr/>
                </a:tc>
                <a:extLst>
                  <a:ext uri="{0D108BD9-81ED-4DB2-BD59-A6C34878D82A}">
                    <a16:rowId xmlns:a16="http://schemas.microsoft.com/office/drawing/2014/main" val="10000"/>
                  </a:ext>
                </a:extLst>
              </a:tr>
              <a:tr h="915350">
                <a:tc>
                  <a:txBody>
                    <a:bodyPr/>
                    <a:lstStyle/>
                    <a:p>
                      <a:r>
                        <a:rPr lang="en-GB" sz="1800" b="1" dirty="0"/>
                        <a:t>Competency</a:t>
                      </a:r>
                    </a:p>
                  </a:txBody>
                  <a:tcPr/>
                </a:tc>
                <a:tc>
                  <a:txBody>
                    <a:bodyPr/>
                    <a:lstStyle/>
                    <a:p>
                      <a:r>
                        <a:rPr lang="en-GB" sz="1800" dirty="0"/>
                        <a:t>Higher skill levels enable safer working</a:t>
                      </a:r>
                    </a:p>
                  </a:txBody>
                  <a:tcPr/>
                </a:tc>
                <a:tc>
                  <a:txBody>
                    <a:bodyPr/>
                    <a:lstStyle/>
                    <a:p>
                      <a:r>
                        <a:rPr lang="en-GB" sz="1800" dirty="0"/>
                        <a:t>Careful</a:t>
                      </a:r>
                      <a:r>
                        <a:rPr lang="en-GB" sz="1800" baseline="0" dirty="0"/>
                        <a:t> Selection.</a:t>
                      </a:r>
                    </a:p>
                    <a:p>
                      <a:r>
                        <a:rPr lang="en-GB" sz="1800" baseline="0" dirty="0"/>
                        <a:t>Provide Training.</a:t>
                      </a:r>
                      <a:endParaRPr lang="en-GB" sz="1800" dirty="0"/>
                    </a:p>
                  </a:txBody>
                  <a:tcPr/>
                </a:tc>
                <a:tc>
                  <a:txBody>
                    <a:bodyPr/>
                    <a:lstStyle/>
                    <a:p>
                      <a:r>
                        <a:rPr lang="en-GB" sz="1800" dirty="0"/>
                        <a:t>Routine</a:t>
                      </a:r>
                      <a:r>
                        <a:rPr lang="en-GB" sz="1800" baseline="0" dirty="0"/>
                        <a:t> / mundane tasks</a:t>
                      </a:r>
                      <a:endParaRPr lang="en-GB" sz="1800" dirty="0"/>
                    </a:p>
                  </a:txBody>
                  <a:tcPr/>
                </a:tc>
                <a:extLst>
                  <a:ext uri="{0D108BD9-81ED-4DB2-BD59-A6C34878D82A}">
                    <a16:rowId xmlns:a16="http://schemas.microsoft.com/office/drawing/2014/main" val="10001"/>
                  </a:ext>
                </a:extLst>
              </a:tr>
              <a:tr h="1520773">
                <a:tc>
                  <a:txBody>
                    <a:bodyPr/>
                    <a:lstStyle/>
                    <a:p>
                      <a:r>
                        <a:rPr lang="en-GB" sz="1800" b="1" dirty="0"/>
                        <a:t>Trust</a:t>
                      </a:r>
                    </a:p>
                  </a:txBody>
                  <a:tcPr/>
                </a:tc>
                <a:tc>
                  <a:txBody>
                    <a:bodyPr/>
                    <a:lstStyle/>
                    <a:p>
                      <a:r>
                        <a:rPr lang="en-GB" sz="1800" dirty="0"/>
                        <a:t>Other</a:t>
                      </a:r>
                      <a:r>
                        <a:rPr lang="en-GB" sz="1800" baseline="0" dirty="0"/>
                        <a:t> people care about me and know what I need to do. </a:t>
                      </a:r>
                    </a:p>
                    <a:p>
                      <a:r>
                        <a:rPr lang="en-GB" sz="1800" baseline="0" dirty="0"/>
                        <a:t>I care about others.</a:t>
                      </a:r>
                      <a:endParaRPr lang="en-GB" sz="1800" dirty="0"/>
                    </a:p>
                  </a:txBody>
                  <a:tcPr/>
                </a:tc>
                <a:tc>
                  <a:txBody>
                    <a:bodyPr/>
                    <a:lstStyle/>
                    <a:p>
                      <a:r>
                        <a:rPr lang="en-GB" sz="1800" dirty="0"/>
                        <a:t>Listening to advice.</a:t>
                      </a:r>
                    </a:p>
                    <a:p>
                      <a:r>
                        <a:rPr lang="en-GB" sz="1800" dirty="0"/>
                        <a:t>Communicating.</a:t>
                      </a:r>
                    </a:p>
                    <a:p>
                      <a:r>
                        <a:rPr lang="en-GB" sz="1800" dirty="0"/>
                        <a:t>Team working.</a:t>
                      </a:r>
                    </a:p>
                  </a:txBody>
                  <a:tcPr/>
                </a:tc>
                <a:tc>
                  <a:txBody>
                    <a:bodyPr/>
                    <a:lstStyle/>
                    <a:p>
                      <a:r>
                        <a:rPr lang="en-GB" sz="1800" dirty="0"/>
                        <a:t>Lone working.</a:t>
                      </a:r>
                    </a:p>
                    <a:p>
                      <a:r>
                        <a:rPr lang="en-GB" sz="1800" dirty="0"/>
                        <a:t>Organisational</a:t>
                      </a:r>
                      <a:r>
                        <a:rPr lang="en-GB" sz="1800" baseline="0" dirty="0"/>
                        <a:t> history.</a:t>
                      </a:r>
                      <a:endParaRPr lang="en-GB" sz="1800" dirty="0"/>
                    </a:p>
                  </a:txBody>
                  <a:tcPr/>
                </a:tc>
                <a:extLst>
                  <a:ext uri="{0D108BD9-81ED-4DB2-BD59-A6C34878D82A}">
                    <a16:rowId xmlns:a16="http://schemas.microsoft.com/office/drawing/2014/main" val="10002"/>
                  </a:ext>
                </a:extLst>
              </a:tr>
              <a:tr h="1513694">
                <a:tc>
                  <a:txBody>
                    <a:bodyPr/>
                    <a:lstStyle/>
                    <a:p>
                      <a:r>
                        <a:rPr lang="en-GB" sz="1800" b="1" dirty="0"/>
                        <a:t>Perceived</a:t>
                      </a:r>
                      <a:r>
                        <a:rPr lang="en-GB" sz="1800" b="1" baseline="0" dirty="0"/>
                        <a:t> </a:t>
                      </a:r>
                    </a:p>
                    <a:p>
                      <a:r>
                        <a:rPr lang="en-GB" sz="1800" b="1" baseline="0" dirty="0"/>
                        <a:t>Organizational </a:t>
                      </a:r>
                    </a:p>
                    <a:p>
                      <a:r>
                        <a:rPr lang="en-GB" sz="1800" b="1" baseline="0" dirty="0"/>
                        <a:t>Support (POS)</a:t>
                      </a:r>
                      <a:endParaRPr lang="en-GB" sz="1800" b="1" dirty="0"/>
                    </a:p>
                  </a:txBody>
                  <a:tcPr/>
                </a:tc>
                <a:tc>
                  <a:txBody>
                    <a:bodyPr/>
                    <a:lstStyle/>
                    <a:p>
                      <a:r>
                        <a:rPr lang="en-GB" sz="1800" dirty="0"/>
                        <a:t>My employer</a:t>
                      </a:r>
                      <a:r>
                        <a:rPr lang="en-GB" sz="1800" baseline="0" dirty="0"/>
                        <a:t> values me</a:t>
                      </a:r>
                      <a:endParaRPr lang="en-GB" sz="1800" dirty="0"/>
                    </a:p>
                  </a:txBody>
                  <a:tcPr/>
                </a:tc>
                <a:tc>
                  <a:txBody>
                    <a:bodyPr/>
                    <a:lstStyle/>
                    <a:p>
                      <a:r>
                        <a:rPr lang="en-GB" sz="1800" dirty="0"/>
                        <a:t>Top management commitment.</a:t>
                      </a:r>
                    </a:p>
                    <a:p>
                      <a:r>
                        <a:rPr lang="en-GB" sz="1800" dirty="0"/>
                        <a:t>Training.</a:t>
                      </a:r>
                    </a:p>
                    <a:p>
                      <a:r>
                        <a:rPr lang="en-GB" sz="1800" dirty="0"/>
                        <a:t>Giving</a:t>
                      </a:r>
                      <a:r>
                        <a:rPr lang="en-GB" sz="1800" baseline="0" dirty="0"/>
                        <a:t> advice</a:t>
                      </a:r>
                      <a:endParaRPr lang="en-GB" sz="1800" dirty="0"/>
                    </a:p>
                    <a:p>
                      <a:endParaRPr lang="en-GB" sz="1800" dirty="0"/>
                    </a:p>
                  </a:txBody>
                  <a:tcPr/>
                </a:tc>
                <a:tc>
                  <a:txBody>
                    <a:bodyPr/>
                    <a:lstStyle/>
                    <a:p>
                      <a:r>
                        <a:rPr lang="en-GB" sz="1800" dirty="0"/>
                        <a:t>Deskilling.</a:t>
                      </a:r>
                    </a:p>
                    <a:p>
                      <a:r>
                        <a:rPr lang="en-GB" sz="1800" dirty="0"/>
                        <a:t>Redundancies.</a:t>
                      </a:r>
                    </a:p>
                    <a:p>
                      <a:r>
                        <a:rPr lang="en-GB" sz="1800" dirty="0"/>
                        <a:t>Outsourcing.</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600489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3B95AB-C394-7626-0612-904B47409381}"/>
              </a:ext>
            </a:extLst>
          </p:cNvPr>
          <p:cNvSpPr>
            <a:spLocks noGrp="1"/>
          </p:cNvSpPr>
          <p:nvPr>
            <p:ph sz="quarter" idx="17"/>
          </p:nvPr>
        </p:nvSpPr>
        <p:spPr>
          <a:xfrm>
            <a:off x="261388" y="1261123"/>
            <a:ext cx="4626514" cy="4752105"/>
          </a:xfrm>
        </p:spPr>
        <p:txBody>
          <a:bodyPr/>
          <a:lstStyle/>
          <a:p>
            <a:pPr marL="0" indent="0">
              <a:buNone/>
            </a:pPr>
            <a:r>
              <a:rPr lang="en-GB" dirty="0"/>
              <a:t>A “safety intervention could be any physical artefact, process, procedure, set of skills or specialist knowledge that restores, maintains or strengthens safety”</a:t>
            </a:r>
          </a:p>
        </p:txBody>
      </p:sp>
      <p:sp>
        <p:nvSpPr>
          <p:cNvPr id="3" name="Title 2">
            <a:extLst>
              <a:ext uri="{FF2B5EF4-FFF2-40B4-BE49-F238E27FC236}">
                <a16:creationId xmlns:a16="http://schemas.microsoft.com/office/drawing/2014/main" id="{445329E1-AFD0-0D35-B830-F27177DFE5F4}"/>
              </a:ext>
            </a:extLst>
          </p:cNvPr>
          <p:cNvSpPr>
            <a:spLocks noGrp="1"/>
          </p:cNvSpPr>
          <p:nvPr>
            <p:ph type="title"/>
          </p:nvPr>
        </p:nvSpPr>
        <p:spPr>
          <a:xfrm>
            <a:off x="261388" y="188736"/>
            <a:ext cx="8532000" cy="864000"/>
          </a:xfrm>
        </p:spPr>
        <p:txBody>
          <a:bodyPr/>
          <a:lstStyle/>
          <a:p>
            <a:r>
              <a:rPr lang="en-GB" dirty="0"/>
              <a:t>Designing Safety Interventions for Specific Contexts</a:t>
            </a:r>
          </a:p>
        </p:txBody>
      </p:sp>
      <p:pic>
        <p:nvPicPr>
          <p:cNvPr id="4" name="Picture 3" descr="Text&#10;&#10;Description automatically generated">
            <a:extLst>
              <a:ext uri="{FF2B5EF4-FFF2-40B4-BE49-F238E27FC236}">
                <a16:creationId xmlns:a16="http://schemas.microsoft.com/office/drawing/2014/main" id="{36A46247-CDA8-23FD-A42C-3102CEB7227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39552" y="5199904"/>
            <a:ext cx="2654073" cy="784028"/>
          </a:xfrm>
          <a:prstGeom prst="rect">
            <a:avLst/>
          </a:prstGeom>
        </p:spPr>
      </p:pic>
      <p:pic>
        <p:nvPicPr>
          <p:cNvPr id="6" name="Picture 5">
            <a:extLst>
              <a:ext uri="{FF2B5EF4-FFF2-40B4-BE49-F238E27FC236}">
                <a16:creationId xmlns:a16="http://schemas.microsoft.com/office/drawing/2014/main" id="{C2233C5B-0679-40DA-4D23-D2FF27D1CA59}"/>
              </a:ext>
            </a:extLst>
          </p:cNvPr>
          <p:cNvPicPr>
            <a:picLocks noChangeAspect="1"/>
          </p:cNvPicPr>
          <p:nvPr/>
        </p:nvPicPr>
        <p:blipFill>
          <a:blip r:embed="rId3"/>
          <a:stretch>
            <a:fillRect/>
          </a:stretch>
        </p:blipFill>
        <p:spPr>
          <a:xfrm>
            <a:off x="5473266" y="4097455"/>
            <a:ext cx="3182444" cy="1976287"/>
          </a:xfrm>
          <a:prstGeom prst="rect">
            <a:avLst/>
          </a:prstGeom>
        </p:spPr>
      </p:pic>
      <p:pic>
        <p:nvPicPr>
          <p:cNvPr id="7" name="Picture 6">
            <a:extLst>
              <a:ext uri="{FF2B5EF4-FFF2-40B4-BE49-F238E27FC236}">
                <a16:creationId xmlns:a16="http://schemas.microsoft.com/office/drawing/2014/main" id="{ECB9782A-6034-E58B-6C5C-28211B6ED671}"/>
              </a:ext>
            </a:extLst>
          </p:cNvPr>
          <p:cNvPicPr>
            <a:picLocks noChangeAspect="1"/>
          </p:cNvPicPr>
          <p:nvPr/>
        </p:nvPicPr>
        <p:blipFill>
          <a:blip r:embed="rId4"/>
          <a:stretch>
            <a:fillRect/>
          </a:stretch>
        </p:blipFill>
        <p:spPr>
          <a:xfrm>
            <a:off x="2165912" y="2708920"/>
            <a:ext cx="3083985" cy="2089841"/>
          </a:xfrm>
          <a:prstGeom prst="rect">
            <a:avLst/>
          </a:prstGeom>
        </p:spPr>
      </p:pic>
      <p:pic>
        <p:nvPicPr>
          <p:cNvPr id="10" name="Picture 9">
            <a:extLst>
              <a:ext uri="{FF2B5EF4-FFF2-40B4-BE49-F238E27FC236}">
                <a16:creationId xmlns:a16="http://schemas.microsoft.com/office/drawing/2014/main" id="{7F96A204-D370-5FE9-2FCD-41223A39B0C7}"/>
              </a:ext>
            </a:extLst>
          </p:cNvPr>
          <p:cNvPicPr>
            <a:picLocks noChangeAspect="1"/>
          </p:cNvPicPr>
          <p:nvPr/>
        </p:nvPicPr>
        <p:blipFill>
          <a:blip r:embed="rId5"/>
          <a:stretch>
            <a:fillRect/>
          </a:stretch>
        </p:blipFill>
        <p:spPr>
          <a:xfrm>
            <a:off x="5807976" y="1047862"/>
            <a:ext cx="2064731" cy="2872260"/>
          </a:xfrm>
          <a:prstGeom prst="rect">
            <a:avLst/>
          </a:prstGeom>
        </p:spPr>
      </p:pic>
    </p:spTree>
    <p:extLst>
      <p:ext uri="{BB962C8B-B14F-4D97-AF65-F5344CB8AC3E}">
        <p14:creationId xmlns:p14="http://schemas.microsoft.com/office/powerpoint/2010/main" val="2779555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2D32EE-BB6C-5523-967A-9B0E08886B24}"/>
              </a:ext>
            </a:extLst>
          </p:cNvPr>
          <p:cNvSpPr>
            <a:spLocks noGrp="1"/>
          </p:cNvSpPr>
          <p:nvPr>
            <p:ph sz="quarter" idx="17"/>
          </p:nvPr>
        </p:nvSpPr>
        <p:spPr>
          <a:xfrm>
            <a:off x="305516" y="2045413"/>
            <a:ext cx="4338492" cy="3383953"/>
          </a:xfrm>
        </p:spPr>
        <p:txBody>
          <a:bodyPr/>
          <a:lstStyle/>
          <a:p>
            <a:pPr marL="0" indent="0">
              <a:buNone/>
            </a:pPr>
            <a:r>
              <a:rPr lang="en-GB" dirty="0">
                <a:solidFill>
                  <a:schemeClr val="accent1"/>
                </a:solidFill>
              </a:rPr>
              <a:t>Concept of </a:t>
            </a:r>
            <a:r>
              <a:rPr lang="en-GB" b="1" dirty="0">
                <a:solidFill>
                  <a:schemeClr val="accent1"/>
                </a:solidFill>
              </a:rPr>
              <a:t>transfer:</a:t>
            </a:r>
          </a:p>
          <a:p>
            <a:pPr marL="0" indent="0">
              <a:buNone/>
            </a:pPr>
            <a:r>
              <a:rPr lang="en-GB" dirty="0"/>
              <a:t>“the extent to which knowledge and skills acquired in a training setting are generalized and maintained over a period of time in the job setting”</a:t>
            </a:r>
          </a:p>
          <a:p>
            <a:pPr marL="0" indent="0" algn="r">
              <a:buNone/>
            </a:pPr>
            <a:r>
              <a:rPr lang="en-GB" sz="1400" dirty="0"/>
              <a:t>(Ford and </a:t>
            </a:r>
            <a:r>
              <a:rPr lang="en-GB" sz="1400" dirty="0" err="1"/>
              <a:t>Weissbein</a:t>
            </a:r>
            <a:r>
              <a:rPr lang="en-GB" sz="1400" dirty="0"/>
              <a:t>, 1997; p34)</a:t>
            </a:r>
          </a:p>
          <a:p>
            <a:endParaRPr lang="en-GB" dirty="0"/>
          </a:p>
        </p:txBody>
      </p:sp>
      <p:sp>
        <p:nvSpPr>
          <p:cNvPr id="3" name="Title 2">
            <a:extLst>
              <a:ext uri="{FF2B5EF4-FFF2-40B4-BE49-F238E27FC236}">
                <a16:creationId xmlns:a16="http://schemas.microsoft.com/office/drawing/2014/main" id="{22726EAC-186E-179A-F04A-CB47B33B2645}"/>
              </a:ext>
            </a:extLst>
          </p:cNvPr>
          <p:cNvSpPr>
            <a:spLocks noGrp="1"/>
          </p:cNvSpPr>
          <p:nvPr>
            <p:ph type="title"/>
          </p:nvPr>
        </p:nvSpPr>
        <p:spPr>
          <a:xfrm>
            <a:off x="267313" y="260744"/>
            <a:ext cx="8532000" cy="864000"/>
          </a:xfrm>
        </p:spPr>
        <p:txBody>
          <a:bodyPr/>
          <a:lstStyle/>
          <a:p>
            <a:r>
              <a:rPr lang="en-GB" dirty="0"/>
              <a:t>Training Transfer  - Why is it difficult?</a:t>
            </a:r>
          </a:p>
        </p:txBody>
      </p:sp>
      <p:pic>
        <p:nvPicPr>
          <p:cNvPr id="5" name="Picture 4">
            <a:extLst>
              <a:ext uri="{FF2B5EF4-FFF2-40B4-BE49-F238E27FC236}">
                <a16:creationId xmlns:a16="http://schemas.microsoft.com/office/drawing/2014/main" id="{DF558061-5946-4743-3CF5-596F5F932657}"/>
              </a:ext>
            </a:extLst>
          </p:cNvPr>
          <p:cNvPicPr>
            <a:picLocks noChangeAspect="1"/>
          </p:cNvPicPr>
          <p:nvPr/>
        </p:nvPicPr>
        <p:blipFill>
          <a:blip r:embed="rId2"/>
          <a:stretch>
            <a:fillRect/>
          </a:stretch>
        </p:blipFill>
        <p:spPr>
          <a:xfrm>
            <a:off x="4911053" y="1141514"/>
            <a:ext cx="3659902" cy="3645024"/>
          </a:xfrm>
          <a:prstGeom prst="rect">
            <a:avLst/>
          </a:prstGeom>
        </p:spPr>
      </p:pic>
      <p:sp>
        <p:nvSpPr>
          <p:cNvPr id="6" name="TextBox 5">
            <a:extLst>
              <a:ext uri="{FF2B5EF4-FFF2-40B4-BE49-F238E27FC236}">
                <a16:creationId xmlns:a16="http://schemas.microsoft.com/office/drawing/2014/main" id="{BE631B3C-2703-B8CD-453B-693B67D96F36}"/>
              </a:ext>
            </a:extLst>
          </p:cNvPr>
          <p:cNvSpPr txBox="1"/>
          <p:nvPr/>
        </p:nvSpPr>
        <p:spPr>
          <a:xfrm>
            <a:off x="6673731" y="4967701"/>
            <a:ext cx="2143536" cy="523220"/>
          </a:xfrm>
          <a:prstGeom prst="rect">
            <a:avLst/>
          </a:prstGeom>
          <a:noFill/>
        </p:spPr>
        <p:txBody>
          <a:bodyPr wrap="none" rtlCol="0">
            <a:spAutoFit/>
          </a:bodyPr>
          <a:lstStyle/>
          <a:p>
            <a:r>
              <a:rPr lang="en-GB" sz="1400" dirty="0"/>
              <a:t>Baldwin and Ford (1988)</a:t>
            </a:r>
          </a:p>
          <a:p>
            <a:endParaRPr lang="en-GB" sz="1400" dirty="0"/>
          </a:p>
        </p:txBody>
      </p:sp>
      <p:sp>
        <p:nvSpPr>
          <p:cNvPr id="7" name="TextBox 6">
            <a:extLst>
              <a:ext uri="{FF2B5EF4-FFF2-40B4-BE49-F238E27FC236}">
                <a16:creationId xmlns:a16="http://schemas.microsoft.com/office/drawing/2014/main" id="{6FCC0130-F308-8ADD-34C4-B798288F19FB}"/>
              </a:ext>
            </a:extLst>
          </p:cNvPr>
          <p:cNvSpPr txBox="1"/>
          <p:nvPr/>
        </p:nvSpPr>
        <p:spPr>
          <a:xfrm>
            <a:off x="3059832" y="5661248"/>
            <a:ext cx="1860446" cy="369332"/>
          </a:xfrm>
          <a:prstGeom prst="rect">
            <a:avLst/>
          </a:prstGeom>
          <a:noFill/>
        </p:spPr>
        <p:txBody>
          <a:bodyPr wrap="none" rtlCol="0">
            <a:spAutoFit/>
          </a:bodyPr>
          <a:lstStyle/>
          <a:p>
            <a:r>
              <a:rPr lang="en-GB" dirty="0">
                <a:solidFill>
                  <a:srgbClr val="FF0000"/>
                </a:solidFill>
              </a:rPr>
              <a:t>What’s missing?</a:t>
            </a:r>
          </a:p>
        </p:txBody>
      </p:sp>
    </p:spTree>
    <p:extLst>
      <p:ext uri="{BB962C8B-B14F-4D97-AF65-F5344CB8AC3E}">
        <p14:creationId xmlns:p14="http://schemas.microsoft.com/office/powerpoint/2010/main" val="3336148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7558EB-0EA5-5D25-9110-135E6BD0D03A}"/>
              </a:ext>
            </a:extLst>
          </p:cNvPr>
          <p:cNvSpPr>
            <a:spLocks noGrp="1"/>
          </p:cNvSpPr>
          <p:nvPr>
            <p:ph type="title"/>
          </p:nvPr>
        </p:nvSpPr>
        <p:spPr>
          <a:xfrm>
            <a:off x="303880" y="189658"/>
            <a:ext cx="8532000" cy="864000"/>
          </a:xfrm>
        </p:spPr>
        <p:txBody>
          <a:bodyPr/>
          <a:lstStyle/>
          <a:p>
            <a:r>
              <a:rPr lang="en-GB" dirty="0"/>
              <a:t>Safety Training Transfer – What do we know?</a:t>
            </a:r>
          </a:p>
        </p:txBody>
      </p:sp>
      <p:pic>
        <p:nvPicPr>
          <p:cNvPr id="5" name="Picture 4">
            <a:extLst>
              <a:ext uri="{FF2B5EF4-FFF2-40B4-BE49-F238E27FC236}">
                <a16:creationId xmlns:a16="http://schemas.microsoft.com/office/drawing/2014/main" id="{0A13CACE-AD90-4751-8A28-B2CB32BBCD71}"/>
              </a:ext>
            </a:extLst>
          </p:cNvPr>
          <p:cNvPicPr>
            <a:picLocks noChangeAspect="1"/>
          </p:cNvPicPr>
          <p:nvPr/>
        </p:nvPicPr>
        <p:blipFill>
          <a:blip r:embed="rId2"/>
          <a:stretch>
            <a:fillRect/>
          </a:stretch>
        </p:blipFill>
        <p:spPr>
          <a:xfrm>
            <a:off x="306000" y="1267200"/>
            <a:ext cx="4020820" cy="3470766"/>
          </a:xfrm>
          <a:prstGeom prst="rect">
            <a:avLst/>
          </a:prstGeom>
        </p:spPr>
      </p:pic>
      <p:pic>
        <p:nvPicPr>
          <p:cNvPr id="7" name="Picture 6">
            <a:extLst>
              <a:ext uri="{FF2B5EF4-FFF2-40B4-BE49-F238E27FC236}">
                <a16:creationId xmlns:a16="http://schemas.microsoft.com/office/drawing/2014/main" id="{D84E9190-CC4C-75FE-49EE-94F6B0D1234E}"/>
              </a:ext>
            </a:extLst>
          </p:cNvPr>
          <p:cNvPicPr>
            <a:picLocks noChangeAspect="1"/>
          </p:cNvPicPr>
          <p:nvPr/>
        </p:nvPicPr>
        <p:blipFill>
          <a:blip r:embed="rId3"/>
          <a:stretch>
            <a:fillRect/>
          </a:stretch>
        </p:blipFill>
        <p:spPr>
          <a:xfrm>
            <a:off x="179512" y="4941168"/>
            <a:ext cx="4073747" cy="1151829"/>
          </a:xfrm>
          <a:prstGeom prst="rect">
            <a:avLst/>
          </a:prstGeom>
        </p:spPr>
      </p:pic>
      <p:pic>
        <p:nvPicPr>
          <p:cNvPr id="9" name="Picture 8">
            <a:extLst>
              <a:ext uri="{FF2B5EF4-FFF2-40B4-BE49-F238E27FC236}">
                <a16:creationId xmlns:a16="http://schemas.microsoft.com/office/drawing/2014/main" id="{54C2785D-8C4E-7B8A-B447-B25AA1096626}"/>
              </a:ext>
            </a:extLst>
          </p:cNvPr>
          <p:cNvPicPr>
            <a:picLocks noChangeAspect="1"/>
          </p:cNvPicPr>
          <p:nvPr/>
        </p:nvPicPr>
        <p:blipFill>
          <a:blip r:embed="rId4"/>
          <a:stretch>
            <a:fillRect/>
          </a:stretch>
        </p:blipFill>
        <p:spPr>
          <a:xfrm>
            <a:off x="4286158" y="2348880"/>
            <a:ext cx="3888432" cy="2784026"/>
          </a:xfrm>
          <a:prstGeom prst="rect">
            <a:avLst/>
          </a:prstGeom>
        </p:spPr>
      </p:pic>
      <p:sp>
        <p:nvSpPr>
          <p:cNvPr id="12" name="TextBox 11">
            <a:extLst>
              <a:ext uri="{FF2B5EF4-FFF2-40B4-BE49-F238E27FC236}">
                <a16:creationId xmlns:a16="http://schemas.microsoft.com/office/drawing/2014/main" id="{CA5E08F9-7288-257F-64F1-D3FF987726D9}"/>
              </a:ext>
            </a:extLst>
          </p:cNvPr>
          <p:cNvSpPr txBox="1"/>
          <p:nvPr/>
        </p:nvSpPr>
        <p:spPr>
          <a:xfrm>
            <a:off x="5579520" y="5961955"/>
            <a:ext cx="3259226" cy="307777"/>
          </a:xfrm>
          <a:prstGeom prst="rect">
            <a:avLst/>
          </a:prstGeom>
          <a:noFill/>
        </p:spPr>
        <p:txBody>
          <a:bodyPr wrap="none" rtlCol="0">
            <a:spAutoFit/>
          </a:bodyPr>
          <a:lstStyle/>
          <a:p>
            <a:r>
              <a:rPr lang="en-GB" sz="1400" dirty="0"/>
              <a:t>Chen et al (2022). Safety Science 148:</a:t>
            </a:r>
          </a:p>
        </p:txBody>
      </p:sp>
      <p:sp>
        <p:nvSpPr>
          <p:cNvPr id="13" name="TextBox 12">
            <a:extLst>
              <a:ext uri="{FF2B5EF4-FFF2-40B4-BE49-F238E27FC236}">
                <a16:creationId xmlns:a16="http://schemas.microsoft.com/office/drawing/2014/main" id="{AB8278E9-F7DD-CF65-254E-2F098EAD6AE5}"/>
              </a:ext>
            </a:extLst>
          </p:cNvPr>
          <p:cNvSpPr txBox="1"/>
          <p:nvPr/>
        </p:nvSpPr>
        <p:spPr>
          <a:xfrm>
            <a:off x="4572000" y="1412776"/>
            <a:ext cx="3416320" cy="369332"/>
          </a:xfrm>
          <a:prstGeom prst="rect">
            <a:avLst/>
          </a:prstGeom>
          <a:noFill/>
        </p:spPr>
        <p:txBody>
          <a:bodyPr wrap="none" rtlCol="0">
            <a:spAutoFit/>
          </a:bodyPr>
          <a:lstStyle/>
          <a:p>
            <a:r>
              <a:rPr lang="en-GB" b="1" dirty="0">
                <a:solidFill>
                  <a:schemeClr val="accent1"/>
                </a:solidFill>
              </a:rPr>
              <a:t>Can everyone do everything?</a:t>
            </a:r>
          </a:p>
        </p:txBody>
      </p:sp>
      <p:sp>
        <p:nvSpPr>
          <p:cNvPr id="14" name="TextBox 13">
            <a:extLst>
              <a:ext uri="{FF2B5EF4-FFF2-40B4-BE49-F238E27FC236}">
                <a16:creationId xmlns:a16="http://schemas.microsoft.com/office/drawing/2014/main" id="{AEA39AA6-7537-9706-4123-2295832BEC73}"/>
              </a:ext>
            </a:extLst>
          </p:cNvPr>
          <p:cNvSpPr txBox="1"/>
          <p:nvPr/>
        </p:nvSpPr>
        <p:spPr>
          <a:xfrm>
            <a:off x="4534703" y="5387394"/>
            <a:ext cx="4596130" cy="369332"/>
          </a:xfrm>
          <a:prstGeom prst="rect">
            <a:avLst/>
          </a:prstGeom>
          <a:noFill/>
        </p:spPr>
        <p:txBody>
          <a:bodyPr wrap="none" rtlCol="0">
            <a:spAutoFit/>
          </a:bodyPr>
          <a:lstStyle/>
          <a:p>
            <a:r>
              <a:rPr lang="en-GB" b="1" dirty="0">
                <a:solidFill>
                  <a:schemeClr val="accent1"/>
                </a:solidFill>
              </a:rPr>
              <a:t>Do we ever evaluate training outcomes?</a:t>
            </a:r>
          </a:p>
        </p:txBody>
      </p:sp>
    </p:spTree>
    <p:extLst>
      <p:ext uri="{BB962C8B-B14F-4D97-AF65-F5344CB8AC3E}">
        <p14:creationId xmlns:p14="http://schemas.microsoft.com/office/powerpoint/2010/main" val="2669854913"/>
      </p:ext>
    </p:extLst>
  </p:cSld>
  <p:clrMapOvr>
    <a:masterClrMapping/>
  </p:clrMapOvr>
</p:sld>
</file>

<file path=ppt/theme/theme1.xml><?xml version="1.0" encoding="utf-8"?>
<a:theme xmlns:a="http://schemas.openxmlformats.org/drawingml/2006/main" name="Academic-Template-4x3-01 (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9" id="{567539A0-C0A1-5E4F-9844-3F5D68A7FE69}" vid="{9A45113B-4AC4-4D43-BC4B-C624D95A1C9E}"/>
    </a:ext>
  </a:extLst>
</a:theme>
</file>

<file path=ppt/theme/theme2.xml><?xml version="1.0" encoding="utf-8"?>
<a:theme xmlns:a="http://schemas.openxmlformats.org/drawingml/2006/main" name="No Logo Mas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9" id="{567539A0-C0A1-5E4F-9844-3F5D68A7FE69}" vid="{882F1216-2CC9-6247-AE72-95E1A2D8C973}"/>
    </a:ext>
  </a:extLst>
</a:theme>
</file>

<file path=ppt/theme/theme3.xml><?xml version="1.0" encoding="utf-8"?>
<a:theme xmlns:a="http://schemas.openxmlformats.org/drawingml/2006/main" name="White with Wave">
  <a:themeElements>
    <a:clrScheme name="SoM Sorbus">
      <a:dk1>
        <a:srgbClr val="000000"/>
      </a:dk1>
      <a:lt1>
        <a:srgbClr val="FFFFFF"/>
      </a:lt1>
      <a:dk2>
        <a:srgbClr val="626368"/>
      </a:dk2>
      <a:lt2>
        <a:srgbClr val="E39A6B"/>
      </a:lt2>
      <a:accent1>
        <a:srgbClr val="E96B12"/>
      </a:accent1>
      <a:accent2>
        <a:srgbClr val="EFA642"/>
      </a:accent2>
      <a:accent3>
        <a:srgbClr val="D4A887"/>
      </a:accent3>
      <a:accent4>
        <a:srgbClr val="752640"/>
      </a:accent4>
      <a:accent5>
        <a:srgbClr val="55405A"/>
      </a:accent5>
      <a:accent6>
        <a:srgbClr val="A494B9"/>
      </a:accent6>
      <a:hlink>
        <a:srgbClr val="002C62"/>
      </a:hlink>
      <a:folHlink>
        <a:srgbClr val="75264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9F9A780F40D6D43967DF6A0E4BBBC14" ma:contentTypeVersion="3" ma:contentTypeDescription="Create a new document." ma:contentTypeScope="" ma:versionID="46084dd6e4eb7f4e55e22b01662baf7b">
  <xsd:schema xmlns:xsd="http://www.w3.org/2001/XMLSchema" xmlns:xs="http://www.w3.org/2001/XMLSchema" xmlns:p="http://schemas.microsoft.com/office/2006/metadata/properties" targetNamespace="http://schemas.microsoft.com/office/2006/metadata/properties" ma:root="true" ma:fieldsID="8022916f55ab85163ee9a5069dec31d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429D86A-3AF6-48A4-855F-0A95E6AF055E}">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9A593576-92A5-45AE-98E8-8A326243FB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8F2FDF69-5A1A-4E32-A5EE-49837B6134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Academic-Template-4x3-01 (1)</Template>
  <TotalTime>973</TotalTime>
  <Words>1117</Words>
  <Application>Microsoft Office PowerPoint</Application>
  <PresentationFormat>On-screen Show (4:3)</PresentationFormat>
  <Paragraphs>186</Paragraphs>
  <Slides>20</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20</vt:i4>
      </vt:variant>
    </vt:vector>
  </HeadingPairs>
  <TitlesOfParts>
    <vt:vector size="27" baseType="lpstr">
      <vt:lpstr>Arial</vt:lpstr>
      <vt:lpstr>Arial Black</vt:lpstr>
      <vt:lpstr>Calibri</vt:lpstr>
      <vt:lpstr>Wingdings</vt:lpstr>
      <vt:lpstr>Academic-Template-4x3-01 (1)</vt:lpstr>
      <vt:lpstr>No Logo Master</vt:lpstr>
      <vt:lpstr>White with Wave</vt:lpstr>
      <vt:lpstr>PowerPoint Presentation</vt:lpstr>
      <vt:lpstr>Education, Education, Education  &amp;  the Importance of Context</vt:lpstr>
      <vt:lpstr>What participants said….</vt:lpstr>
      <vt:lpstr>Safety interventions - do they work?</vt:lpstr>
      <vt:lpstr>“Practices are beliefs in action”  (Drath et al., 2008)</vt:lpstr>
      <vt:lpstr>To change safety behaviours…</vt:lpstr>
      <vt:lpstr>Designing Safety Interventions for Specific Contexts</vt:lpstr>
      <vt:lpstr>Training Transfer  - Why is it difficult?</vt:lpstr>
      <vt:lpstr>Safety Training Transfer – What do we know?</vt:lpstr>
      <vt:lpstr>Safety Training Transfer – Taking a different perspective</vt:lpstr>
      <vt:lpstr>PowerPoint Presentation</vt:lpstr>
      <vt:lpstr>PowerPoint Presentation</vt:lpstr>
      <vt:lpstr>We do safety training because …. ? </vt:lpstr>
      <vt:lpstr>But … </vt:lpstr>
      <vt:lpstr>The Spirit of the Age …. To be authentic</vt:lpstr>
      <vt:lpstr>Questions / Comments / Discussion</vt:lpstr>
      <vt:lpstr>Safer Governance of Complex Systems - Learning from failures</vt:lpstr>
      <vt:lpstr>Relevant references</vt:lpstr>
      <vt:lpstr>Further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Pilbeam, Colin</dc:creator>
  <cp:lastModifiedBy>Colin Pilbeam</cp:lastModifiedBy>
  <cp:revision>25</cp:revision>
  <cp:lastPrinted>2014-09-02T09:13:37Z</cp:lastPrinted>
  <dcterms:created xsi:type="dcterms:W3CDTF">2018-02-27T14:11:46Z</dcterms:created>
  <dcterms:modified xsi:type="dcterms:W3CDTF">2023-06-09T15:24:20Z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0x01010029F9A780F40D6D43967DF6A0E4BBBC14</vt:lpwstr>
  </property>
</Properties>
</file>